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diagrams/colors11.xml" ContentType="application/vnd.openxmlformats-officedocument.drawingml.diagramColors+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drawing18.xml" ContentType="application/vnd.ms-office.drawingml.diagramDrawing+xml"/>
  <Override PartName="/ppt/notesSlides/notesSlide16.xml" ContentType="application/vnd.openxmlformats-officedocument.presentationml.notesSlide+xml"/>
  <Override PartName="/ppt/tableStyles.xml" ContentType="application/vnd.openxmlformats-officedocument.presentationml.tableStyles+xml"/>
  <Override PartName="/ppt/diagrams/layout17.xml" ContentType="application/vnd.openxmlformats-officedocument.drawingml.diagramLayout+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slides/slide147.xml" ContentType="application/vnd.openxmlformats-officedocument.presentationml.slide+xml"/>
  <Override PartName="/ppt/slides/slide158.xml" ContentType="application/vnd.openxmlformats-officedocument.presentationml.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136.xml" ContentType="application/vnd.openxmlformats-officedocument.presentationml.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diagrams/quickStyle20.xml" ContentType="application/vnd.openxmlformats-officedocument.drawingml.diagramStyl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diagrams/colors4.xml" ContentType="application/vnd.openxmlformats-officedocument.drawingml.diagramColors+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diagrams/layout20.xml" ContentType="application/vnd.openxmlformats-officedocument.drawingml.diagramLayout+xml"/>
  <Override PartName="/ppt/slides/slide55.xml" ContentType="application/vnd.openxmlformats-officedocument.presentationml.slide+xml"/>
  <Override PartName="/ppt/theme/theme2.xml" ContentType="application/vnd.openxmlformats-officedocument.theme+xml"/>
  <Override PartName="/ppt/diagrams/quickStyle3.xml" ContentType="application/vnd.openxmlformats-officedocument.drawingml.diagramStyle+xml"/>
  <Override PartName="/ppt/notesSlides/notesSlide57.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notesSlides/notesSlide13.xml" ContentType="application/vnd.openxmlformats-officedocument.presentationml.notesSlide+xml"/>
  <Override PartName="/ppt/slides/slide119.xml" ContentType="application/vnd.openxmlformats-officedocument.presentationml.slide+xml"/>
  <Override PartName="/ppt/slideLayouts/slideLayout10.xml" ContentType="application/vnd.openxmlformats-officedocument.presentationml.slideLayout+xml"/>
  <Override PartName="/ppt/diagrams/drawing8.xml" ContentType="application/vnd.ms-office.drawingml.diagramDrawing+xml"/>
  <Override PartName="/ppt/slides/slide108.xml" ContentType="application/vnd.openxmlformats-officedocument.presentationml.slide+xml"/>
  <Override PartName="/ppt/slides/slide155.xml" ContentType="application/vnd.openxmlformats-officedocument.presentationml.slide+xml"/>
  <Override PartName="/ppt/diagrams/quickStyle8.xml" ContentType="application/vnd.openxmlformats-officedocument.drawingml.diagramStyle+xml"/>
  <Override PartName="/ppt/diagrams/layout14.xml" ContentType="application/vnd.openxmlformats-officedocument.drawingml.diagramLayout+xml"/>
  <Override PartName="/ppt/slides/slide49.xml" ContentType="application/vnd.openxmlformats-officedocument.presentationml.slide+xml"/>
  <Override PartName="/ppt/slides/slide96.xml" ContentType="application/vnd.openxmlformats-officedocument.presentationml.slide+xml"/>
  <Override PartName="/ppt/slides/slide144.xml" ContentType="application/vnd.openxmlformats-officedocument.presentationml.slide+xml"/>
  <Override PartName="/ppt/notesSlides/notesSlide4.xml" ContentType="application/vnd.openxmlformats-officedocument.presentationml.notesSlide+xml"/>
  <Override PartName="/ppt/slides/slide38.xml" ContentType="application/vnd.openxmlformats-officedocument.presentationml.slide+xml"/>
  <Override PartName="/ppt/slides/slide85.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diagrams/colors1.xml" ContentType="application/vnd.openxmlformats-officedocument.drawingml.diagramColors+xml"/>
  <Override PartName="/ppt/diagrams/colors13.xml" ContentType="application/vnd.openxmlformats-officedocument.drawingml.diagramColors+xml"/>
  <Override PartName="/ppt/slides/slide27.xml" ContentType="application/vnd.openxmlformats-officedocument.presentationml.slide+xml"/>
  <Override PartName="/ppt/slides/slide74.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100.xml" ContentType="application/vnd.openxmlformats-officedocument.presentationml.slide+xml"/>
  <Default Extension="wmf" ContentType="image/x-wmf"/>
  <Override PartName="/ppt/diagrams/quickStyle19.xml" ContentType="application/vnd.openxmlformats-officedocument.drawingml.diagramStyle+xml"/>
  <Override PartName="/ppt/notesSlides/notesSlide18.xml" ContentType="application/vnd.openxmlformats-officedocument.presentationml.notesSlide+xml"/>
  <Override PartName="/ppt/slides/slide41.xml" ContentType="application/vnd.openxmlformats-officedocument.presentationml.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30.xml" ContentType="application/vnd.openxmlformats-officedocument.presentationml.slide+xml"/>
  <Override PartName="/ppt/slides/slide149.xml" ContentType="application/vnd.openxmlformats-officedocument.presentationml.slide+xml"/>
  <Override PartName="/ppt/diagrams/layout19.xml" ContentType="application/vnd.openxmlformats-officedocument.drawingml.diagramLayout+xml"/>
  <Override PartName="/ppt/notesSlides/notesSlide32.xml" ContentType="application/vnd.openxmlformats-officedocument.presentationml.notesSlide+xml"/>
  <Override PartName="/ppt/slides/slide138.xml" ContentType="application/vnd.openxmlformats-officedocument.presentationml.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slides/slide127.xml" ContentType="application/vnd.openxmlformats-officedocument.presentationml.slide+xml"/>
  <Override PartName="/ppt/diagrams/colors6.xml" ContentType="application/vnd.openxmlformats-officedocument.drawingml.diagramColors+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slides/slide57.xml" ContentType="application/vnd.openxmlformats-officedocument.presentationml.slide+xml"/>
  <Override PartName="/ppt/slides/slide105.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notesSlides/notesSlide1.xml" ContentType="application/vnd.openxmlformats-officedocument.presentationml.notesSlide+xml"/>
  <Override PartName="/ppt/diagrams/quickStyle5.xml" ContentType="application/vnd.openxmlformats-officedocument.drawingml.diagramStyle+xml"/>
  <Override PartName="/ppt/notesSlides/notesSlide59.xml" ContentType="application/vnd.openxmlformats-officedocument.presentationml.notesSlide+xml"/>
  <Override PartName="/ppt/slides/slide46.xml" ContentType="application/vnd.openxmlformats-officedocument.presentationml.slide+xml"/>
  <Override PartName="/ppt/slides/slide93.xml" ContentType="application/vnd.openxmlformats-officedocument.presentationml.slide+xml"/>
  <Override PartName="/ppt/slides/slide130.xml" ContentType="application/vnd.openxmlformats-officedocument.presentationml.slide+xml"/>
  <Override PartName="/ppt/diagrams/colors10.xml" ContentType="application/vnd.openxmlformats-officedocument.drawingml.diagramColors+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diagrams/layout8.xml" ContentType="application/vnd.openxmlformats-officedocument.drawingml.diagramLayout+xml"/>
  <Override PartName="/ppt/diagrams/data12.xml" ContentType="application/vnd.openxmlformats-officedocument.drawingml.diagramData+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slides/slide139.xml" ContentType="application/vnd.openxmlformats-officedocument.presentationml.slide+xml"/>
  <Override PartName="/ppt/slides/slide157.xml" ContentType="application/vnd.openxmlformats-officedocument.presentationml.slide+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colors19.xml" ContentType="application/vnd.openxmlformats-officedocument.drawingml.diagramColors+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notesSlides/notesSlide6.xml" ContentType="application/vnd.openxmlformats-officedocument.presentationml.notesSlide+xml"/>
  <Override PartName="/ppt/diagrams/drawing6.xml" ContentType="application/vnd.ms-office.drawingml.diagramDrawing+xml"/>
  <Override PartName="/ppt/diagrams/drawing20.xml" ContentType="application/vnd.ms-office.drawingml.diagramDrawing+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diagrams/drawing2.xml" ContentType="application/vnd.ms-office.drawingml.diagramDrawing+xml"/>
  <Override PartName="/ppt/diagrams/data17.xml" ContentType="application/vnd.openxmlformats-officedocument.drawingml.diagramData+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diagrams/data20.xml" ContentType="application/vnd.openxmlformats-officedocument.drawingml.diagramData+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docProps/custom.xml" ContentType="application/vnd.openxmlformats-officedocument.custom-properties+xml"/>
  <Override PartName="/ppt/slides/slide129.xml" ContentType="application/vnd.openxmlformats-officedocument.presentationml.slide+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notesSlides/notesSlide12.xml" ContentType="application/vnd.openxmlformats-officedocument.presentationml.notesSlide+xml"/>
  <Override PartName="/ppt/slides/slide118.xml" ContentType="application/vnd.openxmlformats-officedocument.presentationml.slide+xml"/>
  <Override PartName="/ppt/diagrams/drawing7.xml" ContentType="application/vnd.ms-office.drawingml.diagramDrawing+xml"/>
  <Override PartName="/ppt/diagrams/layout13.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notesSlides/notesSlide3.xml" ContentType="application/vnd.openxmlformats-officedocument.presentationml.notesSlide+xml"/>
  <Override PartName="/ppt/diagrams/colors12.xml" ContentType="application/vnd.openxmlformats-officedocument.drawingml.diagramColors+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diagrams/data14.xml" ContentType="application/vnd.openxmlformats-officedocument.drawingml.diagramData+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diagrams/drawing19.xml" ContentType="application/vnd.ms-office.drawingml.diagramDrawing+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slides/slide51.xml" ContentType="application/vnd.openxmlformats-officedocument.presentationml.slide+xml"/>
  <Override PartName="/ppt/tags/tag1.xml" ContentType="application/vnd.openxmlformats-officedocument.presentationml.tags+xml"/>
  <Override PartName="/ppt/diagrams/quickStyle18.xml" ContentType="application/vnd.openxmlformats-officedocument.drawingml.diagramStyle+xml"/>
  <Override PartName="/ppt/notesSlides/notesSlide53.xml" ContentType="application/vnd.openxmlformats-officedocument.presentationml.notesSlide+xml"/>
  <Override PartName="/ppt/slides/slide40.xml" ContentType="application/vnd.openxmlformats-officedocument.presentationml.slide+xml"/>
  <Override PartName="/ppt/slides/slide159.xml" ContentType="application/vnd.openxmlformats-officedocument.presentationml.slide+xml"/>
  <Override PartName="/ppt/diagrams/layout18.xml" ContentType="application/vnd.openxmlformats-officedocument.drawingml.diagramLayout+xml"/>
  <Override PartName="/ppt/notesSlides/notesSlide42.xml" ContentType="application/vnd.openxmlformats-officedocument.presentationml.notesSlide+xml"/>
  <Override PartName="/ppt/slides/slide148.xml" ContentType="application/vnd.openxmlformats-officedocument.presentationml.slide+xml"/>
  <Override PartName="/ppt/diagrams/layout2.xml" ContentType="application/vnd.openxmlformats-officedocument.drawingml.diagramLayout+xml"/>
  <Override PartName="/ppt/notesSlides/notesSlide8.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diagrams/data3.xml" ContentType="application/vnd.openxmlformats-officedocument.drawingml.diagramData+xml"/>
  <Override PartName="/ppt/diagrams/colors5.xml" ContentType="application/vnd.openxmlformats-officedocument.drawingml.diagramColors+xml"/>
  <Override PartName="/ppt/diagrams/quickStyle10.xml" ContentType="application/vnd.openxmlformats-officedocument.drawingml.diagramStyle+xml"/>
  <Override PartName="/ppt/diagrams/drawing11.xml" ContentType="application/vnd.ms-office.drawingml.diagramDrawing+xml"/>
  <Override PartName="/ppt/diagrams/colors17.xml" ContentType="application/vnd.openxmlformats-officedocument.drawingml.diagramColors+xml"/>
  <Override PartName="/ppt/slides/slide78.xml" ContentType="application/vnd.openxmlformats-officedocument.presentationml.slide+xml"/>
  <Override PartName="/ppt/slides/slide115.xml" ContentType="application/vnd.openxmlformats-officedocument.presentationml.slide+xml"/>
  <Override PartName="/ppt/handoutMasters/handoutMaster1.xml" ContentType="application/vnd.openxmlformats-officedocument.presentationml.handoutMaster+xml"/>
  <Override PartName="/ppt/diagrams/drawing4.xml" ContentType="application/vnd.ms-office.drawingml.diagramDrawing+xml"/>
  <Override PartName="/ppt/diagrams/data19.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slides/slide140.xml" ContentType="application/vnd.openxmlformats-officedocument.presentationml.slide+xml"/>
  <Override PartName="/ppt/theme/theme3.xml" ContentType="application/vnd.openxmlformats-officedocument.theme+xml"/>
  <Override PartName="/ppt/diagrams/colors20.xml" ContentType="application/vnd.openxmlformats-officedocument.drawingml.diagramColors+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34.xml" ContentType="application/vnd.openxmlformats-officedocument.presentationml.slide+xml"/>
  <Override PartName="/ppt/slides/slide81.xml" ContentType="application/vnd.openxmlformats-officedocument.presentationml.slide+xml"/>
  <Override PartName="/ppt/diagrams/data11.xml" ContentType="application/vnd.openxmlformats-officedocument.drawingml.diagramData+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notesSlides/notesSlide25.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Override PartName="/ppt/notesSlides/notesSlide14.xml" ContentType="application/vnd.openxmlformats-officedocument.presentationml.notesSlide+xml"/>
  <Override PartName="/ppt/diagrams/drawing9.xml" ContentType="application/vnd.ms-office.drawingml.diagramDrawing+xml"/>
  <Override PartName="/ppt/diagrams/layout15.xml" ContentType="application/vnd.openxmlformats-officedocument.drawingml.diagramLayout+xml"/>
  <Override PartName="/ppt/notesSlides/notesSlide50.xml" ContentType="application/vnd.openxmlformats-officedocument.presentationml.notesSlide+xml"/>
  <Override PartName="/ppt/slides/slide109.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diagrams/quickStyle9.xml" ContentType="application/vnd.openxmlformats-officedocument.drawingml.diagramStyle+xml"/>
  <Override PartName="/ppt/slides/slide97.xml" ContentType="application/vnd.openxmlformats-officedocument.presentationml.slide+xml"/>
  <Override PartName="/ppt/slides/slide134.xml" ContentType="application/vnd.openxmlformats-officedocument.presentationml.slide+xml"/>
  <Override PartName="/ppt/notesSlides/notesSlide5.xml" ContentType="application/vnd.openxmlformats-officedocument.presentationml.notesSlide+xml"/>
  <Override PartName="/ppt/diagrams/colors14.xml" ContentType="application/vnd.openxmlformats-officedocument.drawingml.diagramColors+xml"/>
  <Override PartName="/ppt/slides/slide28.xml" ContentType="application/vnd.openxmlformats-officedocument.presentationml.slide+xml"/>
  <Override PartName="/ppt/slides/slide39.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23.xml" ContentType="application/vnd.openxmlformats-officedocument.presentationml.slide+xml"/>
  <Override PartName="/ppt/diagrams/colors2.xml" ContentType="application/vnd.openxmlformats-officedocument.drawingml.diagramColors+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55.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2"/>
  </p:sldMasterIdLst>
  <p:notesMasterIdLst>
    <p:notesMasterId r:id="rId163"/>
  </p:notesMasterIdLst>
  <p:handoutMasterIdLst>
    <p:handoutMasterId r:id="rId164"/>
  </p:handoutMasterIdLst>
  <p:sldIdLst>
    <p:sldId id="256" r:id="rId3"/>
    <p:sldId id="270" r:id="rId4"/>
    <p:sldId id="376" r:id="rId5"/>
    <p:sldId id="339" r:id="rId6"/>
    <p:sldId id="340" r:id="rId7"/>
    <p:sldId id="377" r:id="rId8"/>
    <p:sldId id="378" r:id="rId9"/>
    <p:sldId id="379" r:id="rId10"/>
    <p:sldId id="380" r:id="rId11"/>
    <p:sldId id="382" r:id="rId12"/>
    <p:sldId id="492" r:id="rId13"/>
    <p:sldId id="341" r:id="rId14"/>
    <p:sldId id="342" r:id="rId15"/>
    <p:sldId id="381" r:id="rId16"/>
    <p:sldId id="343" r:id="rId17"/>
    <p:sldId id="344" r:id="rId18"/>
    <p:sldId id="354" r:id="rId19"/>
    <p:sldId id="358" r:id="rId20"/>
    <p:sldId id="361" r:id="rId21"/>
    <p:sldId id="357" r:id="rId22"/>
    <p:sldId id="347" r:id="rId23"/>
    <p:sldId id="362" r:id="rId24"/>
    <p:sldId id="355" r:id="rId25"/>
    <p:sldId id="359" r:id="rId26"/>
    <p:sldId id="363" r:id="rId27"/>
    <p:sldId id="356" r:id="rId28"/>
    <p:sldId id="360" r:id="rId29"/>
    <p:sldId id="364" r:id="rId30"/>
    <p:sldId id="365" r:id="rId31"/>
    <p:sldId id="366" r:id="rId32"/>
    <p:sldId id="368" r:id="rId33"/>
    <p:sldId id="369" r:id="rId34"/>
    <p:sldId id="370" r:id="rId35"/>
    <p:sldId id="371" r:id="rId36"/>
    <p:sldId id="372" r:id="rId37"/>
    <p:sldId id="373" r:id="rId38"/>
    <p:sldId id="374" r:id="rId39"/>
    <p:sldId id="383" r:id="rId40"/>
    <p:sldId id="384" r:id="rId41"/>
    <p:sldId id="450" r:id="rId42"/>
    <p:sldId id="451" r:id="rId43"/>
    <p:sldId id="454" r:id="rId44"/>
    <p:sldId id="453" r:id="rId45"/>
    <p:sldId id="455" r:id="rId46"/>
    <p:sldId id="456" r:id="rId47"/>
    <p:sldId id="458" r:id="rId48"/>
    <p:sldId id="385" r:id="rId49"/>
    <p:sldId id="386" r:id="rId50"/>
    <p:sldId id="387" r:id="rId51"/>
    <p:sldId id="388" r:id="rId52"/>
    <p:sldId id="459" r:id="rId53"/>
    <p:sldId id="389" r:id="rId54"/>
    <p:sldId id="390" r:id="rId55"/>
    <p:sldId id="391" r:id="rId56"/>
    <p:sldId id="392" r:id="rId57"/>
    <p:sldId id="393" r:id="rId58"/>
    <p:sldId id="394" r:id="rId59"/>
    <p:sldId id="395" r:id="rId60"/>
    <p:sldId id="396" r:id="rId61"/>
    <p:sldId id="397" r:id="rId62"/>
    <p:sldId id="398" r:id="rId63"/>
    <p:sldId id="399" r:id="rId64"/>
    <p:sldId id="400" r:id="rId65"/>
    <p:sldId id="401" r:id="rId66"/>
    <p:sldId id="403" r:id="rId67"/>
    <p:sldId id="470" r:id="rId68"/>
    <p:sldId id="472" r:id="rId69"/>
    <p:sldId id="473" r:id="rId70"/>
    <p:sldId id="475" r:id="rId71"/>
    <p:sldId id="476" r:id="rId72"/>
    <p:sldId id="478" r:id="rId73"/>
    <p:sldId id="479" r:id="rId74"/>
    <p:sldId id="481" r:id="rId75"/>
    <p:sldId id="482" r:id="rId76"/>
    <p:sldId id="483" r:id="rId77"/>
    <p:sldId id="484" r:id="rId78"/>
    <p:sldId id="486" r:id="rId79"/>
    <p:sldId id="487" r:id="rId80"/>
    <p:sldId id="489" r:id="rId81"/>
    <p:sldId id="491" r:id="rId82"/>
    <p:sldId id="404" r:id="rId83"/>
    <p:sldId id="405" r:id="rId84"/>
    <p:sldId id="406" r:id="rId85"/>
    <p:sldId id="407" r:id="rId86"/>
    <p:sldId id="408" r:id="rId87"/>
    <p:sldId id="409" r:id="rId88"/>
    <p:sldId id="410" r:id="rId89"/>
    <p:sldId id="411" r:id="rId90"/>
    <p:sldId id="412" r:id="rId91"/>
    <p:sldId id="413" r:id="rId92"/>
    <p:sldId id="414" r:id="rId93"/>
    <p:sldId id="415" r:id="rId94"/>
    <p:sldId id="416" r:id="rId95"/>
    <p:sldId id="417" r:id="rId96"/>
    <p:sldId id="418" r:id="rId97"/>
    <p:sldId id="419" r:id="rId98"/>
    <p:sldId id="420" r:id="rId99"/>
    <p:sldId id="421" r:id="rId100"/>
    <p:sldId id="422" r:id="rId101"/>
    <p:sldId id="423" r:id="rId102"/>
    <p:sldId id="424" r:id="rId103"/>
    <p:sldId id="425" r:id="rId104"/>
    <p:sldId id="426" r:id="rId105"/>
    <p:sldId id="427" r:id="rId106"/>
    <p:sldId id="428" r:id="rId107"/>
    <p:sldId id="429" r:id="rId108"/>
    <p:sldId id="430" r:id="rId109"/>
    <p:sldId id="431" r:id="rId110"/>
    <p:sldId id="432" r:id="rId111"/>
    <p:sldId id="433" r:id="rId112"/>
    <p:sldId id="434" r:id="rId113"/>
    <p:sldId id="435" r:id="rId114"/>
    <p:sldId id="436" r:id="rId115"/>
    <p:sldId id="437" r:id="rId116"/>
    <p:sldId id="438" r:id="rId117"/>
    <p:sldId id="439" r:id="rId118"/>
    <p:sldId id="440" r:id="rId119"/>
    <p:sldId id="441" r:id="rId120"/>
    <p:sldId id="442" r:id="rId121"/>
    <p:sldId id="443" r:id="rId122"/>
    <p:sldId id="444" r:id="rId123"/>
    <p:sldId id="445" r:id="rId124"/>
    <p:sldId id="446" r:id="rId125"/>
    <p:sldId id="447" r:id="rId126"/>
    <p:sldId id="448" r:id="rId127"/>
    <p:sldId id="449" r:id="rId128"/>
    <p:sldId id="493" r:id="rId129"/>
    <p:sldId id="494" r:id="rId130"/>
    <p:sldId id="495" r:id="rId131"/>
    <p:sldId id="496" r:id="rId132"/>
    <p:sldId id="506" r:id="rId133"/>
    <p:sldId id="497" r:id="rId134"/>
    <p:sldId id="498" r:id="rId135"/>
    <p:sldId id="499" r:id="rId136"/>
    <p:sldId id="500" r:id="rId137"/>
    <p:sldId id="501" r:id="rId138"/>
    <p:sldId id="502" r:id="rId139"/>
    <p:sldId id="507" r:id="rId140"/>
    <p:sldId id="508" r:id="rId141"/>
    <p:sldId id="461" r:id="rId142"/>
    <p:sldId id="503" r:id="rId143"/>
    <p:sldId id="504" r:id="rId144"/>
    <p:sldId id="505" r:id="rId145"/>
    <p:sldId id="460" r:id="rId146"/>
    <p:sldId id="509" r:id="rId147"/>
    <p:sldId id="462" r:id="rId148"/>
    <p:sldId id="463" r:id="rId149"/>
    <p:sldId id="464" r:id="rId150"/>
    <p:sldId id="465" r:id="rId151"/>
    <p:sldId id="466" r:id="rId152"/>
    <p:sldId id="467" r:id="rId153"/>
    <p:sldId id="468" r:id="rId154"/>
    <p:sldId id="469" r:id="rId155"/>
    <p:sldId id="471" r:id="rId156"/>
    <p:sldId id="474" r:id="rId157"/>
    <p:sldId id="477" r:id="rId158"/>
    <p:sldId id="480" r:id="rId159"/>
    <p:sldId id="485" r:id="rId160"/>
    <p:sldId id="488" r:id="rId161"/>
    <p:sldId id="490" r:id="rId162"/>
  </p:sldIdLst>
  <p:sldSz cx="9144000" cy="6858000" type="screen4x3"/>
  <p:notesSz cx="7315200" cy="9601200"/>
  <p:custDataLst>
    <p:tags r:id="rId165"/>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45" autoAdjust="0"/>
    <p:restoredTop sz="82034" autoAdjust="0"/>
  </p:normalViewPr>
  <p:slideViewPr>
    <p:cSldViewPr>
      <p:cViewPr varScale="1">
        <p:scale>
          <a:sx n="63" d="100"/>
          <a:sy n="63" d="100"/>
        </p:scale>
        <p:origin x="-102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104"/>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38" Type="http://schemas.openxmlformats.org/officeDocument/2006/relationships/slide" Target="slides/slide136.xml"/><Relationship Id="rId154" Type="http://schemas.openxmlformats.org/officeDocument/2006/relationships/slide" Target="slides/slide152.xml"/><Relationship Id="rId159" Type="http://schemas.openxmlformats.org/officeDocument/2006/relationships/slide" Target="slides/slide157.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144" Type="http://schemas.openxmlformats.org/officeDocument/2006/relationships/slide" Target="slides/slide142.xml"/><Relationship Id="rId149" Type="http://schemas.openxmlformats.org/officeDocument/2006/relationships/slide" Target="slides/slide147.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160" Type="http://schemas.openxmlformats.org/officeDocument/2006/relationships/slide" Target="slides/slide158.xml"/><Relationship Id="rId165" Type="http://schemas.openxmlformats.org/officeDocument/2006/relationships/tags" Target="tags/tag1.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slide" Target="slides/slide137.xml"/><Relationship Id="rId80" Type="http://schemas.openxmlformats.org/officeDocument/2006/relationships/slide" Target="slides/slide78.xml"/><Relationship Id="rId85" Type="http://schemas.openxmlformats.org/officeDocument/2006/relationships/slide" Target="slides/slide83.xml"/><Relationship Id="rId150" Type="http://schemas.openxmlformats.org/officeDocument/2006/relationships/slide" Target="slides/slide148.xml"/><Relationship Id="rId155" Type="http://schemas.openxmlformats.org/officeDocument/2006/relationships/slide" Target="slides/slide15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slide" Target="slides/slide122.xml"/><Relationship Id="rId129" Type="http://schemas.openxmlformats.org/officeDocument/2006/relationships/slide" Target="slides/slide127.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40" Type="http://schemas.openxmlformats.org/officeDocument/2006/relationships/slide" Target="slides/slide138.xml"/><Relationship Id="rId145" Type="http://schemas.openxmlformats.org/officeDocument/2006/relationships/slide" Target="slides/slide143.xml"/><Relationship Id="rId161" Type="http://schemas.openxmlformats.org/officeDocument/2006/relationships/slide" Target="slides/slide159.xml"/><Relationship Id="rId16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slide" Target="slides/slide117.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30" Type="http://schemas.openxmlformats.org/officeDocument/2006/relationships/slide" Target="slides/slide128.xml"/><Relationship Id="rId135" Type="http://schemas.openxmlformats.org/officeDocument/2006/relationships/slide" Target="slides/slide133.xml"/><Relationship Id="rId143" Type="http://schemas.openxmlformats.org/officeDocument/2006/relationships/slide" Target="slides/slide141.xml"/><Relationship Id="rId148" Type="http://schemas.openxmlformats.org/officeDocument/2006/relationships/slide" Target="slides/slide146.xml"/><Relationship Id="rId151" Type="http://schemas.openxmlformats.org/officeDocument/2006/relationships/slide" Target="slides/slide149.xml"/><Relationship Id="rId156" Type="http://schemas.openxmlformats.org/officeDocument/2006/relationships/slide" Target="slides/slide154.xml"/><Relationship Id="rId164" Type="http://schemas.openxmlformats.org/officeDocument/2006/relationships/handoutMaster" Target="handoutMasters/handoutMaster1.xml"/><Relationship Id="rId16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slide" Target="slides/slide144.xml"/><Relationship Id="rId167"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162" Type="http://schemas.openxmlformats.org/officeDocument/2006/relationships/slide" Target="slides/slide160.xml"/><Relationship Id="rId2" Type="http://schemas.openxmlformats.org/officeDocument/2006/relationships/slideMaster" Target="slideMasters/slideMaster1.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157" Type="http://schemas.openxmlformats.org/officeDocument/2006/relationships/slide" Target="slides/slide155.xml"/><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slide" Target="slides/slide15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168"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163" Type="http://schemas.openxmlformats.org/officeDocument/2006/relationships/notesMaster" Target="notesMasters/notesMaster1.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slide" Target="slides/slide156.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3" Type="http://schemas.openxmlformats.org/officeDocument/2006/relationships/slide" Target="slides/slide15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651191E4-14F5-45F8-8D34-9FEDDD28AB5F}" srcId="{158323DC-EEC8-43E6-91EC-82D7CAD29B0B}" destId="{B289C87F-8727-433F-B339-05DA1506D00A}" srcOrd="2" destOrd="0" parTransId="{E9328680-081F-41BD-839A-16BC76551E56}" sibTransId="{28F942BA-B408-4705-9B93-5225B35B10B7}"/>
    <dgm:cxn modelId="{C07463C2-1A70-4D7C-9606-CBFDD7B82053}" type="presOf" srcId="{1FE1C2F2-FBC4-4603-A86C-7BE668495EF7}" destId="{2EA55835-F711-4C46-8C71-2A750069C93D}" srcOrd="0" destOrd="0" presId="urn:microsoft.com/office/officeart/2005/8/layout/pyramid1"/>
    <dgm:cxn modelId="{09998FA3-B854-4811-A2BD-B24128D7B4FC}" type="presOf" srcId="{02F5C452-2570-4402-9CFE-864204ECCB54}" destId="{28C25A9D-3C08-4605-9FD3-81DC1D7947D4}" srcOrd="0"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3236C14D-C449-4BE3-9124-839CFA4E79AE}" type="presOf" srcId="{B289C87F-8727-433F-B339-05DA1506D00A}" destId="{43921537-88AF-4167-AB1F-D330FCEDF8D7}" srcOrd="1" destOrd="0" presId="urn:microsoft.com/office/officeart/2005/8/layout/pyramid1"/>
    <dgm:cxn modelId="{E21AE1AE-F54F-4963-BD7B-A36D2D0A8D0C}" type="presOf" srcId="{02F5C452-2570-4402-9CFE-864204ECCB54}" destId="{E9B25A6A-CAEF-4BEC-A674-48207EEA65BD}" srcOrd="1"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AC292261-0514-43A6-B2E0-A0A86E152623}" type="presOf" srcId="{158323DC-EEC8-43E6-91EC-82D7CAD29B0B}" destId="{900AD545-7488-43E2-A888-1A65466666B3}" srcOrd="0"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A9100A28-8EBD-47B1-A0C4-9C326D23376C}" type="presOf" srcId="{F5912A00-5F29-44AB-A218-551DBF2798A7}" destId="{4646A82C-D5FD-4741-B3D9-2EB1FB10F9E1}" srcOrd="0" destOrd="0" presId="urn:microsoft.com/office/officeart/2005/8/layout/pyramid1"/>
    <dgm:cxn modelId="{AA1F98EA-FED8-4D9B-B90F-CDE9D89C03DC}" type="presOf" srcId="{F5912A00-5F29-44AB-A218-551DBF2798A7}" destId="{55437848-E294-4024-B121-94C06E452290}" srcOrd="1" destOrd="0" presId="urn:microsoft.com/office/officeart/2005/8/layout/pyramid1"/>
    <dgm:cxn modelId="{34767DA7-6572-42E6-8E65-CECB9264FC7E}" type="presOf" srcId="{B289C87F-8727-433F-B339-05DA1506D00A}" destId="{BBC60E30-FF1E-4181-B1C1-5384C3749B64}" srcOrd="0" destOrd="0" presId="urn:microsoft.com/office/officeart/2005/8/layout/pyramid1"/>
    <dgm:cxn modelId="{F7452B7B-C1A6-4189-9FDB-D0D8B6DAB7D8}" type="presOf" srcId="{1FE1C2F2-FBC4-4603-A86C-7BE668495EF7}" destId="{2B5D0DFA-3B71-4C49-BE81-7AC9C1B7EF0F}" srcOrd="1" destOrd="0" presId="urn:microsoft.com/office/officeart/2005/8/layout/pyramid1"/>
    <dgm:cxn modelId="{2F8A70C0-E81D-4B98-81C6-6C5252D20366}" type="presParOf" srcId="{900AD545-7488-43E2-A888-1A65466666B3}" destId="{4FBE5F22-7587-485A-9BFB-EB8B9E800749}" srcOrd="0" destOrd="0" presId="urn:microsoft.com/office/officeart/2005/8/layout/pyramid1"/>
    <dgm:cxn modelId="{D8FD72FB-990E-46FB-B181-2561438DD900}" type="presParOf" srcId="{4FBE5F22-7587-485A-9BFB-EB8B9E800749}" destId="{4646A82C-D5FD-4741-B3D9-2EB1FB10F9E1}" srcOrd="0" destOrd="0" presId="urn:microsoft.com/office/officeart/2005/8/layout/pyramid1"/>
    <dgm:cxn modelId="{A4F6417A-7DAB-4E8D-8651-787B78FB0290}" type="presParOf" srcId="{4FBE5F22-7587-485A-9BFB-EB8B9E800749}" destId="{55437848-E294-4024-B121-94C06E452290}" srcOrd="1" destOrd="0" presId="urn:microsoft.com/office/officeart/2005/8/layout/pyramid1"/>
    <dgm:cxn modelId="{FEE2C4BD-B6D4-4145-8BD9-1238D408A11A}" type="presParOf" srcId="{900AD545-7488-43E2-A888-1A65466666B3}" destId="{C743D727-3DA5-4AC9-AF7B-C586567C3402}" srcOrd="1" destOrd="0" presId="urn:microsoft.com/office/officeart/2005/8/layout/pyramid1"/>
    <dgm:cxn modelId="{D93A357A-C90A-486B-A621-0076B3FFC637}" type="presParOf" srcId="{C743D727-3DA5-4AC9-AF7B-C586567C3402}" destId="{28C25A9D-3C08-4605-9FD3-81DC1D7947D4}" srcOrd="0" destOrd="0" presId="urn:microsoft.com/office/officeart/2005/8/layout/pyramid1"/>
    <dgm:cxn modelId="{6FEB32C7-2E1A-4612-951E-8C7FF82B08B0}" type="presParOf" srcId="{C743D727-3DA5-4AC9-AF7B-C586567C3402}" destId="{E9B25A6A-CAEF-4BEC-A674-48207EEA65BD}" srcOrd="1" destOrd="0" presId="urn:microsoft.com/office/officeart/2005/8/layout/pyramid1"/>
    <dgm:cxn modelId="{A3830525-39BE-44D1-813D-8149F004CAB5}" type="presParOf" srcId="{900AD545-7488-43E2-A888-1A65466666B3}" destId="{7DBC20A0-167C-49C1-97D0-55D4883F568D}" srcOrd="2" destOrd="0" presId="urn:microsoft.com/office/officeart/2005/8/layout/pyramid1"/>
    <dgm:cxn modelId="{C361449A-2E8C-4377-B674-F70CEF2C68FB}" type="presParOf" srcId="{7DBC20A0-167C-49C1-97D0-55D4883F568D}" destId="{BBC60E30-FF1E-4181-B1C1-5384C3749B64}" srcOrd="0" destOrd="0" presId="urn:microsoft.com/office/officeart/2005/8/layout/pyramid1"/>
    <dgm:cxn modelId="{5A7E70C3-3846-466A-B494-307C4451967E}" type="presParOf" srcId="{7DBC20A0-167C-49C1-97D0-55D4883F568D}" destId="{43921537-88AF-4167-AB1F-D330FCEDF8D7}" srcOrd="1" destOrd="0" presId="urn:microsoft.com/office/officeart/2005/8/layout/pyramid1"/>
    <dgm:cxn modelId="{546350DF-0CF9-48B6-A62B-2808644E48E7}" type="presParOf" srcId="{900AD545-7488-43E2-A888-1A65466666B3}" destId="{588365EE-7163-4E57-A039-BB059A3135C1}" srcOrd="3" destOrd="0" presId="urn:microsoft.com/office/officeart/2005/8/layout/pyramid1"/>
    <dgm:cxn modelId="{1FA2309C-18F6-4011-B1D2-28923F31F528}" type="presParOf" srcId="{588365EE-7163-4E57-A039-BB059A3135C1}" destId="{2EA55835-F711-4C46-8C71-2A750069C93D}" srcOrd="0" destOrd="0" presId="urn:microsoft.com/office/officeart/2005/8/layout/pyramid1"/>
    <dgm:cxn modelId="{A336D8D3-EBD6-4F9D-964A-D41492D6878B}"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C0BF5D93-D0CD-4473-8DE8-0CD8E0A21B3A}" srcId="{158323DC-EEC8-43E6-91EC-82D7CAD29B0B}" destId="{02F5C452-2570-4402-9CFE-864204ECCB54}" srcOrd="1" destOrd="0" parTransId="{9998FBD4-058C-412E-9807-4B706515C88B}" sibTransId="{C66CD409-90F9-45FF-A379-C02DE9302B1A}"/>
    <dgm:cxn modelId="{D8783D8A-25DB-4E6E-9486-363CF3123ED0}" type="presOf" srcId="{1FE1C2F2-FBC4-4603-A86C-7BE668495EF7}" destId="{2EA55835-F711-4C46-8C71-2A750069C93D}" srcOrd="0" destOrd="0" presId="urn:microsoft.com/office/officeart/2005/8/layout/pyramid1"/>
    <dgm:cxn modelId="{49C07CD6-8964-4161-A164-03B17B8B6EE7}" type="presOf" srcId="{F5912A00-5F29-44AB-A218-551DBF2798A7}" destId="{4646A82C-D5FD-4741-B3D9-2EB1FB10F9E1}" srcOrd="0" destOrd="0" presId="urn:microsoft.com/office/officeart/2005/8/layout/pyramid1"/>
    <dgm:cxn modelId="{058BA5A7-2418-4575-83FB-36291642209E}" type="presOf" srcId="{B289C87F-8727-433F-B339-05DA1506D00A}" destId="{43921537-88AF-4167-AB1F-D330FCEDF8D7}" srcOrd="1" destOrd="0" presId="urn:microsoft.com/office/officeart/2005/8/layout/pyramid1"/>
    <dgm:cxn modelId="{B73F3A2C-87D9-4209-9E10-1D1ECBE5C89C}" type="presOf" srcId="{02F5C452-2570-4402-9CFE-864204ECCB54}" destId="{E9B25A6A-CAEF-4BEC-A674-48207EEA65BD}" srcOrd="1"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B033EED9-2313-4367-A7DD-EF781E301A00}" type="presOf" srcId="{02F5C452-2570-4402-9CFE-864204ECCB54}" destId="{28C25A9D-3C08-4605-9FD3-81DC1D7947D4}" srcOrd="0"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D6298C26-A449-4F6B-BC06-C8994251DB7E}" type="presOf" srcId="{1FE1C2F2-FBC4-4603-A86C-7BE668495EF7}" destId="{2B5D0DFA-3B71-4C49-BE81-7AC9C1B7EF0F}" srcOrd="1" destOrd="0" presId="urn:microsoft.com/office/officeart/2005/8/layout/pyramid1"/>
    <dgm:cxn modelId="{7EA3DF3E-7753-40DE-868C-B81BABBDE1E6}" type="presOf" srcId="{158323DC-EEC8-43E6-91EC-82D7CAD29B0B}" destId="{900AD545-7488-43E2-A888-1A65466666B3}" srcOrd="0" destOrd="0" presId="urn:microsoft.com/office/officeart/2005/8/layout/pyramid1"/>
    <dgm:cxn modelId="{651191E4-14F5-45F8-8D34-9FEDDD28AB5F}" srcId="{158323DC-EEC8-43E6-91EC-82D7CAD29B0B}" destId="{B289C87F-8727-433F-B339-05DA1506D00A}" srcOrd="2" destOrd="0" parTransId="{E9328680-081F-41BD-839A-16BC76551E56}" sibTransId="{28F942BA-B408-4705-9B93-5225B35B10B7}"/>
    <dgm:cxn modelId="{38F16E8D-B4C6-477F-9905-F07917F14AE6}" type="presOf" srcId="{F5912A00-5F29-44AB-A218-551DBF2798A7}" destId="{55437848-E294-4024-B121-94C06E452290}" srcOrd="1" destOrd="0" presId="urn:microsoft.com/office/officeart/2005/8/layout/pyramid1"/>
    <dgm:cxn modelId="{69C6450A-A318-4D1D-9704-824E64C60BC6}" type="presOf" srcId="{B289C87F-8727-433F-B339-05DA1506D00A}" destId="{BBC60E30-FF1E-4181-B1C1-5384C3749B64}" srcOrd="0" destOrd="0" presId="urn:microsoft.com/office/officeart/2005/8/layout/pyramid1"/>
    <dgm:cxn modelId="{EF1579F5-A546-4863-9DC0-9B1E514E4FE9}" type="presParOf" srcId="{900AD545-7488-43E2-A888-1A65466666B3}" destId="{4FBE5F22-7587-485A-9BFB-EB8B9E800749}" srcOrd="0" destOrd="0" presId="urn:microsoft.com/office/officeart/2005/8/layout/pyramid1"/>
    <dgm:cxn modelId="{CC28B640-B9C0-4D0E-94EF-0531EA0D6DCF}" type="presParOf" srcId="{4FBE5F22-7587-485A-9BFB-EB8B9E800749}" destId="{4646A82C-D5FD-4741-B3D9-2EB1FB10F9E1}" srcOrd="0" destOrd="0" presId="urn:microsoft.com/office/officeart/2005/8/layout/pyramid1"/>
    <dgm:cxn modelId="{0CD8D6A9-D225-476F-96BC-C04E6F573154}" type="presParOf" srcId="{4FBE5F22-7587-485A-9BFB-EB8B9E800749}" destId="{55437848-E294-4024-B121-94C06E452290}" srcOrd="1" destOrd="0" presId="urn:microsoft.com/office/officeart/2005/8/layout/pyramid1"/>
    <dgm:cxn modelId="{88A9AA78-A052-4EFE-9CFE-8AF64344CEB3}" type="presParOf" srcId="{900AD545-7488-43E2-A888-1A65466666B3}" destId="{C743D727-3DA5-4AC9-AF7B-C586567C3402}" srcOrd="1" destOrd="0" presId="urn:microsoft.com/office/officeart/2005/8/layout/pyramid1"/>
    <dgm:cxn modelId="{3723513D-0A57-4D8B-B824-47361A65DB44}" type="presParOf" srcId="{C743D727-3DA5-4AC9-AF7B-C586567C3402}" destId="{28C25A9D-3C08-4605-9FD3-81DC1D7947D4}" srcOrd="0" destOrd="0" presId="urn:microsoft.com/office/officeart/2005/8/layout/pyramid1"/>
    <dgm:cxn modelId="{2B157FFF-B6E5-46D3-92E2-F038DE36FB7B}" type="presParOf" srcId="{C743D727-3DA5-4AC9-AF7B-C586567C3402}" destId="{E9B25A6A-CAEF-4BEC-A674-48207EEA65BD}" srcOrd="1" destOrd="0" presId="urn:microsoft.com/office/officeart/2005/8/layout/pyramid1"/>
    <dgm:cxn modelId="{F1352E21-299E-4453-B7D9-92ABD624DE5A}" type="presParOf" srcId="{900AD545-7488-43E2-A888-1A65466666B3}" destId="{7DBC20A0-167C-49C1-97D0-55D4883F568D}" srcOrd="2" destOrd="0" presId="urn:microsoft.com/office/officeart/2005/8/layout/pyramid1"/>
    <dgm:cxn modelId="{9CD4B26B-3715-4CD3-938F-922E95A9E7F5}" type="presParOf" srcId="{7DBC20A0-167C-49C1-97D0-55D4883F568D}" destId="{BBC60E30-FF1E-4181-B1C1-5384C3749B64}" srcOrd="0" destOrd="0" presId="urn:microsoft.com/office/officeart/2005/8/layout/pyramid1"/>
    <dgm:cxn modelId="{56D84442-8361-49C3-8D00-D9D743A1FC46}" type="presParOf" srcId="{7DBC20A0-167C-49C1-97D0-55D4883F568D}" destId="{43921537-88AF-4167-AB1F-D330FCEDF8D7}" srcOrd="1" destOrd="0" presId="urn:microsoft.com/office/officeart/2005/8/layout/pyramid1"/>
    <dgm:cxn modelId="{7D5C4269-AEA2-43BA-AA53-41B1FE94FFE8}" type="presParOf" srcId="{900AD545-7488-43E2-A888-1A65466666B3}" destId="{588365EE-7163-4E57-A039-BB059A3135C1}" srcOrd="3" destOrd="0" presId="urn:microsoft.com/office/officeart/2005/8/layout/pyramid1"/>
    <dgm:cxn modelId="{809EB270-0D55-4B68-81AE-704648C9DF2A}" type="presParOf" srcId="{588365EE-7163-4E57-A039-BB059A3135C1}" destId="{2EA55835-F711-4C46-8C71-2A750069C93D}" srcOrd="0" destOrd="0" presId="urn:microsoft.com/office/officeart/2005/8/layout/pyramid1"/>
    <dgm:cxn modelId="{335E1C97-22D8-4B71-9F23-F4D0494F8A3C}"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651191E4-14F5-45F8-8D34-9FEDDD28AB5F}" srcId="{158323DC-EEC8-43E6-91EC-82D7CAD29B0B}" destId="{B289C87F-8727-433F-B339-05DA1506D00A}" srcOrd="2" destOrd="0" parTransId="{E9328680-081F-41BD-839A-16BC76551E56}" sibTransId="{28F942BA-B408-4705-9B93-5225B35B10B7}"/>
    <dgm:cxn modelId="{BE271574-7CA8-4556-BED3-0873B4392DB4}" type="presOf" srcId="{B289C87F-8727-433F-B339-05DA1506D00A}" destId="{BBC60E30-FF1E-4181-B1C1-5384C3749B64}" srcOrd="0"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D8E70341-3CB3-4544-827E-BF2D0325F53C}" type="presOf" srcId="{02F5C452-2570-4402-9CFE-864204ECCB54}" destId="{E9B25A6A-CAEF-4BEC-A674-48207EEA65BD}" srcOrd="1" destOrd="0" presId="urn:microsoft.com/office/officeart/2005/8/layout/pyramid1"/>
    <dgm:cxn modelId="{FB461539-409C-4841-A4D5-137A079B3C83}" type="presOf" srcId="{F5912A00-5F29-44AB-A218-551DBF2798A7}" destId="{55437848-E294-4024-B121-94C06E452290}" srcOrd="1" destOrd="0" presId="urn:microsoft.com/office/officeart/2005/8/layout/pyramid1"/>
    <dgm:cxn modelId="{49C94054-E188-48E9-8C66-54211FAAD697}" type="presOf" srcId="{B289C87F-8727-433F-B339-05DA1506D00A}" destId="{43921537-88AF-4167-AB1F-D330FCEDF8D7}" srcOrd="1" destOrd="0" presId="urn:microsoft.com/office/officeart/2005/8/layout/pyramid1"/>
    <dgm:cxn modelId="{E9E1131F-F063-419F-9125-533710F3DAE2}" type="presOf" srcId="{1FE1C2F2-FBC4-4603-A86C-7BE668495EF7}" destId="{2EA55835-F711-4C46-8C71-2A750069C93D}" srcOrd="0"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833FE44B-C48A-4B04-81BE-8D95DFD51809}" type="presOf" srcId="{158323DC-EEC8-43E6-91EC-82D7CAD29B0B}" destId="{900AD545-7488-43E2-A888-1A65466666B3}" srcOrd="0"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6B538CBF-B5D5-47AD-8FC1-C25C0FFFB3B8}" type="presOf" srcId="{1FE1C2F2-FBC4-4603-A86C-7BE668495EF7}" destId="{2B5D0DFA-3B71-4C49-BE81-7AC9C1B7EF0F}" srcOrd="1" destOrd="0" presId="urn:microsoft.com/office/officeart/2005/8/layout/pyramid1"/>
    <dgm:cxn modelId="{C1618A48-6551-4343-9028-3BB9CE673605}" type="presOf" srcId="{F5912A00-5F29-44AB-A218-551DBF2798A7}" destId="{4646A82C-D5FD-4741-B3D9-2EB1FB10F9E1}" srcOrd="0" destOrd="0" presId="urn:microsoft.com/office/officeart/2005/8/layout/pyramid1"/>
    <dgm:cxn modelId="{26894C86-EC06-4BED-97A3-5AA27090BEF9}" type="presOf" srcId="{02F5C452-2570-4402-9CFE-864204ECCB54}" destId="{28C25A9D-3C08-4605-9FD3-81DC1D7947D4}" srcOrd="0" destOrd="0" presId="urn:microsoft.com/office/officeart/2005/8/layout/pyramid1"/>
    <dgm:cxn modelId="{2C1CB17C-9274-44AD-BC7C-B1C478CC02E7}" type="presParOf" srcId="{900AD545-7488-43E2-A888-1A65466666B3}" destId="{4FBE5F22-7587-485A-9BFB-EB8B9E800749}" srcOrd="0" destOrd="0" presId="urn:microsoft.com/office/officeart/2005/8/layout/pyramid1"/>
    <dgm:cxn modelId="{37D1DC5C-E9C1-47EA-9B48-8B6B0B1EEB47}" type="presParOf" srcId="{4FBE5F22-7587-485A-9BFB-EB8B9E800749}" destId="{4646A82C-D5FD-4741-B3D9-2EB1FB10F9E1}" srcOrd="0" destOrd="0" presId="urn:microsoft.com/office/officeart/2005/8/layout/pyramid1"/>
    <dgm:cxn modelId="{68E0EB56-50F2-4B73-B551-B35282040C92}" type="presParOf" srcId="{4FBE5F22-7587-485A-9BFB-EB8B9E800749}" destId="{55437848-E294-4024-B121-94C06E452290}" srcOrd="1" destOrd="0" presId="urn:microsoft.com/office/officeart/2005/8/layout/pyramid1"/>
    <dgm:cxn modelId="{C34E5167-C272-4487-B117-E6C88B33BB0B}" type="presParOf" srcId="{900AD545-7488-43E2-A888-1A65466666B3}" destId="{C743D727-3DA5-4AC9-AF7B-C586567C3402}" srcOrd="1" destOrd="0" presId="urn:microsoft.com/office/officeart/2005/8/layout/pyramid1"/>
    <dgm:cxn modelId="{38A6D9E5-B539-488B-9CBE-3B5D7E917206}" type="presParOf" srcId="{C743D727-3DA5-4AC9-AF7B-C586567C3402}" destId="{28C25A9D-3C08-4605-9FD3-81DC1D7947D4}" srcOrd="0" destOrd="0" presId="urn:microsoft.com/office/officeart/2005/8/layout/pyramid1"/>
    <dgm:cxn modelId="{964F9CB5-57D4-4043-8E4C-E2127A6D1B2E}" type="presParOf" srcId="{C743D727-3DA5-4AC9-AF7B-C586567C3402}" destId="{E9B25A6A-CAEF-4BEC-A674-48207EEA65BD}" srcOrd="1" destOrd="0" presId="urn:microsoft.com/office/officeart/2005/8/layout/pyramid1"/>
    <dgm:cxn modelId="{82A49F2B-A388-4D59-A69D-F80FD409091E}" type="presParOf" srcId="{900AD545-7488-43E2-A888-1A65466666B3}" destId="{7DBC20A0-167C-49C1-97D0-55D4883F568D}" srcOrd="2" destOrd="0" presId="urn:microsoft.com/office/officeart/2005/8/layout/pyramid1"/>
    <dgm:cxn modelId="{67B48124-6DF6-4EDD-955F-0276CAC1A011}" type="presParOf" srcId="{7DBC20A0-167C-49C1-97D0-55D4883F568D}" destId="{BBC60E30-FF1E-4181-B1C1-5384C3749B64}" srcOrd="0" destOrd="0" presId="urn:microsoft.com/office/officeart/2005/8/layout/pyramid1"/>
    <dgm:cxn modelId="{AEE56059-6399-4A9A-8A53-4AE093A825AE}" type="presParOf" srcId="{7DBC20A0-167C-49C1-97D0-55D4883F568D}" destId="{43921537-88AF-4167-AB1F-D330FCEDF8D7}" srcOrd="1" destOrd="0" presId="urn:microsoft.com/office/officeart/2005/8/layout/pyramid1"/>
    <dgm:cxn modelId="{BF1411DB-0E78-4020-8BEC-93297A05E2BE}" type="presParOf" srcId="{900AD545-7488-43E2-A888-1A65466666B3}" destId="{588365EE-7163-4E57-A039-BB059A3135C1}" srcOrd="3" destOrd="0" presId="urn:microsoft.com/office/officeart/2005/8/layout/pyramid1"/>
    <dgm:cxn modelId="{E973BC86-9C8D-44BD-B7E0-E8714D6AAACB}" type="presParOf" srcId="{588365EE-7163-4E57-A039-BB059A3135C1}" destId="{2EA55835-F711-4C46-8C71-2A750069C93D}" srcOrd="0" destOrd="0" presId="urn:microsoft.com/office/officeart/2005/8/layout/pyramid1"/>
    <dgm:cxn modelId="{4467741C-88A8-4374-BE04-D11B5A75F630}"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A705670E-0443-4AE6-9D32-86D8FA705395}" type="presOf" srcId="{1FE1C2F2-FBC4-4603-A86C-7BE668495EF7}" destId="{2EA55835-F711-4C46-8C71-2A750069C93D}" srcOrd="0" destOrd="0" presId="urn:microsoft.com/office/officeart/2005/8/layout/pyramid1"/>
    <dgm:cxn modelId="{651191E4-14F5-45F8-8D34-9FEDDD28AB5F}" srcId="{158323DC-EEC8-43E6-91EC-82D7CAD29B0B}" destId="{B289C87F-8727-433F-B339-05DA1506D00A}" srcOrd="2" destOrd="0" parTransId="{E9328680-081F-41BD-839A-16BC76551E56}" sibTransId="{28F942BA-B408-4705-9B93-5225B35B10B7}"/>
    <dgm:cxn modelId="{C24A36AB-CDF0-450C-B66C-43A55A432BDF}" srcId="{158323DC-EEC8-43E6-91EC-82D7CAD29B0B}" destId="{1FE1C2F2-FBC4-4603-A86C-7BE668495EF7}" srcOrd="3" destOrd="0" parTransId="{213A8783-1050-468F-9E8C-CC33875A37C7}" sibTransId="{ABEEC28B-1FE6-4EA9-AE0C-5FFEDE95757A}"/>
    <dgm:cxn modelId="{A08CDBD1-CC64-4F01-A470-028CBE55B0D2}" type="presOf" srcId="{1FE1C2F2-FBC4-4603-A86C-7BE668495EF7}" destId="{2B5D0DFA-3B71-4C49-BE81-7AC9C1B7EF0F}" srcOrd="1" destOrd="0" presId="urn:microsoft.com/office/officeart/2005/8/layout/pyramid1"/>
    <dgm:cxn modelId="{A7FAD6AD-75E1-40B0-BEF2-A60E03E51070}" type="presOf" srcId="{158323DC-EEC8-43E6-91EC-82D7CAD29B0B}" destId="{900AD545-7488-43E2-A888-1A65466666B3}" srcOrd="0" destOrd="0" presId="urn:microsoft.com/office/officeart/2005/8/layout/pyramid1"/>
    <dgm:cxn modelId="{9528041D-CC69-475C-A7BC-1D21C84487F6}" type="presOf" srcId="{02F5C452-2570-4402-9CFE-864204ECCB54}" destId="{E9B25A6A-CAEF-4BEC-A674-48207EEA65BD}" srcOrd="1" destOrd="0" presId="urn:microsoft.com/office/officeart/2005/8/layout/pyramid1"/>
    <dgm:cxn modelId="{8C91CEAB-E9C1-4D12-A6A3-94B7641554EC}" type="presOf" srcId="{B289C87F-8727-433F-B339-05DA1506D00A}" destId="{43921537-88AF-4167-AB1F-D330FCEDF8D7}" srcOrd="1"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CDE95B9B-362A-4445-B62A-3CF7D0A62EB5}" type="presOf" srcId="{F5912A00-5F29-44AB-A218-551DBF2798A7}" destId="{55437848-E294-4024-B121-94C06E452290}" srcOrd="1" destOrd="0" presId="urn:microsoft.com/office/officeart/2005/8/layout/pyramid1"/>
    <dgm:cxn modelId="{086550A7-D90B-4525-8DE6-698D35858524}" type="presOf" srcId="{B289C87F-8727-433F-B339-05DA1506D00A}" destId="{BBC60E30-FF1E-4181-B1C1-5384C3749B64}" srcOrd="0"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2454A771-39C0-4993-B165-52A1913A65CC}" type="presOf" srcId="{F5912A00-5F29-44AB-A218-551DBF2798A7}" destId="{4646A82C-D5FD-4741-B3D9-2EB1FB10F9E1}" srcOrd="0" destOrd="0" presId="urn:microsoft.com/office/officeart/2005/8/layout/pyramid1"/>
    <dgm:cxn modelId="{D02B3898-E961-46AB-9892-E3746C224CD6}" type="presOf" srcId="{02F5C452-2570-4402-9CFE-864204ECCB54}" destId="{28C25A9D-3C08-4605-9FD3-81DC1D7947D4}" srcOrd="0" destOrd="0" presId="urn:microsoft.com/office/officeart/2005/8/layout/pyramid1"/>
    <dgm:cxn modelId="{189D2C9E-1022-4E8F-9842-19FE96BBCD34}" type="presParOf" srcId="{900AD545-7488-43E2-A888-1A65466666B3}" destId="{4FBE5F22-7587-485A-9BFB-EB8B9E800749}" srcOrd="0" destOrd="0" presId="urn:microsoft.com/office/officeart/2005/8/layout/pyramid1"/>
    <dgm:cxn modelId="{67B860A4-E0B3-41F5-B26D-E3B1FA91C01F}" type="presParOf" srcId="{4FBE5F22-7587-485A-9BFB-EB8B9E800749}" destId="{4646A82C-D5FD-4741-B3D9-2EB1FB10F9E1}" srcOrd="0" destOrd="0" presId="urn:microsoft.com/office/officeart/2005/8/layout/pyramid1"/>
    <dgm:cxn modelId="{CC26B3BE-9269-427C-BDC1-18F19900895B}" type="presParOf" srcId="{4FBE5F22-7587-485A-9BFB-EB8B9E800749}" destId="{55437848-E294-4024-B121-94C06E452290}" srcOrd="1" destOrd="0" presId="urn:microsoft.com/office/officeart/2005/8/layout/pyramid1"/>
    <dgm:cxn modelId="{E7242965-5C51-4095-8828-E954C97A6B76}" type="presParOf" srcId="{900AD545-7488-43E2-A888-1A65466666B3}" destId="{C743D727-3DA5-4AC9-AF7B-C586567C3402}" srcOrd="1" destOrd="0" presId="urn:microsoft.com/office/officeart/2005/8/layout/pyramid1"/>
    <dgm:cxn modelId="{C0082B20-9B91-4752-94B1-63E3123E0A6D}" type="presParOf" srcId="{C743D727-3DA5-4AC9-AF7B-C586567C3402}" destId="{28C25A9D-3C08-4605-9FD3-81DC1D7947D4}" srcOrd="0" destOrd="0" presId="urn:microsoft.com/office/officeart/2005/8/layout/pyramid1"/>
    <dgm:cxn modelId="{237CF4B6-DFCA-4D65-AEB9-C64EB87E4866}" type="presParOf" srcId="{C743D727-3DA5-4AC9-AF7B-C586567C3402}" destId="{E9B25A6A-CAEF-4BEC-A674-48207EEA65BD}" srcOrd="1" destOrd="0" presId="urn:microsoft.com/office/officeart/2005/8/layout/pyramid1"/>
    <dgm:cxn modelId="{DEA29E38-340D-4425-8054-97F610C4DF87}" type="presParOf" srcId="{900AD545-7488-43E2-A888-1A65466666B3}" destId="{7DBC20A0-167C-49C1-97D0-55D4883F568D}" srcOrd="2" destOrd="0" presId="urn:microsoft.com/office/officeart/2005/8/layout/pyramid1"/>
    <dgm:cxn modelId="{4DD9C392-8D93-4292-AFE2-1A967190AC47}" type="presParOf" srcId="{7DBC20A0-167C-49C1-97D0-55D4883F568D}" destId="{BBC60E30-FF1E-4181-B1C1-5384C3749B64}" srcOrd="0" destOrd="0" presId="urn:microsoft.com/office/officeart/2005/8/layout/pyramid1"/>
    <dgm:cxn modelId="{080232EB-4A4A-4B6D-BEEB-BEBD47C60C25}" type="presParOf" srcId="{7DBC20A0-167C-49C1-97D0-55D4883F568D}" destId="{43921537-88AF-4167-AB1F-D330FCEDF8D7}" srcOrd="1" destOrd="0" presId="urn:microsoft.com/office/officeart/2005/8/layout/pyramid1"/>
    <dgm:cxn modelId="{CE3F25C4-A459-461C-BC4B-B7089DB03ED8}" type="presParOf" srcId="{900AD545-7488-43E2-A888-1A65466666B3}" destId="{588365EE-7163-4E57-A039-BB059A3135C1}" srcOrd="3" destOrd="0" presId="urn:microsoft.com/office/officeart/2005/8/layout/pyramid1"/>
    <dgm:cxn modelId="{1B09DF6D-6704-4738-BB54-CC9ECE18D057}" type="presParOf" srcId="{588365EE-7163-4E57-A039-BB059A3135C1}" destId="{2EA55835-F711-4C46-8C71-2A750069C93D}" srcOrd="0" destOrd="0" presId="urn:microsoft.com/office/officeart/2005/8/layout/pyramid1"/>
    <dgm:cxn modelId="{BC28F210-4A5E-4426-8AD5-9A9288566FEC}"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4C2E020C-215E-4B75-8EAB-D2E8C70AD05A}" type="presOf" srcId="{F5912A00-5F29-44AB-A218-551DBF2798A7}" destId="{55437848-E294-4024-B121-94C06E452290}" srcOrd="1" destOrd="0" presId="urn:microsoft.com/office/officeart/2005/8/layout/pyramid1"/>
    <dgm:cxn modelId="{B49A16AF-9E78-48C2-80E4-27DF623A8B90}" type="presOf" srcId="{B289C87F-8727-433F-B339-05DA1506D00A}" destId="{BBC60E30-FF1E-4181-B1C1-5384C3749B64}" srcOrd="0" destOrd="0" presId="urn:microsoft.com/office/officeart/2005/8/layout/pyramid1"/>
    <dgm:cxn modelId="{651191E4-14F5-45F8-8D34-9FEDDD28AB5F}" srcId="{158323DC-EEC8-43E6-91EC-82D7CAD29B0B}" destId="{B289C87F-8727-433F-B339-05DA1506D00A}" srcOrd="2" destOrd="0" parTransId="{E9328680-081F-41BD-839A-16BC76551E56}" sibTransId="{28F942BA-B408-4705-9B93-5225B35B10B7}"/>
    <dgm:cxn modelId="{C24A36AB-CDF0-450C-B66C-43A55A432BDF}" srcId="{158323DC-EEC8-43E6-91EC-82D7CAD29B0B}" destId="{1FE1C2F2-FBC4-4603-A86C-7BE668495EF7}" srcOrd="3" destOrd="0" parTransId="{213A8783-1050-468F-9E8C-CC33875A37C7}" sibTransId="{ABEEC28B-1FE6-4EA9-AE0C-5FFEDE95757A}"/>
    <dgm:cxn modelId="{F0446E7F-5CF3-4290-9419-7744BFC5B42C}" type="presOf" srcId="{1FE1C2F2-FBC4-4603-A86C-7BE668495EF7}" destId="{2EA55835-F711-4C46-8C71-2A750069C93D}" srcOrd="0" destOrd="0" presId="urn:microsoft.com/office/officeart/2005/8/layout/pyramid1"/>
    <dgm:cxn modelId="{3372B13D-D498-4951-B360-09C676F51221}" type="presOf" srcId="{1FE1C2F2-FBC4-4603-A86C-7BE668495EF7}" destId="{2B5D0DFA-3B71-4C49-BE81-7AC9C1B7EF0F}" srcOrd="1" destOrd="0" presId="urn:microsoft.com/office/officeart/2005/8/layout/pyramid1"/>
    <dgm:cxn modelId="{6640D135-D1D9-4122-914B-CFBB08725D46}" type="presOf" srcId="{158323DC-EEC8-43E6-91EC-82D7CAD29B0B}" destId="{900AD545-7488-43E2-A888-1A65466666B3}" srcOrd="0"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4590BB6C-B18D-446A-A775-BE45B856699E}" type="presOf" srcId="{02F5C452-2570-4402-9CFE-864204ECCB54}" destId="{28C25A9D-3C08-4605-9FD3-81DC1D7947D4}" srcOrd="0" destOrd="0" presId="urn:microsoft.com/office/officeart/2005/8/layout/pyramid1"/>
    <dgm:cxn modelId="{AB14C437-700F-4E7F-9919-9316A4763BD6}" type="presOf" srcId="{02F5C452-2570-4402-9CFE-864204ECCB54}" destId="{E9B25A6A-CAEF-4BEC-A674-48207EEA65BD}" srcOrd="1"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1EC6C50A-4B64-4DF1-B37B-325CAEA66BBB}" type="presOf" srcId="{B289C87F-8727-433F-B339-05DA1506D00A}" destId="{43921537-88AF-4167-AB1F-D330FCEDF8D7}" srcOrd="1" destOrd="0" presId="urn:microsoft.com/office/officeart/2005/8/layout/pyramid1"/>
    <dgm:cxn modelId="{AEEE7B95-5031-4315-A860-08A9C351881D}" type="presOf" srcId="{F5912A00-5F29-44AB-A218-551DBF2798A7}" destId="{4646A82C-D5FD-4741-B3D9-2EB1FB10F9E1}" srcOrd="0" destOrd="0" presId="urn:microsoft.com/office/officeart/2005/8/layout/pyramid1"/>
    <dgm:cxn modelId="{7814E0E8-A71F-4478-9BDE-6385FAA70011}" type="presParOf" srcId="{900AD545-7488-43E2-A888-1A65466666B3}" destId="{4FBE5F22-7587-485A-9BFB-EB8B9E800749}" srcOrd="0" destOrd="0" presId="urn:microsoft.com/office/officeart/2005/8/layout/pyramid1"/>
    <dgm:cxn modelId="{816DE885-3FA5-49B7-A3A0-2E65B801A4FF}" type="presParOf" srcId="{4FBE5F22-7587-485A-9BFB-EB8B9E800749}" destId="{4646A82C-D5FD-4741-B3D9-2EB1FB10F9E1}" srcOrd="0" destOrd="0" presId="urn:microsoft.com/office/officeart/2005/8/layout/pyramid1"/>
    <dgm:cxn modelId="{F1B546E6-AE19-40C5-8650-6376617F796A}" type="presParOf" srcId="{4FBE5F22-7587-485A-9BFB-EB8B9E800749}" destId="{55437848-E294-4024-B121-94C06E452290}" srcOrd="1" destOrd="0" presId="urn:microsoft.com/office/officeart/2005/8/layout/pyramid1"/>
    <dgm:cxn modelId="{E97C8FC3-E933-4633-8B99-0D604AFC1F07}" type="presParOf" srcId="{900AD545-7488-43E2-A888-1A65466666B3}" destId="{C743D727-3DA5-4AC9-AF7B-C586567C3402}" srcOrd="1" destOrd="0" presId="urn:microsoft.com/office/officeart/2005/8/layout/pyramid1"/>
    <dgm:cxn modelId="{73DFFA5C-4C54-4CA5-AD81-9D323506FE6C}" type="presParOf" srcId="{C743D727-3DA5-4AC9-AF7B-C586567C3402}" destId="{28C25A9D-3C08-4605-9FD3-81DC1D7947D4}" srcOrd="0" destOrd="0" presId="urn:microsoft.com/office/officeart/2005/8/layout/pyramid1"/>
    <dgm:cxn modelId="{AE029998-4DDB-444B-86B1-78A9C62561DB}" type="presParOf" srcId="{C743D727-3DA5-4AC9-AF7B-C586567C3402}" destId="{E9B25A6A-CAEF-4BEC-A674-48207EEA65BD}" srcOrd="1" destOrd="0" presId="urn:microsoft.com/office/officeart/2005/8/layout/pyramid1"/>
    <dgm:cxn modelId="{59D0994B-BA57-4E6F-9818-9B95E2A9C1AB}" type="presParOf" srcId="{900AD545-7488-43E2-A888-1A65466666B3}" destId="{7DBC20A0-167C-49C1-97D0-55D4883F568D}" srcOrd="2" destOrd="0" presId="urn:microsoft.com/office/officeart/2005/8/layout/pyramid1"/>
    <dgm:cxn modelId="{95BA56D3-B4C2-4994-8451-F18C70EE9525}" type="presParOf" srcId="{7DBC20A0-167C-49C1-97D0-55D4883F568D}" destId="{BBC60E30-FF1E-4181-B1C1-5384C3749B64}" srcOrd="0" destOrd="0" presId="urn:microsoft.com/office/officeart/2005/8/layout/pyramid1"/>
    <dgm:cxn modelId="{3CD021AE-3F59-42BA-AF99-01EA6DA60D61}" type="presParOf" srcId="{7DBC20A0-167C-49C1-97D0-55D4883F568D}" destId="{43921537-88AF-4167-AB1F-D330FCEDF8D7}" srcOrd="1" destOrd="0" presId="urn:microsoft.com/office/officeart/2005/8/layout/pyramid1"/>
    <dgm:cxn modelId="{8C0CED31-73F4-461B-8215-FEFAF9F8E271}" type="presParOf" srcId="{900AD545-7488-43E2-A888-1A65466666B3}" destId="{588365EE-7163-4E57-A039-BB059A3135C1}" srcOrd="3" destOrd="0" presId="urn:microsoft.com/office/officeart/2005/8/layout/pyramid1"/>
    <dgm:cxn modelId="{9081B269-FE5E-4D82-A838-20FC993B5FA5}" type="presParOf" srcId="{588365EE-7163-4E57-A039-BB059A3135C1}" destId="{2EA55835-F711-4C46-8C71-2A750069C93D}" srcOrd="0" destOrd="0" presId="urn:microsoft.com/office/officeart/2005/8/layout/pyramid1"/>
    <dgm:cxn modelId="{1C75105F-3FD0-4C68-BFF8-41DD0CBDCB89}"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2773A4F9-3357-490E-B7A3-304654BBD83F}" type="presOf" srcId="{1FE1C2F2-FBC4-4603-A86C-7BE668495EF7}" destId="{2EA55835-F711-4C46-8C71-2A750069C93D}" srcOrd="0" destOrd="0" presId="urn:microsoft.com/office/officeart/2005/8/layout/pyramid1"/>
    <dgm:cxn modelId="{651191E4-14F5-45F8-8D34-9FEDDD28AB5F}" srcId="{158323DC-EEC8-43E6-91EC-82D7CAD29B0B}" destId="{B289C87F-8727-433F-B339-05DA1506D00A}" srcOrd="2" destOrd="0" parTransId="{E9328680-081F-41BD-839A-16BC76551E56}" sibTransId="{28F942BA-B408-4705-9B93-5225B35B10B7}"/>
    <dgm:cxn modelId="{C24A36AB-CDF0-450C-B66C-43A55A432BDF}" srcId="{158323DC-EEC8-43E6-91EC-82D7CAD29B0B}" destId="{1FE1C2F2-FBC4-4603-A86C-7BE668495EF7}" srcOrd="3" destOrd="0" parTransId="{213A8783-1050-468F-9E8C-CC33875A37C7}" sibTransId="{ABEEC28B-1FE6-4EA9-AE0C-5FFEDE95757A}"/>
    <dgm:cxn modelId="{EA3644C7-FC62-44DF-AEE3-0B756FE2185F}" type="presOf" srcId="{B289C87F-8727-433F-B339-05DA1506D00A}" destId="{BBC60E30-FF1E-4181-B1C1-5384C3749B64}" srcOrd="0"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9AD07826-6E39-41A2-A1F8-8121A4EAF844}" type="presOf" srcId="{02F5C452-2570-4402-9CFE-864204ECCB54}" destId="{E9B25A6A-CAEF-4BEC-A674-48207EEA65BD}" srcOrd="1" destOrd="0" presId="urn:microsoft.com/office/officeart/2005/8/layout/pyramid1"/>
    <dgm:cxn modelId="{054B5E5D-66F7-4507-B199-D40DDDA2A497}" type="presOf" srcId="{F5912A00-5F29-44AB-A218-551DBF2798A7}" destId="{55437848-E294-4024-B121-94C06E452290}" srcOrd="1"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82C0EFCB-19B7-495D-B0C5-828E42BF1195}" type="presOf" srcId="{158323DC-EEC8-43E6-91EC-82D7CAD29B0B}" destId="{900AD545-7488-43E2-A888-1A65466666B3}" srcOrd="0" destOrd="0" presId="urn:microsoft.com/office/officeart/2005/8/layout/pyramid1"/>
    <dgm:cxn modelId="{AC4E19D0-4401-4CF9-ACEE-F7BD1673788E}" type="presOf" srcId="{B289C87F-8727-433F-B339-05DA1506D00A}" destId="{43921537-88AF-4167-AB1F-D330FCEDF8D7}" srcOrd="1" destOrd="0" presId="urn:microsoft.com/office/officeart/2005/8/layout/pyramid1"/>
    <dgm:cxn modelId="{5A04CDE3-778F-4AC6-9E59-26F5B0B7D731}" type="presOf" srcId="{F5912A00-5F29-44AB-A218-551DBF2798A7}" destId="{4646A82C-D5FD-4741-B3D9-2EB1FB10F9E1}" srcOrd="0" destOrd="0" presId="urn:microsoft.com/office/officeart/2005/8/layout/pyramid1"/>
    <dgm:cxn modelId="{5CA12CD2-0E73-45DE-8A0B-479F6D860E37}" type="presOf" srcId="{1FE1C2F2-FBC4-4603-A86C-7BE668495EF7}" destId="{2B5D0DFA-3B71-4C49-BE81-7AC9C1B7EF0F}" srcOrd="1" destOrd="0" presId="urn:microsoft.com/office/officeart/2005/8/layout/pyramid1"/>
    <dgm:cxn modelId="{018D0F82-15FA-4DD3-AAD2-691CE5B2B67B}" type="presOf" srcId="{02F5C452-2570-4402-9CFE-864204ECCB54}" destId="{28C25A9D-3C08-4605-9FD3-81DC1D7947D4}" srcOrd="0" destOrd="0" presId="urn:microsoft.com/office/officeart/2005/8/layout/pyramid1"/>
    <dgm:cxn modelId="{089504E9-1993-42B5-A73E-C50070698A3F}" type="presParOf" srcId="{900AD545-7488-43E2-A888-1A65466666B3}" destId="{4FBE5F22-7587-485A-9BFB-EB8B9E800749}" srcOrd="0" destOrd="0" presId="urn:microsoft.com/office/officeart/2005/8/layout/pyramid1"/>
    <dgm:cxn modelId="{68DF0920-78A6-47BA-92C2-E054DA32FF70}" type="presParOf" srcId="{4FBE5F22-7587-485A-9BFB-EB8B9E800749}" destId="{4646A82C-D5FD-4741-B3D9-2EB1FB10F9E1}" srcOrd="0" destOrd="0" presId="urn:microsoft.com/office/officeart/2005/8/layout/pyramid1"/>
    <dgm:cxn modelId="{796DC671-15AC-4B12-B624-697CA7976CE1}" type="presParOf" srcId="{4FBE5F22-7587-485A-9BFB-EB8B9E800749}" destId="{55437848-E294-4024-B121-94C06E452290}" srcOrd="1" destOrd="0" presId="urn:microsoft.com/office/officeart/2005/8/layout/pyramid1"/>
    <dgm:cxn modelId="{025B508B-E693-481A-9B31-F3C2F9E67A89}" type="presParOf" srcId="{900AD545-7488-43E2-A888-1A65466666B3}" destId="{C743D727-3DA5-4AC9-AF7B-C586567C3402}" srcOrd="1" destOrd="0" presId="urn:microsoft.com/office/officeart/2005/8/layout/pyramid1"/>
    <dgm:cxn modelId="{468DB3BD-9461-49B2-BA86-737AA4B0D689}" type="presParOf" srcId="{C743D727-3DA5-4AC9-AF7B-C586567C3402}" destId="{28C25A9D-3C08-4605-9FD3-81DC1D7947D4}" srcOrd="0" destOrd="0" presId="urn:microsoft.com/office/officeart/2005/8/layout/pyramid1"/>
    <dgm:cxn modelId="{A611EB4B-8FE6-44B1-B765-84CDB3894EB2}" type="presParOf" srcId="{C743D727-3DA5-4AC9-AF7B-C586567C3402}" destId="{E9B25A6A-CAEF-4BEC-A674-48207EEA65BD}" srcOrd="1" destOrd="0" presId="urn:microsoft.com/office/officeart/2005/8/layout/pyramid1"/>
    <dgm:cxn modelId="{4CE8F9A6-6F27-4F70-BA89-12C02E27DB8A}" type="presParOf" srcId="{900AD545-7488-43E2-A888-1A65466666B3}" destId="{7DBC20A0-167C-49C1-97D0-55D4883F568D}" srcOrd="2" destOrd="0" presId="urn:microsoft.com/office/officeart/2005/8/layout/pyramid1"/>
    <dgm:cxn modelId="{F71AF9A4-06DC-428E-A01A-247797EA8672}" type="presParOf" srcId="{7DBC20A0-167C-49C1-97D0-55D4883F568D}" destId="{BBC60E30-FF1E-4181-B1C1-5384C3749B64}" srcOrd="0" destOrd="0" presId="urn:microsoft.com/office/officeart/2005/8/layout/pyramid1"/>
    <dgm:cxn modelId="{522D6C92-CB0E-45CD-9F19-02B7847EDC2F}" type="presParOf" srcId="{7DBC20A0-167C-49C1-97D0-55D4883F568D}" destId="{43921537-88AF-4167-AB1F-D330FCEDF8D7}" srcOrd="1" destOrd="0" presId="urn:microsoft.com/office/officeart/2005/8/layout/pyramid1"/>
    <dgm:cxn modelId="{CE60A644-242C-4A32-AAEB-0F55D3236973}" type="presParOf" srcId="{900AD545-7488-43E2-A888-1A65466666B3}" destId="{588365EE-7163-4E57-A039-BB059A3135C1}" srcOrd="3" destOrd="0" presId="urn:microsoft.com/office/officeart/2005/8/layout/pyramid1"/>
    <dgm:cxn modelId="{A043C9F0-B907-4E6A-926E-152689CCA118}" type="presParOf" srcId="{588365EE-7163-4E57-A039-BB059A3135C1}" destId="{2EA55835-F711-4C46-8C71-2A750069C93D}" srcOrd="0" destOrd="0" presId="urn:microsoft.com/office/officeart/2005/8/layout/pyramid1"/>
    <dgm:cxn modelId="{27F5A4A1-63B9-4E3C-8134-9C1D3F615377}"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588CE729-D432-4A93-BF20-A734423E0E92}" type="presOf" srcId="{1FE1C2F2-FBC4-4603-A86C-7BE668495EF7}" destId="{2EA55835-F711-4C46-8C71-2A750069C93D}" srcOrd="0" destOrd="0" presId="urn:microsoft.com/office/officeart/2005/8/layout/pyramid1"/>
    <dgm:cxn modelId="{651191E4-14F5-45F8-8D34-9FEDDD28AB5F}" srcId="{158323DC-EEC8-43E6-91EC-82D7CAD29B0B}" destId="{B289C87F-8727-433F-B339-05DA1506D00A}" srcOrd="2" destOrd="0" parTransId="{E9328680-081F-41BD-839A-16BC76551E56}" sibTransId="{28F942BA-B408-4705-9B93-5225B35B10B7}"/>
    <dgm:cxn modelId="{CBA6996F-2184-4018-8B76-2AF1F33A0012}" type="presOf" srcId="{F5912A00-5F29-44AB-A218-551DBF2798A7}" destId="{55437848-E294-4024-B121-94C06E452290}" srcOrd="1" destOrd="0" presId="urn:microsoft.com/office/officeart/2005/8/layout/pyramid1"/>
    <dgm:cxn modelId="{B8A18B2E-7A3A-45F3-AEB3-38D362AD7E75}" type="presOf" srcId="{F5912A00-5F29-44AB-A218-551DBF2798A7}" destId="{4646A82C-D5FD-4741-B3D9-2EB1FB10F9E1}" srcOrd="0"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A6BBC063-DEDD-4B70-816F-04FC55620F05}" type="presOf" srcId="{02F5C452-2570-4402-9CFE-864204ECCB54}" destId="{28C25A9D-3C08-4605-9FD3-81DC1D7947D4}" srcOrd="0" destOrd="0" presId="urn:microsoft.com/office/officeart/2005/8/layout/pyramid1"/>
    <dgm:cxn modelId="{2497A4B0-0CC0-4FE9-B276-E6D79C410013}" type="presOf" srcId="{02F5C452-2570-4402-9CFE-864204ECCB54}" destId="{E9B25A6A-CAEF-4BEC-A674-48207EEA65BD}" srcOrd="1"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A12BFD6D-7DF0-46E8-B7AD-D05BA71F91BC}" type="presOf" srcId="{B289C87F-8727-433F-B339-05DA1506D00A}" destId="{43921537-88AF-4167-AB1F-D330FCEDF8D7}" srcOrd="1"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3677DBED-B0DA-411E-9F7A-5A92E6294773}" type="presOf" srcId="{158323DC-EEC8-43E6-91EC-82D7CAD29B0B}" destId="{900AD545-7488-43E2-A888-1A65466666B3}" srcOrd="0" destOrd="0" presId="urn:microsoft.com/office/officeart/2005/8/layout/pyramid1"/>
    <dgm:cxn modelId="{8BF64FBB-4619-459D-8632-369DB55B9BEB}" type="presOf" srcId="{B289C87F-8727-433F-B339-05DA1506D00A}" destId="{BBC60E30-FF1E-4181-B1C1-5384C3749B64}" srcOrd="0" destOrd="0" presId="urn:microsoft.com/office/officeart/2005/8/layout/pyramid1"/>
    <dgm:cxn modelId="{E085EDA1-48D9-417E-AEC2-7F99F909D40E}" type="presOf" srcId="{1FE1C2F2-FBC4-4603-A86C-7BE668495EF7}" destId="{2B5D0DFA-3B71-4C49-BE81-7AC9C1B7EF0F}" srcOrd="1" destOrd="0" presId="urn:microsoft.com/office/officeart/2005/8/layout/pyramid1"/>
    <dgm:cxn modelId="{AE45D294-3FE2-4BC5-AE32-1FB4BB3B5A8F}" type="presParOf" srcId="{900AD545-7488-43E2-A888-1A65466666B3}" destId="{4FBE5F22-7587-485A-9BFB-EB8B9E800749}" srcOrd="0" destOrd="0" presId="urn:microsoft.com/office/officeart/2005/8/layout/pyramid1"/>
    <dgm:cxn modelId="{8B21255D-7106-46FC-89F9-3B62C4A8B6D6}" type="presParOf" srcId="{4FBE5F22-7587-485A-9BFB-EB8B9E800749}" destId="{4646A82C-D5FD-4741-B3D9-2EB1FB10F9E1}" srcOrd="0" destOrd="0" presId="urn:microsoft.com/office/officeart/2005/8/layout/pyramid1"/>
    <dgm:cxn modelId="{F9CACD71-5807-47F8-8552-F9A5B0621621}" type="presParOf" srcId="{4FBE5F22-7587-485A-9BFB-EB8B9E800749}" destId="{55437848-E294-4024-B121-94C06E452290}" srcOrd="1" destOrd="0" presId="urn:microsoft.com/office/officeart/2005/8/layout/pyramid1"/>
    <dgm:cxn modelId="{800A456D-04FF-4321-899E-CBCE98629EFD}" type="presParOf" srcId="{900AD545-7488-43E2-A888-1A65466666B3}" destId="{C743D727-3DA5-4AC9-AF7B-C586567C3402}" srcOrd="1" destOrd="0" presId="urn:microsoft.com/office/officeart/2005/8/layout/pyramid1"/>
    <dgm:cxn modelId="{97ABAE6E-6E5E-4B84-9649-2B8377FE7791}" type="presParOf" srcId="{C743D727-3DA5-4AC9-AF7B-C586567C3402}" destId="{28C25A9D-3C08-4605-9FD3-81DC1D7947D4}" srcOrd="0" destOrd="0" presId="urn:microsoft.com/office/officeart/2005/8/layout/pyramid1"/>
    <dgm:cxn modelId="{2412C191-8A48-48BB-9CF6-13AEFBF5992A}" type="presParOf" srcId="{C743D727-3DA5-4AC9-AF7B-C586567C3402}" destId="{E9B25A6A-CAEF-4BEC-A674-48207EEA65BD}" srcOrd="1" destOrd="0" presId="urn:microsoft.com/office/officeart/2005/8/layout/pyramid1"/>
    <dgm:cxn modelId="{A734F113-1E27-4A0B-B5CC-1348F31C4ABF}" type="presParOf" srcId="{900AD545-7488-43E2-A888-1A65466666B3}" destId="{7DBC20A0-167C-49C1-97D0-55D4883F568D}" srcOrd="2" destOrd="0" presId="urn:microsoft.com/office/officeart/2005/8/layout/pyramid1"/>
    <dgm:cxn modelId="{9028D5F0-E12F-4D71-88E1-FDAC2A7E3B14}" type="presParOf" srcId="{7DBC20A0-167C-49C1-97D0-55D4883F568D}" destId="{BBC60E30-FF1E-4181-B1C1-5384C3749B64}" srcOrd="0" destOrd="0" presId="urn:microsoft.com/office/officeart/2005/8/layout/pyramid1"/>
    <dgm:cxn modelId="{5C8BA70C-4E7B-4AA3-920B-E66B24233821}" type="presParOf" srcId="{7DBC20A0-167C-49C1-97D0-55D4883F568D}" destId="{43921537-88AF-4167-AB1F-D330FCEDF8D7}" srcOrd="1" destOrd="0" presId="urn:microsoft.com/office/officeart/2005/8/layout/pyramid1"/>
    <dgm:cxn modelId="{2ADC3831-B6D8-432C-A749-A9C008427BB7}" type="presParOf" srcId="{900AD545-7488-43E2-A888-1A65466666B3}" destId="{588365EE-7163-4E57-A039-BB059A3135C1}" srcOrd="3" destOrd="0" presId="urn:microsoft.com/office/officeart/2005/8/layout/pyramid1"/>
    <dgm:cxn modelId="{9968895B-11AA-4094-BC7B-00E7A324E98C}" type="presParOf" srcId="{588365EE-7163-4E57-A039-BB059A3135C1}" destId="{2EA55835-F711-4C46-8C71-2A750069C93D}" srcOrd="0" destOrd="0" presId="urn:microsoft.com/office/officeart/2005/8/layout/pyramid1"/>
    <dgm:cxn modelId="{64FA3F0D-CE33-48AD-A16D-C2085480470A}"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651191E4-14F5-45F8-8D34-9FEDDD28AB5F}" srcId="{158323DC-EEC8-43E6-91EC-82D7CAD29B0B}" destId="{B289C87F-8727-433F-B339-05DA1506D00A}" srcOrd="2" destOrd="0" parTransId="{E9328680-081F-41BD-839A-16BC76551E56}" sibTransId="{28F942BA-B408-4705-9B93-5225B35B10B7}"/>
    <dgm:cxn modelId="{5776B5EB-032C-4117-9080-74E778DD5335}" type="presOf" srcId="{1FE1C2F2-FBC4-4603-A86C-7BE668495EF7}" destId="{2B5D0DFA-3B71-4C49-BE81-7AC9C1B7EF0F}" srcOrd="1"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389E283B-C28D-4B0B-B8E7-E4FD2D29E444}" type="presOf" srcId="{1FE1C2F2-FBC4-4603-A86C-7BE668495EF7}" destId="{2EA55835-F711-4C46-8C71-2A750069C93D}" srcOrd="0"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BFE10E36-8961-4DE5-9B22-582B3A0D9E5A}" type="presOf" srcId="{02F5C452-2570-4402-9CFE-864204ECCB54}" destId="{E9B25A6A-CAEF-4BEC-A674-48207EEA65BD}" srcOrd="1" destOrd="0" presId="urn:microsoft.com/office/officeart/2005/8/layout/pyramid1"/>
    <dgm:cxn modelId="{7092AE8F-D534-48C9-B6AB-E2F8538928C2}" type="presOf" srcId="{B289C87F-8727-433F-B339-05DA1506D00A}" destId="{43921537-88AF-4167-AB1F-D330FCEDF8D7}" srcOrd="1"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3ED7E4B8-A0E6-441D-962B-0DA2B1E67F35}" type="presOf" srcId="{02F5C452-2570-4402-9CFE-864204ECCB54}" destId="{28C25A9D-3C08-4605-9FD3-81DC1D7947D4}" srcOrd="0" destOrd="0" presId="urn:microsoft.com/office/officeart/2005/8/layout/pyramid1"/>
    <dgm:cxn modelId="{01A035B9-2A63-4895-800F-12080F1C3A7F}" type="presOf" srcId="{158323DC-EEC8-43E6-91EC-82D7CAD29B0B}" destId="{900AD545-7488-43E2-A888-1A65466666B3}" srcOrd="0" destOrd="0" presId="urn:microsoft.com/office/officeart/2005/8/layout/pyramid1"/>
    <dgm:cxn modelId="{EF9AC7FD-C82A-4C2D-8E60-F31A85C89939}" type="presOf" srcId="{F5912A00-5F29-44AB-A218-551DBF2798A7}" destId="{55437848-E294-4024-B121-94C06E452290}" srcOrd="1" destOrd="0" presId="urn:microsoft.com/office/officeart/2005/8/layout/pyramid1"/>
    <dgm:cxn modelId="{B2A77CD7-B291-4D10-8987-4237704DC827}" type="presOf" srcId="{F5912A00-5F29-44AB-A218-551DBF2798A7}" destId="{4646A82C-D5FD-4741-B3D9-2EB1FB10F9E1}" srcOrd="0" destOrd="0" presId="urn:microsoft.com/office/officeart/2005/8/layout/pyramid1"/>
    <dgm:cxn modelId="{B7E48974-D879-420B-9491-37B13B54367F}" type="presOf" srcId="{B289C87F-8727-433F-B339-05DA1506D00A}" destId="{BBC60E30-FF1E-4181-B1C1-5384C3749B64}" srcOrd="0" destOrd="0" presId="urn:microsoft.com/office/officeart/2005/8/layout/pyramid1"/>
    <dgm:cxn modelId="{3E90B1EA-F54D-494E-BF43-C1C5040AE772}" type="presParOf" srcId="{900AD545-7488-43E2-A888-1A65466666B3}" destId="{4FBE5F22-7587-485A-9BFB-EB8B9E800749}" srcOrd="0" destOrd="0" presId="urn:microsoft.com/office/officeart/2005/8/layout/pyramid1"/>
    <dgm:cxn modelId="{4F81192A-46F3-4C39-95E0-895C33F3A08F}" type="presParOf" srcId="{4FBE5F22-7587-485A-9BFB-EB8B9E800749}" destId="{4646A82C-D5FD-4741-B3D9-2EB1FB10F9E1}" srcOrd="0" destOrd="0" presId="urn:microsoft.com/office/officeart/2005/8/layout/pyramid1"/>
    <dgm:cxn modelId="{1732C96F-C466-49D4-9065-EC92834A9DFB}" type="presParOf" srcId="{4FBE5F22-7587-485A-9BFB-EB8B9E800749}" destId="{55437848-E294-4024-B121-94C06E452290}" srcOrd="1" destOrd="0" presId="urn:microsoft.com/office/officeart/2005/8/layout/pyramid1"/>
    <dgm:cxn modelId="{4388F913-6F8F-49E1-AF6F-EB28008C5FD3}" type="presParOf" srcId="{900AD545-7488-43E2-A888-1A65466666B3}" destId="{C743D727-3DA5-4AC9-AF7B-C586567C3402}" srcOrd="1" destOrd="0" presId="urn:microsoft.com/office/officeart/2005/8/layout/pyramid1"/>
    <dgm:cxn modelId="{2E61DBC6-B059-4617-B3E6-E46F14FD0867}" type="presParOf" srcId="{C743D727-3DA5-4AC9-AF7B-C586567C3402}" destId="{28C25A9D-3C08-4605-9FD3-81DC1D7947D4}" srcOrd="0" destOrd="0" presId="urn:microsoft.com/office/officeart/2005/8/layout/pyramid1"/>
    <dgm:cxn modelId="{9921F77B-F777-4142-A1DA-3F09027AC529}" type="presParOf" srcId="{C743D727-3DA5-4AC9-AF7B-C586567C3402}" destId="{E9B25A6A-CAEF-4BEC-A674-48207EEA65BD}" srcOrd="1" destOrd="0" presId="urn:microsoft.com/office/officeart/2005/8/layout/pyramid1"/>
    <dgm:cxn modelId="{DDA6A101-99BC-475C-9953-465E5FFA1E51}" type="presParOf" srcId="{900AD545-7488-43E2-A888-1A65466666B3}" destId="{7DBC20A0-167C-49C1-97D0-55D4883F568D}" srcOrd="2" destOrd="0" presId="urn:microsoft.com/office/officeart/2005/8/layout/pyramid1"/>
    <dgm:cxn modelId="{C9C8A5D5-01A6-491B-8C61-F41F308CD93A}" type="presParOf" srcId="{7DBC20A0-167C-49C1-97D0-55D4883F568D}" destId="{BBC60E30-FF1E-4181-B1C1-5384C3749B64}" srcOrd="0" destOrd="0" presId="urn:microsoft.com/office/officeart/2005/8/layout/pyramid1"/>
    <dgm:cxn modelId="{EB4E7817-1F4A-4296-9D18-A650D5010116}" type="presParOf" srcId="{7DBC20A0-167C-49C1-97D0-55D4883F568D}" destId="{43921537-88AF-4167-AB1F-D330FCEDF8D7}" srcOrd="1" destOrd="0" presId="urn:microsoft.com/office/officeart/2005/8/layout/pyramid1"/>
    <dgm:cxn modelId="{6DE59BAA-BE3A-4935-B999-EF6DAD540326}" type="presParOf" srcId="{900AD545-7488-43E2-A888-1A65466666B3}" destId="{588365EE-7163-4E57-A039-BB059A3135C1}" srcOrd="3" destOrd="0" presId="urn:microsoft.com/office/officeart/2005/8/layout/pyramid1"/>
    <dgm:cxn modelId="{F126808D-2974-4D00-B1A7-2DCD52D65D27}" type="presParOf" srcId="{588365EE-7163-4E57-A039-BB059A3135C1}" destId="{2EA55835-F711-4C46-8C71-2A750069C93D}" srcOrd="0" destOrd="0" presId="urn:microsoft.com/office/officeart/2005/8/layout/pyramid1"/>
    <dgm:cxn modelId="{D111499C-CD1F-48E9-8884-18B31F9F269B}"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F3C7AC0A-10AB-4BCF-B481-6B6C0BF64F59}" type="presOf" srcId="{158323DC-EEC8-43E6-91EC-82D7CAD29B0B}" destId="{900AD545-7488-43E2-A888-1A65466666B3}" srcOrd="0" destOrd="0" presId="urn:microsoft.com/office/officeart/2005/8/layout/pyramid1"/>
    <dgm:cxn modelId="{9D2ACC82-64C4-4034-A4EE-7FD60830AABD}" type="presOf" srcId="{B289C87F-8727-433F-B339-05DA1506D00A}" destId="{BBC60E30-FF1E-4181-B1C1-5384C3749B64}" srcOrd="0" destOrd="0" presId="urn:microsoft.com/office/officeart/2005/8/layout/pyramid1"/>
    <dgm:cxn modelId="{6AA2BB2A-2AE7-4C6A-8AFC-CD2E3D4B355D}" type="presOf" srcId="{F5912A00-5F29-44AB-A218-551DBF2798A7}" destId="{55437848-E294-4024-B121-94C06E452290}" srcOrd="1" destOrd="0" presId="urn:microsoft.com/office/officeart/2005/8/layout/pyramid1"/>
    <dgm:cxn modelId="{651191E4-14F5-45F8-8D34-9FEDDD28AB5F}" srcId="{158323DC-EEC8-43E6-91EC-82D7CAD29B0B}" destId="{B289C87F-8727-433F-B339-05DA1506D00A}" srcOrd="2" destOrd="0" parTransId="{E9328680-081F-41BD-839A-16BC76551E56}" sibTransId="{28F942BA-B408-4705-9B93-5225B35B10B7}"/>
    <dgm:cxn modelId="{B4CD723F-4CE2-4F9E-A5E0-DEADBED4F795}" type="presOf" srcId="{B289C87F-8727-433F-B339-05DA1506D00A}" destId="{43921537-88AF-4167-AB1F-D330FCEDF8D7}" srcOrd="1"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62BE67C2-E204-4307-9325-1B50C585C665}" type="presOf" srcId="{02F5C452-2570-4402-9CFE-864204ECCB54}" destId="{E9B25A6A-CAEF-4BEC-A674-48207EEA65BD}" srcOrd="1"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C0BF5D93-D0CD-4473-8DE8-0CD8E0A21B3A}" srcId="{158323DC-EEC8-43E6-91EC-82D7CAD29B0B}" destId="{02F5C452-2570-4402-9CFE-864204ECCB54}" srcOrd="1" destOrd="0" parTransId="{9998FBD4-058C-412E-9807-4B706515C88B}" sibTransId="{C66CD409-90F9-45FF-A379-C02DE9302B1A}"/>
    <dgm:cxn modelId="{BB3F253D-2295-4360-A83C-08BDD70C3786}" type="presOf" srcId="{1FE1C2F2-FBC4-4603-A86C-7BE668495EF7}" destId="{2EA55835-F711-4C46-8C71-2A750069C93D}" srcOrd="0" destOrd="0" presId="urn:microsoft.com/office/officeart/2005/8/layout/pyramid1"/>
    <dgm:cxn modelId="{91F49245-5967-4D4B-917C-D798AF194E04}" type="presOf" srcId="{F5912A00-5F29-44AB-A218-551DBF2798A7}" destId="{4646A82C-D5FD-4741-B3D9-2EB1FB10F9E1}" srcOrd="0" destOrd="0" presId="urn:microsoft.com/office/officeart/2005/8/layout/pyramid1"/>
    <dgm:cxn modelId="{ED218A6A-A8F0-4527-88A0-AA373DF9FA6A}" type="presOf" srcId="{02F5C452-2570-4402-9CFE-864204ECCB54}" destId="{28C25A9D-3C08-4605-9FD3-81DC1D7947D4}" srcOrd="0" destOrd="0" presId="urn:microsoft.com/office/officeart/2005/8/layout/pyramid1"/>
    <dgm:cxn modelId="{1F167AFE-EFAE-40A9-B860-E4AD2A540B59}" type="presOf" srcId="{1FE1C2F2-FBC4-4603-A86C-7BE668495EF7}" destId="{2B5D0DFA-3B71-4C49-BE81-7AC9C1B7EF0F}" srcOrd="1" destOrd="0" presId="urn:microsoft.com/office/officeart/2005/8/layout/pyramid1"/>
    <dgm:cxn modelId="{4E8CE085-E9A5-4785-AD5E-D457167BA5F2}" type="presParOf" srcId="{900AD545-7488-43E2-A888-1A65466666B3}" destId="{4FBE5F22-7587-485A-9BFB-EB8B9E800749}" srcOrd="0" destOrd="0" presId="urn:microsoft.com/office/officeart/2005/8/layout/pyramid1"/>
    <dgm:cxn modelId="{B82EA769-4903-4DFB-86F2-41C321B9CFA4}" type="presParOf" srcId="{4FBE5F22-7587-485A-9BFB-EB8B9E800749}" destId="{4646A82C-D5FD-4741-B3D9-2EB1FB10F9E1}" srcOrd="0" destOrd="0" presId="urn:microsoft.com/office/officeart/2005/8/layout/pyramid1"/>
    <dgm:cxn modelId="{BEE8B731-1518-4CBA-AED4-1B18AF3E22F2}" type="presParOf" srcId="{4FBE5F22-7587-485A-9BFB-EB8B9E800749}" destId="{55437848-E294-4024-B121-94C06E452290}" srcOrd="1" destOrd="0" presId="urn:microsoft.com/office/officeart/2005/8/layout/pyramid1"/>
    <dgm:cxn modelId="{EC303922-FF0C-4A6F-99F1-C3148260DFAB}" type="presParOf" srcId="{900AD545-7488-43E2-A888-1A65466666B3}" destId="{C743D727-3DA5-4AC9-AF7B-C586567C3402}" srcOrd="1" destOrd="0" presId="urn:microsoft.com/office/officeart/2005/8/layout/pyramid1"/>
    <dgm:cxn modelId="{8DDA7AD0-BA9A-4242-B945-BDC5F2C2FAA4}" type="presParOf" srcId="{C743D727-3DA5-4AC9-AF7B-C586567C3402}" destId="{28C25A9D-3C08-4605-9FD3-81DC1D7947D4}" srcOrd="0" destOrd="0" presId="urn:microsoft.com/office/officeart/2005/8/layout/pyramid1"/>
    <dgm:cxn modelId="{5A3531A0-1DF5-4795-BD58-80460C5A4E7E}" type="presParOf" srcId="{C743D727-3DA5-4AC9-AF7B-C586567C3402}" destId="{E9B25A6A-CAEF-4BEC-A674-48207EEA65BD}" srcOrd="1" destOrd="0" presId="urn:microsoft.com/office/officeart/2005/8/layout/pyramid1"/>
    <dgm:cxn modelId="{68777C0B-DEF7-453E-AAB9-26997C49B934}" type="presParOf" srcId="{900AD545-7488-43E2-A888-1A65466666B3}" destId="{7DBC20A0-167C-49C1-97D0-55D4883F568D}" srcOrd="2" destOrd="0" presId="urn:microsoft.com/office/officeart/2005/8/layout/pyramid1"/>
    <dgm:cxn modelId="{3D3E6714-01BC-4712-85C9-7AF63A2CEA34}" type="presParOf" srcId="{7DBC20A0-167C-49C1-97D0-55D4883F568D}" destId="{BBC60E30-FF1E-4181-B1C1-5384C3749B64}" srcOrd="0" destOrd="0" presId="urn:microsoft.com/office/officeart/2005/8/layout/pyramid1"/>
    <dgm:cxn modelId="{39C45EC4-B84B-43EA-96E4-374CBA42E806}" type="presParOf" srcId="{7DBC20A0-167C-49C1-97D0-55D4883F568D}" destId="{43921537-88AF-4167-AB1F-D330FCEDF8D7}" srcOrd="1" destOrd="0" presId="urn:microsoft.com/office/officeart/2005/8/layout/pyramid1"/>
    <dgm:cxn modelId="{DF8234D2-6D03-44FC-959D-DB25EB2361E6}" type="presParOf" srcId="{900AD545-7488-43E2-A888-1A65466666B3}" destId="{588365EE-7163-4E57-A039-BB059A3135C1}" srcOrd="3" destOrd="0" presId="urn:microsoft.com/office/officeart/2005/8/layout/pyramid1"/>
    <dgm:cxn modelId="{EA2913A6-1BA0-4AFE-80F1-509822FBFE50}" type="presParOf" srcId="{588365EE-7163-4E57-A039-BB059A3135C1}" destId="{2EA55835-F711-4C46-8C71-2A750069C93D}" srcOrd="0" destOrd="0" presId="urn:microsoft.com/office/officeart/2005/8/layout/pyramid1"/>
    <dgm:cxn modelId="{4FA167BE-192A-4AA5-835A-4B9A6FC4ADEC}"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375CAD70-E54A-46D9-A83C-842BF961F45B}" type="presOf" srcId="{F5912A00-5F29-44AB-A218-551DBF2798A7}" destId="{4646A82C-D5FD-4741-B3D9-2EB1FB10F9E1}" srcOrd="0" destOrd="0" presId="urn:microsoft.com/office/officeart/2005/8/layout/pyramid1"/>
    <dgm:cxn modelId="{4E21FCDF-E48C-4067-A012-77109D34F212}" type="presOf" srcId="{02F5C452-2570-4402-9CFE-864204ECCB54}" destId="{E9B25A6A-CAEF-4BEC-A674-48207EEA65BD}" srcOrd="1" destOrd="0" presId="urn:microsoft.com/office/officeart/2005/8/layout/pyramid1"/>
    <dgm:cxn modelId="{651191E4-14F5-45F8-8D34-9FEDDD28AB5F}" srcId="{158323DC-EEC8-43E6-91EC-82D7CAD29B0B}" destId="{B289C87F-8727-433F-B339-05DA1506D00A}" srcOrd="2" destOrd="0" parTransId="{E9328680-081F-41BD-839A-16BC76551E56}" sibTransId="{28F942BA-B408-4705-9B93-5225B35B10B7}"/>
    <dgm:cxn modelId="{C24A36AB-CDF0-450C-B66C-43A55A432BDF}" srcId="{158323DC-EEC8-43E6-91EC-82D7CAD29B0B}" destId="{1FE1C2F2-FBC4-4603-A86C-7BE668495EF7}" srcOrd="3" destOrd="0" parTransId="{213A8783-1050-468F-9E8C-CC33875A37C7}" sibTransId="{ABEEC28B-1FE6-4EA9-AE0C-5FFEDE95757A}"/>
    <dgm:cxn modelId="{FE29FD01-A55E-4BE7-83BC-7D08CACA58C6}" type="presOf" srcId="{158323DC-EEC8-43E6-91EC-82D7CAD29B0B}" destId="{900AD545-7488-43E2-A888-1A65466666B3}" srcOrd="0" destOrd="0" presId="urn:microsoft.com/office/officeart/2005/8/layout/pyramid1"/>
    <dgm:cxn modelId="{F61BFA1F-43BF-4F3A-AEA6-D6140783E12B}" type="presOf" srcId="{1FE1C2F2-FBC4-4603-A86C-7BE668495EF7}" destId="{2EA55835-F711-4C46-8C71-2A750069C93D}" srcOrd="0" destOrd="0" presId="urn:microsoft.com/office/officeart/2005/8/layout/pyramid1"/>
    <dgm:cxn modelId="{E6EE77C7-2C08-48E9-860A-8045BAADDC60}" type="presOf" srcId="{02F5C452-2570-4402-9CFE-864204ECCB54}" destId="{28C25A9D-3C08-4605-9FD3-81DC1D7947D4}" srcOrd="0" destOrd="0" presId="urn:microsoft.com/office/officeart/2005/8/layout/pyramid1"/>
    <dgm:cxn modelId="{A9DBE213-B1E9-456F-BC0D-1A1ED9061513}" type="presOf" srcId="{F5912A00-5F29-44AB-A218-551DBF2798A7}" destId="{55437848-E294-4024-B121-94C06E452290}" srcOrd="1"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A58AA842-DDFB-40D0-8BBB-340B5F42B04A}" type="presOf" srcId="{B289C87F-8727-433F-B339-05DA1506D00A}" destId="{BBC60E30-FF1E-4181-B1C1-5384C3749B64}" srcOrd="0" destOrd="0" presId="urn:microsoft.com/office/officeart/2005/8/layout/pyramid1"/>
    <dgm:cxn modelId="{8C1D9AF6-DA5D-4D78-BEA5-61A80FB51806}" type="presOf" srcId="{B289C87F-8727-433F-B339-05DA1506D00A}" destId="{43921537-88AF-4167-AB1F-D330FCEDF8D7}" srcOrd="1"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38FCA643-5821-4D9C-BA40-D180328C89E2}" type="presOf" srcId="{1FE1C2F2-FBC4-4603-A86C-7BE668495EF7}" destId="{2B5D0DFA-3B71-4C49-BE81-7AC9C1B7EF0F}" srcOrd="1" destOrd="0" presId="urn:microsoft.com/office/officeart/2005/8/layout/pyramid1"/>
    <dgm:cxn modelId="{20F47B74-F2C3-48F1-877A-49D593810A22}" type="presParOf" srcId="{900AD545-7488-43E2-A888-1A65466666B3}" destId="{4FBE5F22-7587-485A-9BFB-EB8B9E800749}" srcOrd="0" destOrd="0" presId="urn:microsoft.com/office/officeart/2005/8/layout/pyramid1"/>
    <dgm:cxn modelId="{BB6BE730-6CFD-4525-ACE5-573706F3FA0A}" type="presParOf" srcId="{4FBE5F22-7587-485A-9BFB-EB8B9E800749}" destId="{4646A82C-D5FD-4741-B3D9-2EB1FB10F9E1}" srcOrd="0" destOrd="0" presId="urn:microsoft.com/office/officeart/2005/8/layout/pyramid1"/>
    <dgm:cxn modelId="{CA45124B-A5D7-417E-906B-14687CB2E13E}" type="presParOf" srcId="{4FBE5F22-7587-485A-9BFB-EB8B9E800749}" destId="{55437848-E294-4024-B121-94C06E452290}" srcOrd="1" destOrd="0" presId="urn:microsoft.com/office/officeart/2005/8/layout/pyramid1"/>
    <dgm:cxn modelId="{7B52A0B4-23D7-4DAF-AEFB-40E145BC8963}" type="presParOf" srcId="{900AD545-7488-43E2-A888-1A65466666B3}" destId="{C743D727-3DA5-4AC9-AF7B-C586567C3402}" srcOrd="1" destOrd="0" presId="urn:microsoft.com/office/officeart/2005/8/layout/pyramid1"/>
    <dgm:cxn modelId="{4483CFE9-21A9-46C4-B81F-A2FACF912EBB}" type="presParOf" srcId="{C743D727-3DA5-4AC9-AF7B-C586567C3402}" destId="{28C25A9D-3C08-4605-9FD3-81DC1D7947D4}" srcOrd="0" destOrd="0" presId="urn:microsoft.com/office/officeart/2005/8/layout/pyramid1"/>
    <dgm:cxn modelId="{2B09253B-993B-4BD6-AF33-4E79E62F0E77}" type="presParOf" srcId="{C743D727-3DA5-4AC9-AF7B-C586567C3402}" destId="{E9B25A6A-CAEF-4BEC-A674-48207EEA65BD}" srcOrd="1" destOrd="0" presId="urn:microsoft.com/office/officeart/2005/8/layout/pyramid1"/>
    <dgm:cxn modelId="{FAA43B3F-787C-4278-9EF2-099AC9465A2E}" type="presParOf" srcId="{900AD545-7488-43E2-A888-1A65466666B3}" destId="{7DBC20A0-167C-49C1-97D0-55D4883F568D}" srcOrd="2" destOrd="0" presId="urn:microsoft.com/office/officeart/2005/8/layout/pyramid1"/>
    <dgm:cxn modelId="{FE31FFFB-B00B-4BFD-B0C2-5AACBB239EB5}" type="presParOf" srcId="{7DBC20A0-167C-49C1-97D0-55D4883F568D}" destId="{BBC60E30-FF1E-4181-B1C1-5384C3749B64}" srcOrd="0" destOrd="0" presId="urn:microsoft.com/office/officeart/2005/8/layout/pyramid1"/>
    <dgm:cxn modelId="{3AA37481-517D-413A-B2DB-C4F7335B7428}" type="presParOf" srcId="{7DBC20A0-167C-49C1-97D0-55D4883F568D}" destId="{43921537-88AF-4167-AB1F-D330FCEDF8D7}" srcOrd="1" destOrd="0" presId="urn:microsoft.com/office/officeart/2005/8/layout/pyramid1"/>
    <dgm:cxn modelId="{4A86D982-2BB9-49E0-A1DD-A148540BA021}" type="presParOf" srcId="{900AD545-7488-43E2-A888-1A65466666B3}" destId="{588365EE-7163-4E57-A039-BB059A3135C1}" srcOrd="3" destOrd="0" presId="urn:microsoft.com/office/officeart/2005/8/layout/pyramid1"/>
    <dgm:cxn modelId="{AA465F2A-C0AC-4559-8262-6180C5F29D89}" type="presParOf" srcId="{588365EE-7163-4E57-A039-BB059A3135C1}" destId="{2EA55835-F711-4C46-8C71-2A750069C93D}" srcOrd="0" destOrd="0" presId="urn:microsoft.com/office/officeart/2005/8/layout/pyramid1"/>
    <dgm:cxn modelId="{C5985B54-1C9C-4750-97A4-AC3C6509F75A}"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C0BF5D93-D0CD-4473-8DE8-0CD8E0A21B3A}" srcId="{158323DC-EEC8-43E6-91EC-82D7CAD29B0B}" destId="{02F5C452-2570-4402-9CFE-864204ECCB54}" srcOrd="1" destOrd="0" parTransId="{9998FBD4-058C-412E-9807-4B706515C88B}" sibTransId="{C66CD409-90F9-45FF-A379-C02DE9302B1A}"/>
    <dgm:cxn modelId="{CBAB63E8-7204-4B15-90FD-29521B546DB5}" type="presOf" srcId="{B289C87F-8727-433F-B339-05DA1506D00A}" destId="{43921537-88AF-4167-AB1F-D330FCEDF8D7}" srcOrd="1"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E73EDC3D-D0AE-49C5-8E20-49D37819E264}" type="presOf" srcId="{F5912A00-5F29-44AB-A218-551DBF2798A7}" destId="{4646A82C-D5FD-4741-B3D9-2EB1FB10F9E1}" srcOrd="0"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CFE88113-44F9-4F82-8A88-996CD312EE25}" type="presOf" srcId="{1FE1C2F2-FBC4-4603-A86C-7BE668495EF7}" destId="{2EA55835-F711-4C46-8C71-2A750069C93D}" srcOrd="0" destOrd="0" presId="urn:microsoft.com/office/officeart/2005/8/layout/pyramid1"/>
    <dgm:cxn modelId="{4BD6BF4A-571C-4476-A52B-521D99B85CB9}" type="presOf" srcId="{F5912A00-5F29-44AB-A218-551DBF2798A7}" destId="{55437848-E294-4024-B121-94C06E452290}" srcOrd="1" destOrd="0" presId="urn:microsoft.com/office/officeart/2005/8/layout/pyramid1"/>
    <dgm:cxn modelId="{E974ECFE-769C-4DEF-889B-35763094FC0F}" type="presOf" srcId="{1FE1C2F2-FBC4-4603-A86C-7BE668495EF7}" destId="{2B5D0DFA-3B71-4C49-BE81-7AC9C1B7EF0F}" srcOrd="1" destOrd="0" presId="urn:microsoft.com/office/officeart/2005/8/layout/pyramid1"/>
    <dgm:cxn modelId="{5A527007-48C9-4C6A-B41C-FC3021D2FCEE}" type="presOf" srcId="{158323DC-EEC8-43E6-91EC-82D7CAD29B0B}" destId="{900AD545-7488-43E2-A888-1A65466666B3}" srcOrd="0" destOrd="0" presId="urn:microsoft.com/office/officeart/2005/8/layout/pyramid1"/>
    <dgm:cxn modelId="{651191E4-14F5-45F8-8D34-9FEDDD28AB5F}" srcId="{158323DC-EEC8-43E6-91EC-82D7CAD29B0B}" destId="{B289C87F-8727-433F-B339-05DA1506D00A}" srcOrd="2" destOrd="0" parTransId="{E9328680-081F-41BD-839A-16BC76551E56}" sibTransId="{28F942BA-B408-4705-9B93-5225B35B10B7}"/>
    <dgm:cxn modelId="{2CC88162-FC23-43B1-AA8D-15B463E965B6}" type="presOf" srcId="{02F5C452-2570-4402-9CFE-864204ECCB54}" destId="{E9B25A6A-CAEF-4BEC-A674-48207EEA65BD}" srcOrd="1" destOrd="0" presId="urn:microsoft.com/office/officeart/2005/8/layout/pyramid1"/>
    <dgm:cxn modelId="{B54C0E65-6446-4983-9C74-382879758067}" type="presOf" srcId="{02F5C452-2570-4402-9CFE-864204ECCB54}" destId="{28C25A9D-3C08-4605-9FD3-81DC1D7947D4}" srcOrd="0" destOrd="0" presId="urn:microsoft.com/office/officeart/2005/8/layout/pyramid1"/>
    <dgm:cxn modelId="{C1FB8B92-F07A-48E4-9E35-C701D4A0FD25}" type="presOf" srcId="{B289C87F-8727-433F-B339-05DA1506D00A}" destId="{BBC60E30-FF1E-4181-B1C1-5384C3749B64}" srcOrd="0" destOrd="0" presId="urn:microsoft.com/office/officeart/2005/8/layout/pyramid1"/>
    <dgm:cxn modelId="{5A094D96-3D8C-4B15-B106-DDE97555FE26}" type="presParOf" srcId="{900AD545-7488-43E2-A888-1A65466666B3}" destId="{4FBE5F22-7587-485A-9BFB-EB8B9E800749}" srcOrd="0" destOrd="0" presId="urn:microsoft.com/office/officeart/2005/8/layout/pyramid1"/>
    <dgm:cxn modelId="{967C974A-1732-45AF-A3E0-2E90CF135338}" type="presParOf" srcId="{4FBE5F22-7587-485A-9BFB-EB8B9E800749}" destId="{4646A82C-D5FD-4741-B3D9-2EB1FB10F9E1}" srcOrd="0" destOrd="0" presId="urn:microsoft.com/office/officeart/2005/8/layout/pyramid1"/>
    <dgm:cxn modelId="{303DC96A-0E50-4677-8092-7E6E2AD1B25D}" type="presParOf" srcId="{4FBE5F22-7587-485A-9BFB-EB8B9E800749}" destId="{55437848-E294-4024-B121-94C06E452290}" srcOrd="1" destOrd="0" presId="urn:microsoft.com/office/officeart/2005/8/layout/pyramid1"/>
    <dgm:cxn modelId="{305E24F7-F5D1-4151-BE25-03BAB4DB5A36}" type="presParOf" srcId="{900AD545-7488-43E2-A888-1A65466666B3}" destId="{C743D727-3DA5-4AC9-AF7B-C586567C3402}" srcOrd="1" destOrd="0" presId="urn:microsoft.com/office/officeart/2005/8/layout/pyramid1"/>
    <dgm:cxn modelId="{2E462D71-82BD-445E-9D9C-8482CC7E37DD}" type="presParOf" srcId="{C743D727-3DA5-4AC9-AF7B-C586567C3402}" destId="{28C25A9D-3C08-4605-9FD3-81DC1D7947D4}" srcOrd="0" destOrd="0" presId="urn:microsoft.com/office/officeart/2005/8/layout/pyramid1"/>
    <dgm:cxn modelId="{2A0AA13E-F426-45F2-92D0-902A120770C7}" type="presParOf" srcId="{C743D727-3DA5-4AC9-AF7B-C586567C3402}" destId="{E9B25A6A-CAEF-4BEC-A674-48207EEA65BD}" srcOrd="1" destOrd="0" presId="urn:microsoft.com/office/officeart/2005/8/layout/pyramid1"/>
    <dgm:cxn modelId="{1A3C299F-0BAD-4949-8219-1E21AC4E54BE}" type="presParOf" srcId="{900AD545-7488-43E2-A888-1A65466666B3}" destId="{7DBC20A0-167C-49C1-97D0-55D4883F568D}" srcOrd="2" destOrd="0" presId="urn:microsoft.com/office/officeart/2005/8/layout/pyramid1"/>
    <dgm:cxn modelId="{64DF008C-7F49-4B94-BE6F-0EC35A48BA62}" type="presParOf" srcId="{7DBC20A0-167C-49C1-97D0-55D4883F568D}" destId="{BBC60E30-FF1E-4181-B1C1-5384C3749B64}" srcOrd="0" destOrd="0" presId="urn:microsoft.com/office/officeart/2005/8/layout/pyramid1"/>
    <dgm:cxn modelId="{9EBDF787-9F58-4A7D-BF3C-8B27885CD736}" type="presParOf" srcId="{7DBC20A0-167C-49C1-97D0-55D4883F568D}" destId="{43921537-88AF-4167-AB1F-D330FCEDF8D7}" srcOrd="1" destOrd="0" presId="urn:microsoft.com/office/officeart/2005/8/layout/pyramid1"/>
    <dgm:cxn modelId="{D50B2E7B-B418-4230-A946-0389FC02B595}" type="presParOf" srcId="{900AD545-7488-43E2-A888-1A65466666B3}" destId="{588365EE-7163-4E57-A039-BB059A3135C1}" srcOrd="3" destOrd="0" presId="urn:microsoft.com/office/officeart/2005/8/layout/pyramid1"/>
    <dgm:cxn modelId="{7FCC11B7-88CD-4B0C-8676-2EBDC45D852E}" type="presParOf" srcId="{588365EE-7163-4E57-A039-BB059A3135C1}" destId="{2EA55835-F711-4C46-8C71-2A750069C93D}" srcOrd="0" destOrd="0" presId="urn:microsoft.com/office/officeart/2005/8/layout/pyramid1"/>
    <dgm:cxn modelId="{45029E83-E4EB-4D09-BD3C-F6C2A8CBBF4A}"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651191E4-14F5-45F8-8D34-9FEDDD28AB5F}" srcId="{158323DC-EEC8-43E6-91EC-82D7CAD29B0B}" destId="{B289C87F-8727-433F-B339-05DA1506D00A}" srcOrd="2" destOrd="0" parTransId="{E9328680-081F-41BD-839A-16BC76551E56}" sibTransId="{28F942BA-B408-4705-9B93-5225B35B10B7}"/>
    <dgm:cxn modelId="{A24782D2-06EB-4DF6-B71A-55A1434A23D0}" type="presOf" srcId="{B289C87F-8727-433F-B339-05DA1506D00A}" destId="{BBC60E30-FF1E-4181-B1C1-5384C3749B64}" srcOrd="0" destOrd="0" presId="urn:microsoft.com/office/officeart/2005/8/layout/pyramid1"/>
    <dgm:cxn modelId="{7D098567-3B59-4AF5-B745-48DA43323DEA}" type="presOf" srcId="{F5912A00-5F29-44AB-A218-551DBF2798A7}" destId="{55437848-E294-4024-B121-94C06E452290}" srcOrd="1"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889F4186-FA63-4FD8-87B9-DC359E748E20}" type="presOf" srcId="{02F5C452-2570-4402-9CFE-864204ECCB54}" destId="{28C25A9D-3C08-4605-9FD3-81DC1D7947D4}" srcOrd="0" destOrd="0" presId="urn:microsoft.com/office/officeart/2005/8/layout/pyramid1"/>
    <dgm:cxn modelId="{34F3437F-9F6C-401D-BB50-3AE29F72F39E}" type="presOf" srcId="{1FE1C2F2-FBC4-4603-A86C-7BE668495EF7}" destId="{2B5D0DFA-3B71-4C49-BE81-7AC9C1B7EF0F}" srcOrd="1"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9711EA2F-FCD0-4E43-9CD5-A85131FFA8DB}" type="presOf" srcId="{02F5C452-2570-4402-9CFE-864204ECCB54}" destId="{E9B25A6A-CAEF-4BEC-A674-48207EEA65BD}" srcOrd="1" destOrd="0" presId="urn:microsoft.com/office/officeart/2005/8/layout/pyramid1"/>
    <dgm:cxn modelId="{174EFD72-E130-4FB1-B0B3-230645580107}" type="presOf" srcId="{158323DC-EEC8-43E6-91EC-82D7CAD29B0B}" destId="{900AD545-7488-43E2-A888-1A65466666B3}" srcOrd="0" destOrd="0" presId="urn:microsoft.com/office/officeart/2005/8/layout/pyramid1"/>
    <dgm:cxn modelId="{61DDAD54-9BAF-4186-8FC5-98FE907736E7}" type="presOf" srcId="{F5912A00-5F29-44AB-A218-551DBF2798A7}" destId="{4646A82C-D5FD-4741-B3D9-2EB1FB10F9E1}" srcOrd="0"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AD0C1F59-7491-4E60-8A21-050BD55D077D}" type="presOf" srcId="{1FE1C2F2-FBC4-4603-A86C-7BE668495EF7}" destId="{2EA55835-F711-4C46-8C71-2A750069C93D}" srcOrd="0" destOrd="0" presId="urn:microsoft.com/office/officeart/2005/8/layout/pyramid1"/>
    <dgm:cxn modelId="{920B2748-21C9-4DB0-B21E-9A1D886290C5}" type="presOf" srcId="{B289C87F-8727-433F-B339-05DA1506D00A}" destId="{43921537-88AF-4167-AB1F-D330FCEDF8D7}" srcOrd="1" destOrd="0" presId="urn:microsoft.com/office/officeart/2005/8/layout/pyramid1"/>
    <dgm:cxn modelId="{50F710E1-8C61-42CC-ADFC-9B48212B4332}" type="presParOf" srcId="{900AD545-7488-43E2-A888-1A65466666B3}" destId="{4FBE5F22-7587-485A-9BFB-EB8B9E800749}" srcOrd="0" destOrd="0" presId="urn:microsoft.com/office/officeart/2005/8/layout/pyramid1"/>
    <dgm:cxn modelId="{55ABEE51-56FC-4BC3-BC4B-5D937D00C075}" type="presParOf" srcId="{4FBE5F22-7587-485A-9BFB-EB8B9E800749}" destId="{4646A82C-D5FD-4741-B3D9-2EB1FB10F9E1}" srcOrd="0" destOrd="0" presId="urn:microsoft.com/office/officeart/2005/8/layout/pyramid1"/>
    <dgm:cxn modelId="{34A0C3BF-3F36-43F1-A635-AF6F00C39D47}" type="presParOf" srcId="{4FBE5F22-7587-485A-9BFB-EB8B9E800749}" destId="{55437848-E294-4024-B121-94C06E452290}" srcOrd="1" destOrd="0" presId="urn:microsoft.com/office/officeart/2005/8/layout/pyramid1"/>
    <dgm:cxn modelId="{551C1DAC-0D07-4256-BE0E-201506C5B370}" type="presParOf" srcId="{900AD545-7488-43E2-A888-1A65466666B3}" destId="{C743D727-3DA5-4AC9-AF7B-C586567C3402}" srcOrd="1" destOrd="0" presId="urn:microsoft.com/office/officeart/2005/8/layout/pyramid1"/>
    <dgm:cxn modelId="{340A832F-83CD-4890-A0BB-4B650CE851E8}" type="presParOf" srcId="{C743D727-3DA5-4AC9-AF7B-C586567C3402}" destId="{28C25A9D-3C08-4605-9FD3-81DC1D7947D4}" srcOrd="0" destOrd="0" presId="urn:microsoft.com/office/officeart/2005/8/layout/pyramid1"/>
    <dgm:cxn modelId="{B28D7CC8-B480-44ED-A2BE-9367304AA310}" type="presParOf" srcId="{C743D727-3DA5-4AC9-AF7B-C586567C3402}" destId="{E9B25A6A-CAEF-4BEC-A674-48207EEA65BD}" srcOrd="1" destOrd="0" presId="urn:microsoft.com/office/officeart/2005/8/layout/pyramid1"/>
    <dgm:cxn modelId="{0BF09E7C-C76E-47A3-813E-1EC07EB49E05}" type="presParOf" srcId="{900AD545-7488-43E2-A888-1A65466666B3}" destId="{7DBC20A0-167C-49C1-97D0-55D4883F568D}" srcOrd="2" destOrd="0" presId="urn:microsoft.com/office/officeart/2005/8/layout/pyramid1"/>
    <dgm:cxn modelId="{4471D89D-63DA-4746-B1A6-89DF63D1FB8D}" type="presParOf" srcId="{7DBC20A0-167C-49C1-97D0-55D4883F568D}" destId="{BBC60E30-FF1E-4181-B1C1-5384C3749B64}" srcOrd="0" destOrd="0" presId="urn:microsoft.com/office/officeart/2005/8/layout/pyramid1"/>
    <dgm:cxn modelId="{8E4BFD9A-0EDC-4342-BB60-25DCBC1123A8}" type="presParOf" srcId="{7DBC20A0-167C-49C1-97D0-55D4883F568D}" destId="{43921537-88AF-4167-AB1F-D330FCEDF8D7}" srcOrd="1" destOrd="0" presId="urn:microsoft.com/office/officeart/2005/8/layout/pyramid1"/>
    <dgm:cxn modelId="{888CA068-0797-493A-80BF-617A9BCCB0E7}" type="presParOf" srcId="{900AD545-7488-43E2-A888-1A65466666B3}" destId="{588365EE-7163-4E57-A039-BB059A3135C1}" srcOrd="3" destOrd="0" presId="urn:microsoft.com/office/officeart/2005/8/layout/pyramid1"/>
    <dgm:cxn modelId="{5928BDDC-3F0B-4205-9F67-9739C09FDFA2}" type="presParOf" srcId="{588365EE-7163-4E57-A039-BB059A3135C1}" destId="{2EA55835-F711-4C46-8C71-2A750069C93D}" srcOrd="0" destOrd="0" presId="urn:microsoft.com/office/officeart/2005/8/layout/pyramid1"/>
    <dgm:cxn modelId="{049AE7B4-D26C-4E0D-A694-0F67C94EF03E}"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86E7BBCA-903C-48D6-8A33-45E025960FBA}"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6A9E3577-7EB9-4787-A16B-274F048977B2}">
      <dgm:prSet phldrT="[Text]" custT="1"/>
      <dgm:spPr/>
      <dgm:t>
        <a:bodyPr/>
        <a:lstStyle/>
        <a:p>
          <a:r>
            <a:rPr lang="en-US" sz="4800" dirty="0" smtClean="0"/>
            <a:t>*</a:t>
          </a:r>
          <a:endParaRPr lang="en-US" sz="4800" dirty="0"/>
        </a:p>
      </dgm:t>
    </dgm:pt>
    <dgm:pt modelId="{657F8C54-2F59-438C-8B77-98C0C94D454E}" type="parTrans" cxnId="{1DC7A4C8-A085-4F5F-A53F-FE61980D0CB4}">
      <dgm:prSet/>
      <dgm:spPr/>
      <dgm:t>
        <a:bodyPr/>
        <a:lstStyle/>
        <a:p>
          <a:endParaRPr lang="en-US"/>
        </a:p>
      </dgm:t>
    </dgm:pt>
    <dgm:pt modelId="{2C46CBD8-8C23-4C83-9160-D23E511A37A7}" type="sibTrans" cxnId="{1DC7A4C8-A085-4F5F-A53F-FE61980D0CB4}">
      <dgm:prSet/>
      <dgm:spPr/>
      <dgm:t>
        <a:bodyPr/>
        <a:lstStyle/>
        <a:p>
          <a:endParaRPr lang="en-US"/>
        </a:p>
      </dgm:t>
    </dgm:pt>
    <dgm:pt modelId="{BAD8A9E2-A5AD-4151-90F4-9E31BFF72742}">
      <dgm:prSet phldrT="[Text]"/>
      <dgm:spPr/>
      <dgm:t>
        <a:bodyPr/>
        <a:lstStyle/>
        <a:p>
          <a:r>
            <a:rPr lang="en-US" dirty="0" smtClean="0"/>
            <a:t>Mark the syllables with an asterisk</a:t>
          </a:r>
          <a:endParaRPr lang="en-US" dirty="0"/>
        </a:p>
      </dgm:t>
    </dgm:pt>
    <dgm:pt modelId="{6B996C4D-466C-4C3C-8455-D6E80ABBA799}" type="parTrans" cxnId="{01A63458-B5D5-4731-A7F4-75CB95C6A28D}">
      <dgm:prSet/>
      <dgm:spPr/>
      <dgm:t>
        <a:bodyPr/>
        <a:lstStyle/>
        <a:p>
          <a:endParaRPr lang="en-US"/>
        </a:p>
      </dgm:t>
    </dgm:pt>
    <dgm:pt modelId="{C5E798AD-6233-442E-9048-9B749AE9C52A}" type="sibTrans" cxnId="{01A63458-B5D5-4731-A7F4-75CB95C6A28D}">
      <dgm:prSet/>
      <dgm:spPr/>
      <dgm:t>
        <a:bodyPr/>
        <a:lstStyle/>
        <a:p>
          <a:endParaRPr lang="en-US"/>
        </a:p>
      </dgm:t>
    </dgm:pt>
    <dgm:pt modelId="{2E76CE3D-A5A2-49DE-B566-307DA288AFC5}">
      <dgm:prSet phldrT="[Text]" custT="1"/>
      <dgm:spPr/>
      <dgm:t>
        <a:bodyPr/>
        <a:lstStyle/>
        <a:p>
          <a:r>
            <a:rPr lang="en-US" sz="1000" dirty="0" smtClean="0"/>
            <a:t>0 c r</a:t>
          </a:r>
        </a:p>
        <a:p>
          <a:r>
            <a:rPr lang="en-US" sz="1000" dirty="0" smtClean="0"/>
            <a:t> e l </a:t>
          </a:r>
          <a:r>
            <a:rPr lang="en-US" sz="1000" dirty="0" err="1" smtClean="0"/>
            <a:t>vt</a:t>
          </a:r>
          <a:endParaRPr lang="en-US" sz="1000" dirty="0"/>
        </a:p>
      </dgm:t>
    </dgm:pt>
    <dgm:pt modelId="{EEBDE156-F883-4347-9DB3-5BEFC1D48EB2}" type="parTrans" cxnId="{A183659B-EBB8-464C-810E-8C51EBD9C2E9}">
      <dgm:prSet/>
      <dgm:spPr/>
      <dgm:t>
        <a:bodyPr/>
        <a:lstStyle/>
        <a:p>
          <a:endParaRPr lang="en-US"/>
        </a:p>
      </dgm:t>
    </dgm:pt>
    <dgm:pt modelId="{8955A41B-5F49-41D6-8076-33B49FA46CA0}" type="sibTrans" cxnId="{A183659B-EBB8-464C-810E-8C51EBD9C2E9}">
      <dgm:prSet/>
      <dgm:spPr/>
      <dgm:t>
        <a:bodyPr/>
        <a:lstStyle/>
        <a:p>
          <a:endParaRPr lang="en-US"/>
        </a:p>
      </dgm:t>
    </dgm:pt>
    <dgm:pt modelId="{0ED914A7-828F-4408-B885-A1DBBA8A96DC}">
      <dgm:prSet phldrT="[Text]"/>
      <dgm:spPr/>
      <dgm:t>
        <a:bodyPr/>
        <a:lstStyle/>
        <a:p>
          <a:r>
            <a:rPr lang="en-US" dirty="0" smtClean="0"/>
            <a:t>Indicate the syllable types</a:t>
          </a:r>
          <a:endParaRPr lang="en-US" dirty="0"/>
        </a:p>
      </dgm:t>
    </dgm:pt>
    <dgm:pt modelId="{75A3E28E-CBE6-4A9D-86F0-465B9169986E}" type="parTrans" cxnId="{02FF109A-63D2-46EE-BB4D-5E667CE260A6}">
      <dgm:prSet/>
      <dgm:spPr/>
      <dgm:t>
        <a:bodyPr/>
        <a:lstStyle/>
        <a:p>
          <a:endParaRPr lang="en-US"/>
        </a:p>
      </dgm:t>
    </dgm:pt>
    <dgm:pt modelId="{46B31FCC-CD63-49D4-B4DE-000311984E16}" type="sibTrans" cxnId="{02FF109A-63D2-46EE-BB4D-5E667CE260A6}">
      <dgm:prSet/>
      <dgm:spPr/>
      <dgm:t>
        <a:bodyPr/>
        <a:lstStyle/>
        <a:p>
          <a:endParaRPr lang="en-US"/>
        </a:p>
      </dgm:t>
    </dgm:pt>
    <dgm:pt modelId="{7F9D3956-3289-4D39-88C9-8A289E666F98}">
      <dgm:prSet phldrT="[Text]" custT="1"/>
      <dgm:spPr/>
      <dgm:t>
        <a:bodyPr/>
        <a:lstStyle/>
        <a:p>
          <a:r>
            <a:rPr lang="en-US" sz="2400" u="sng" dirty="0" smtClean="0"/>
            <a:t>ay</a:t>
          </a:r>
          <a:endParaRPr lang="en-US" sz="2400" u="sng" dirty="0"/>
        </a:p>
      </dgm:t>
    </dgm:pt>
    <dgm:pt modelId="{5D05AB17-77B2-4E4B-8CD9-28E13F37CB31}" type="parTrans" cxnId="{86129090-E574-444B-9A5E-49172B2E0308}">
      <dgm:prSet/>
      <dgm:spPr/>
      <dgm:t>
        <a:bodyPr/>
        <a:lstStyle/>
        <a:p>
          <a:endParaRPr lang="en-US"/>
        </a:p>
      </dgm:t>
    </dgm:pt>
    <dgm:pt modelId="{B8F673C7-6083-46DA-A588-9E33BC87CD64}" type="sibTrans" cxnId="{86129090-E574-444B-9A5E-49172B2E0308}">
      <dgm:prSet/>
      <dgm:spPr/>
      <dgm:t>
        <a:bodyPr/>
        <a:lstStyle/>
        <a:p>
          <a:endParaRPr lang="en-US"/>
        </a:p>
      </dgm:t>
    </dgm:pt>
    <dgm:pt modelId="{117AA2BF-D039-47B3-BC72-26561A672D87}">
      <dgm:prSet phldrT="[Text]"/>
      <dgm:spPr/>
      <dgm:t>
        <a:bodyPr/>
        <a:lstStyle/>
        <a:p>
          <a:r>
            <a:rPr lang="en-US" dirty="0" smtClean="0"/>
            <a:t>Underline diagraphs and long vowel sounds</a:t>
          </a:r>
          <a:endParaRPr lang="en-US" dirty="0"/>
        </a:p>
      </dgm:t>
    </dgm:pt>
    <dgm:pt modelId="{E742ADE6-C864-46F2-B0A3-1B48E5367359}" type="parTrans" cxnId="{4012D75D-3737-4CE8-B1D7-F59A8BCB6E4F}">
      <dgm:prSet/>
      <dgm:spPr/>
      <dgm:t>
        <a:bodyPr/>
        <a:lstStyle/>
        <a:p>
          <a:endParaRPr lang="en-US"/>
        </a:p>
      </dgm:t>
    </dgm:pt>
    <dgm:pt modelId="{B96FA5DD-C16D-431B-9F68-97D50CFCE60F}" type="sibTrans" cxnId="{4012D75D-3737-4CE8-B1D7-F59A8BCB6E4F}">
      <dgm:prSet/>
      <dgm:spPr/>
      <dgm:t>
        <a:bodyPr/>
        <a:lstStyle/>
        <a:p>
          <a:endParaRPr lang="en-US"/>
        </a:p>
      </dgm:t>
    </dgm:pt>
    <dgm:pt modelId="{01A55F9D-A832-49A8-9CC8-D663BE482F31}">
      <dgm:prSet phldrT="[Text]" custT="1"/>
      <dgm:spPr/>
      <dgm:t>
        <a:bodyPr/>
        <a:lstStyle/>
        <a:p>
          <a:r>
            <a:rPr lang="en-US" sz="2800" dirty="0" smtClean="0"/>
            <a:t>a</a:t>
          </a:r>
          <a:r>
            <a:rPr lang="en-US" sz="2800" baseline="30000" dirty="0" smtClean="0">
              <a:effectLst/>
            </a:rPr>
            <a:t>2</a:t>
          </a:r>
          <a:endParaRPr lang="en-US" sz="2800" baseline="30000" dirty="0">
            <a:effectLst/>
          </a:endParaRPr>
        </a:p>
      </dgm:t>
    </dgm:pt>
    <dgm:pt modelId="{FE3B816C-3A4F-443D-975A-5C53DCDEAEDD}" type="parTrans" cxnId="{6CB0C565-A653-4B47-8114-4F0486CFFE74}">
      <dgm:prSet/>
      <dgm:spPr/>
      <dgm:t>
        <a:bodyPr/>
        <a:lstStyle/>
        <a:p>
          <a:endParaRPr lang="en-US"/>
        </a:p>
      </dgm:t>
    </dgm:pt>
    <dgm:pt modelId="{18CA6777-F987-439D-B63F-3571EDE91DCC}" type="sibTrans" cxnId="{6CB0C565-A653-4B47-8114-4F0486CFFE74}">
      <dgm:prSet/>
      <dgm:spPr/>
      <dgm:t>
        <a:bodyPr/>
        <a:lstStyle/>
        <a:p>
          <a:endParaRPr lang="en-US"/>
        </a:p>
      </dgm:t>
    </dgm:pt>
    <dgm:pt modelId="{C13F98B2-878F-489D-A831-5CB709701555}">
      <dgm:prSet/>
      <dgm:spPr/>
      <dgm:t>
        <a:bodyPr/>
        <a:lstStyle/>
        <a:p>
          <a:r>
            <a:rPr lang="en-US" dirty="0" smtClean="0"/>
            <a:t>Indicate the 2,3,4,5,6</a:t>
          </a:r>
          <a:r>
            <a:rPr lang="en-US" baseline="30000" dirty="0" smtClean="0"/>
            <a:t>th</a:t>
          </a:r>
          <a:r>
            <a:rPr lang="en-US" dirty="0" smtClean="0"/>
            <a:t> sound </a:t>
          </a:r>
          <a:endParaRPr lang="en-US" dirty="0"/>
        </a:p>
      </dgm:t>
    </dgm:pt>
    <dgm:pt modelId="{01AF33B4-628A-4D3C-B511-AB42E0D6F1B7}" type="parTrans" cxnId="{EA194242-7185-4DA6-9B5B-A732002AE033}">
      <dgm:prSet/>
      <dgm:spPr/>
      <dgm:t>
        <a:bodyPr/>
        <a:lstStyle/>
        <a:p>
          <a:endParaRPr lang="en-US"/>
        </a:p>
      </dgm:t>
    </dgm:pt>
    <dgm:pt modelId="{040985DF-62F7-45F1-9EC1-0A35FEBF3ED7}" type="sibTrans" cxnId="{EA194242-7185-4DA6-9B5B-A732002AE033}">
      <dgm:prSet/>
      <dgm:spPr/>
      <dgm:t>
        <a:bodyPr/>
        <a:lstStyle/>
        <a:p>
          <a:endParaRPr lang="en-US"/>
        </a:p>
      </dgm:t>
    </dgm:pt>
    <dgm:pt modelId="{D514C26B-6700-426B-BE3E-84D34331DB1A}">
      <dgm:prSet custT="1"/>
      <dgm:spPr/>
      <dgm:t>
        <a:bodyPr/>
        <a:lstStyle/>
        <a:p>
          <a:r>
            <a:rPr lang="en-US" sz="3200" u="none" baseline="0" dirty="0" smtClean="0"/>
            <a:t>e</a:t>
          </a:r>
          <a:endParaRPr lang="en-US" sz="3200" u="none" baseline="0" dirty="0"/>
        </a:p>
      </dgm:t>
    </dgm:pt>
    <dgm:pt modelId="{FC9C04B3-E4CD-49E3-8C19-C3A9F508C20F}" type="parTrans" cxnId="{69C58AB2-1377-4757-A40B-95DF963622EB}">
      <dgm:prSet/>
      <dgm:spPr/>
      <dgm:t>
        <a:bodyPr/>
        <a:lstStyle/>
        <a:p>
          <a:endParaRPr lang="en-US"/>
        </a:p>
      </dgm:t>
    </dgm:pt>
    <dgm:pt modelId="{F5AD054D-B2C2-4DB2-93A2-CBD9B15AFCBA}" type="sibTrans" cxnId="{69C58AB2-1377-4757-A40B-95DF963622EB}">
      <dgm:prSet/>
      <dgm:spPr/>
      <dgm:t>
        <a:bodyPr/>
        <a:lstStyle/>
        <a:p>
          <a:endParaRPr lang="en-US"/>
        </a:p>
      </dgm:t>
    </dgm:pt>
    <dgm:pt modelId="{71B9BA15-7B31-4F6F-839A-191C8B300026}">
      <dgm:prSet/>
      <dgm:spPr/>
      <dgm:t>
        <a:bodyPr/>
        <a:lstStyle/>
        <a:p>
          <a:r>
            <a:rPr lang="en-US" dirty="0" smtClean="0"/>
            <a:t>Indicate the silent e job</a:t>
          </a:r>
          <a:endParaRPr lang="en-US" dirty="0"/>
        </a:p>
      </dgm:t>
    </dgm:pt>
    <dgm:pt modelId="{C1C11951-4B3D-4722-B0F6-ABEF476F3BC4}" type="parTrans" cxnId="{E1E1BA3C-8BBD-458A-BD8F-56F85A6A6DEE}">
      <dgm:prSet/>
      <dgm:spPr/>
      <dgm:t>
        <a:bodyPr/>
        <a:lstStyle/>
        <a:p>
          <a:endParaRPr lang="en-US"/>
        </a:p>
      </dgm:t>
    </dgm:pt>
    <dgm:pt modelId="{D280367B-CD33-417E-AE53-EB0FADF4B9C3}" type="sibTrans" cxnId="{E1E1BA3C-8BBD-458A-BD8F-56F85A6A6DEE}">
      <dgm:prSet/>
      <dgm:spPr/>
      <dgm:t>
        <a:bodyPr/>
        <a:lstStyle/>
        <a:p>
          <a:endParaRPr lang="en-US"/>
        </a:p>
      </dgm:t>
    </dgm:pt>
    <dgm:pt modelId="{1554E386-63BF-401D-B72D-EEE57713F453}">
      <dgm:prSet/>
      <dgm:spPr/>
      <dgm:t>
        <a:bodyPr/>
        <a:lstStyle/>
        <a:p>
          <a:r>
            <a:rPr lang="en-US" dirty="0" smtClean="0">
              <a:sym typeface="Webdings"/>
            </a:rPr>
            <a:t></a:t>
          </a:r>
          <a:endParaRPr lang="en-US" dirty="0"/>
        </a:p>
      </dgm:t>
    </dgm:pt>
    <dgm:pt modelId="{FAE6704E-39B2-4695-A8A4-B94550440F30}" type="parTrans" cxnId="{D7D49E1E-F736-4DB0-ACAC-9C1599C79981}">
      <dgm:prSet/>
      <dgm:spPr/>
      <dgm:t>
        <a:bodyPr/>
        <a:lstStyle/>
        <a:p>
          <a:endParaRPr lang="en-US"/>
        </a:p>
      </dgm:t>
    </dgm:pt>
    <dgm:pt modelId="{2FA09183-648A-44B5-8377-5BC05F94608D}" type="sibTrans" cxnId="{D7D49E1E-F736-4DB0-ACAC-9C1599C79981}">
      <dgm:prSet/>
      <dgm:spPr/>
      <dgm:t>
        <a:bodyPr/>
        <a:lstStyle/>
        <a:p>
          <a:endParaRPr lang="en-US"/>
        </a:p>
      </dgm:t>
    </dgm:pt>
    <dgm:pt modelId="{3EFA7AC0-D5AF-498C-878E-7F2468B769B4}">
      <dgm:prSet/>
      <dgm:spPr/>
      <dgm:t>
        <a:bodyPr/>
        <a:lstStyle/>
        <a:p>
          <a:r>
            <a:rPr lang="en-US" dirty="0" smtClean="0"/>
            <a:t>Put a box around anything strange</a:t>
          </a:r>
          <a:endParaRPr lang="en-US" dirty="0"/>
        </a:p>
      </dgm:t>
    </dgm:pt>
    <dgm:pt modelId="{C4D348DD-61C9-4659-AC01-1BB8BC2FA318}" type="parTrans" cxnId="{83AEF805-8CD4-4281-B80F-9E9FDC4A70DD}">
      <dgm:prSet/>
      <dgm:spPr/>
      <dgm:t>
        <a:bodyPr/>
        <a:lstStyle/>
        <a:p>
          <a:endParaRPr lang="en-US"/>
        </a:p>
      </dgm:t>
    </dgm:pt>
    <dgm:pt modelId="{1D92D75D-34E1-4A7E-91FB-3BB43C958641}" type="sibTrans" cxnId="{83AEF805-8CD4-4281-B80F-9E9FDC4A70DD}">
      <dgm:prSet/>
      <dgm:spPr/>
      <dgm:t>
        <a:bodyPr/>
        <a:lstStyle/>
        <a:p>
          <a:endParaRPr lang="en-US"/>
        </a:p>
      </dgm:t>
    </dgm:pt>
    <dgm:pt modelId="{669545F0-5DF1-494D-A125-A35E9B846643}">
      <dgm:prSet phldrT="[Text]"/>
      <dgm:spPr/>
      <dgm:t>
        <a:bodyPr/>
        <a:lstStyle/>
        <a:p>
          <a:r>
            <a:rPr lang="en-US" dirty="0" smtClean="0"/>
            <a:t>^</a:t>
          </a:r>
          <a:endParaRPr lang="en-US" dirty="0"/>
        </a:p>
      </dgm:t>
    </dgm:pt>
    <dgm:pt modelId="{4D859986-8251-4135-B752-8578EE4A2581}" type="parTrans" cxnId="{C7D9BF46-C0BA-45E6-8BA5-CDDB8EE2EA28}">
      <dgm:prSet/>
      <dgm:spPr/>
      <dgm:t>
        <a:bodyPr/>
        <a:lstStyle/>
        <a:p>
          <a:endParaRPr lang="en-US"/>
        </a:p>
      </dgm:t>
    </dgm:pt>
    <dgm:pt modelId="{BB43F667-B1A8-4D17-8CD0-35B0A4E665D8}" type="sibTrans" cxnId="{C7D9BF46-C0BA-45E6-8BA5-CDDB8EE2EA28}">
      <dgm:prSet/>
      <dgm:spPr/>
      <dgm:t>
        <a:bodyPr/>
        <a:lstStyle/>
        <a:p>
          <a:endParaRPr lang="en-US"/>
        </a:p>
      </dgm:t>
    </dgm:pt>
    <dgm:pt modelId="{00EDBCE3-A749-41CA-9CCA-D21ED0B23D1C}">
      <dgm:prSet phldrT="[Text]"/>
      <dgm:spPr/>
      <dgm:t>
        <a:bodyPr/>
        <a:lstStyle/>
        <a:p>
          <a:r>
            <a:rPr lang="en-US" dirty="0" smtClean="0"/>
            <a:t>Put a carrot over any schwa </a:t>
          </a:r>
          <a:endParaRPr lang="en-US" dirty="0"/>
        </a:p>
      </dgm:t>
    </dgm:pt>
    <dgm:pt modelId="{7219D43E-C4B8-4FBD-A9D5-C2A5E669DAEA}" type="parTrans" cxnId="{5969CE35-0325-4CD8-9387-484540E68BD2}">
      <dgm:prSet/>
      <dgm:spPr/>
      <dgm:t>
        <a:bodyPr/>
        <a:lstStyle/>
        <a:p>
          <a:endParaRPr lang="en-US"/>
        </a:p>
      </dgm:t>
    </dgm:pt>
    <dgm:pt modelId="{8073B481-6FEC-4F8F-AA8D-43DF8717903C}" type="sibTrans" cxnId="{5969CE35-0325-4CD8-9387-484540E68BD2}">
      <dgm:prSet/>
      <dgm:spPr/>
      <dgm:t>
        <a:bodyPr/>
        <a:lstStyle/>
        <a:p>
          <a:endParaRPr lang="en-US"/>
        </a:p>
      </dgm:t>
    </dgm:pt>
    <dgm:pt modelId="{834C597A-2E46-48EE-A4CB-A3206030DA33}" type="pres">
      <dgm:prSet presAssocID="{86E7BBCA-903C-48D6-8A33-45E025960FBA}" presName="linearFlow" presStyleCnt="0">
        <dgm:presLayoutVars>
          <dgm:dir/>
          <dgm:animLvl val="lvl"/>
          <dgm:resizeHandles val="exact"/>
        </dgm:presLayoutVars>
      </dgm:prSet>
      <dgm:spPr/>
      <dgm:t>
        <a:bodyPr/>
        <a:lstStyle/>
        <a:p>
          <a:endParaRPr lang="en-US"/>
        </a:p>
      </dgm:t>
    </dgm:pt>
    <dgm:pt modelId="{667464DD-9E69-4D80-B976-C073ECCEAFBB}" type="pres">
      <dgm:prSet presAssocID="{6A9E3577-7EB9-4787-A16B-274F048977B2}" presName="composite" presStyleCnt="0"/>
      <dgm:spPr/>
    </dgm:pt>
    <dgm:pt modelId="{A115A60B-ECE5-4943-AAAE-D0BD09549F7E}" type="pres">
      <dgm:prSet presAssocID="{6A9E3577-7EB9-4787-A16B-274F048977B2}" presName="parentText" presStyleLbl="alignNode1" presStyleIdx="0" presStyleCnt="7">
        <dgm:presLayoutVars>
          <dgm:chMax val="1"/>
          <dgm:bulletEnabled val="1"/>
        </dgm:presLayoutVars>
      </dgm:prSet>
      <dgm:spPr/>
      <dgm:t>
        <a:bodyPr/>
        <a:lstStyle/>
        <a:p>
          <a:endParaRPr lang="en-US"/>
        </a:p>
      </dgm:t>
    </dgm:pt>
    <dgm:pt modelId="{FA486B1C-EC10-498D-8372-4B1949AE121F}" type="pres">
      <dgm:prSet presAssocID="{6A9E3577-7EB9-4787-A16B-274F048977B2}" presName="descendantText" presStyleLbl="alignAcc1" presStyleIdx="0" presStyleCnt="7">
        <dgm:presLayoutVars>
          <dgm:bulletEnabled val="1"/>
        </dgm:presLayoutVars>
      </dgm:prSet>
      <dgm:spPr/>
      <dgm:t>
        <a:bodyPr/>
        <a:lstStyle/>
        <a:p>
          <a:endParaRPr lang="en-US"/>
        </a:p>
      </dgm:t>
    </dgm:pt>
    <dgm:pt modelId="{BCC8B535-9391-4677-ADD2-6085446D5FE4}" type="pres">
      <dgm:prSet presAssocID="{2C46CBD8-8C23-4C83-9160-D23E511A37A7}" presName="sp" presStyleCnt="0"/>
      <dgm:spPr/>
    </dgm:pt>
    <dgm:pt modelId="{3C042AB2-7C4C-4F30-BD9A-E61A4FD1B12B}" type="pres">
      <dgm:prSet presAssocID="{2E76CE3D-A5A2-49DE-B566-307DA288AFC5}" presName="composite" presStyleCnt="0"/>
      <dgm:spPr/>
    </dgm:pt>
    <dgm:pt modelId="{29CF9DCB-6F10-4703-B1A0-24423F39F4E1}" type="pres">
      <dgm:prSet presAssocID="{2E76CE3D-A5A2-49DE-B566-307DA288AFC5}" presName="parentText" presStyleLbl="alignNode1" presStyleIdx="1" presStyleCnt="7">
        <dgm:presLayoutVars>
          <dgm:chMax val="1"/>
          <dgm:bulletEnabled val="1"/>
        </dgm:presLayoutVars>
      </dgm:prSet>
      <dgm:spPr/>
      <dgm:t>
        <a:bodyPr/>
        <a:lstStyle/>
        <a:p>
          <a:endParaRPr lang="en-US"/>
        </a:p>
      </dgm:t>
    </dgm:pt>
    <dgm:pt modelId="{58F39F20-9E05-459F-869C-076C25ABAFB9}" type="pres">
      <dgm:prSet presAssocID="{2E76CE3D-A5A2-49DE-B566-307DA288AFC5}" presName="descendantText" presStyleLbl="alignAcc1" presStyleIdx="1" presStyleCnt="7">
        <dgm:presLayoutVars>
          <dgm:bulletEnabled val="1"/>
        </dgm:presLayoutVars>
      </dgm:prSet>
      <dgm:spPr/>
      <dgm:t>
        <a:bodyPr/>
        <a:lstStyle/>
        <a:p>
          <a:endParaRPr lang="en-US"/>
        </a:p>
      </dgm:t>
    </dgm:pt>
    <dgm:pt modelId="{FEAFF2C0-A2E6-4D78-B06C-5DFCF0C5D04F}" type="pres">
      <dgm:prSet presAssocID="{8955A41B-5F49-41D6-8076-33B49FA46CA0}" presName="sp" presStyleCnt="0"/>
      <dgm:spPr/>
    </dgm:pt>
    <dgm:pt modelId="{F3BD1957-2476-44B4-A87E-E962A10F971A}" type="pres">
      <dgm:prSet presAssocID="{669545F0-5DF1-494D-A125-A35E9B846643}" presName="composite" presStyleCnt="0"/>
      <dgm:spPr/>
    </dgm:pt>
    <dgm:pt modelId="{1C2C2BB5-505B-48C0-A3EB-B13EC5EC1407}" type="pres">
      <dgm:prSet presAssocID="{669545F0-5DF1-494D-A125-A35E9B846643}" presName="parentText" presStyleLbl="alignNode1" presStyleIdx="2" presStyleCnt="7">
        <dgm:presLayoutVars>
          <dgm:chMax val="1"/>
          <dgm:bulletEnabled val="1"/>
        </dgm:presLayoutVars>
      </dgm:prSet>
      <dgm:spPr/>
      <dgm:t>
        <a:bodyPr/>
        <a:lstStyle/>
        <a:p>
          <a:endParaRPr lang="en-US"/>
        </a:p>
      </dgm:t>
    </dgm:pt>
    <dgm:pt modelId="{18890D0A-E1EB-4BDA-A328-28ECD4457158}" type="pres">
      <dgm:prSet presAssocID="{669545F0-5DF1-494D-A125-A35E9B846643}" presName="descendantText" presStyleLbl="alignAcc1" presStyleIdx="2" presStyleCnt="7">
        <dgm:presLayoutVars>
          <dgm:bulletEnabled val="1"/>
        </dgm:presLayoutVars>
      </dgm:prSet>
      <dgm:spPr/>
      <dgm:t>
        <a:bodyPr/>
        <a:lstStyle/>
        <a:p>
          <a:endParaRPr lang="en-US"/>
        </a:p>
      </dgm:t>
    </dgm:pt>
    <dgm:pt modelId="{872B2BAC-82AD-4CCF-AFB6-842B13F907FB}" type="pres">
      <dgm:prSet presAssocID="{BB43F667-B1A8-4D17-8CD0-35B0A4E665D8}" presName="sp" presStyleCnt="0"/>
      <dgm:spPr/>
    </dgm:pt>
    <dgm:pt modelId="{AF4A4C2E-DFA7-46FD-8538-B5B69B78E299}" type="pres">
      <dgm:prSet presAssocID="{7F9D3956-3289-4D39-88C9-8A289E666F98}" presName="composite" presStyleCnt="0"/>
      <dgm:spPr/>
    </dgm:pt>
    <dgm:pt modelId="{61CD8D95-6972-487F-8D40-5F25706C3755}" type="pres">
      <dgm:prSet presAssocID="{7F9D3956-3289-4D39-88C9-8A289E666F98}" presName="parentText" presStyleLbl="alignNode1" presStyleIdx="3" presStyleCnt="7">
        <dgm:presLayoutVars>
          <dgm:chMax val="1"/>
          <dgm:bulletEnabled val="1"/>
        </dgm:presLayoutVars>
      </dgm:prSet>
      <dgm:spPr/>
      <dgm:t>
        <a:bodyPr/>
        <a:lstStyle/>
        <a:p>
          <a:endParaRPr lang="en-US"/>
        </a:p>
      </dgm:t>
    </dgm:pt>
    <dgm:pt modelId="{42E14461-1622-459A-A2A2-996F4D9BE076}" type="pres">
      <dgm:prSet presAssocID="{7F9D3956-3289-4D39-88C9-8A289E666F98}" presName="descendantText" presStyleLbl="alignAcc1" presStyleIdx="3" presStyleCnt="7">
        <dgm:presLayoutVars>
          <dgm:bulletEnabled val="1"/>
        </dgm:presLayoutVars>
      </dgm:prSet>
      <dgm:spPr/>
      <dgm:t>
        <a:bodyPr/>
        <a:lstStyle/>
        <a:p>
          <a:endParaRPr lang="en-US"/>
        </a:p>
      </dgm:t>
    </dgm:pt>
    <dgm:pt modelId="{C30F201D-5A5A-4F77-A28C-EE6F34FCABE5}" type="pres">
      <dgm:prSet presAssocID="{B8F673C7-6083-46DA-A588-9E33BC87CD64}" presName="sp" presStyleCnt="0"/>
      <dgm:spPr/>
    </dgm:pt>
    <dgm:pt modelId="{155B8863-D975-43D7-A173-38D9F2B403FD}" type="pres">
      <dgm:prSet presAssocID="{01A55F9D-A832-49A8-9CC8-D663BE482F31}" presName="composite" presStyleCnt="0"/>
      <dgm:spPr/>
    </dgm:pt>
    <dgm:pt modelId="{914C0704-DF19-4533-B9F5-8EBAB96F6D0C}" type="pres">
      <dgm:prSet presAssocID="{01A55F9D-A832-49A8-9CC8-D663BE482F31}" presName="parentText" presStyleLbl="alignNode1" presStyleIdx="4" presStyleCnt="7">
        <dgm:presLayoutVars>
          <dgm:chMax val="1"/>
          <dgm:bulletEnabled val="1"/>
        </dgm:presLayoutVars>
      </dgm:prSet>
      <dgm:spPr/>
      <dgm:t>
        <a:bodyPr/>
        <a:lstStyle/>
        <a:p>
          <a:endParaRPr lang="en-US"/>
        </a:p>
      </dgm:t>
    </dgm:pt>
    <dgm:pt modelId="{AB519D9F-D917-4373-BBA2-287F8D980249}" type="pres">
      <dgm:prSet presAssocID="{01A55F9D-A832-49A8-9CC8-D663BE482F31}" presName="descendantText" presStyleLbl="alignAcc1" presStyleIdx="4" presStyleCnt="7">
        <dgm:presLayoutVars>
          <dgm:bulletEnabled val="1"/>
        </dgm:presLayoutVars>
      </dgm:prSet>
      <dgm:spPr/>
      <dgm:t>
        <a:bodyPr/>
        <a:lstStyle/>
        <a:p>
          <a:endParaRPr lang="en-US"/>
        </a:p>
      </dgm:t>
    </dgm:pt>
    <dgm:pt modelId="{0C28DBBD-B7CF-4A87-9CD3-AF16447E9225}" type="pres">
      <dgm:prSet presAssocID="{18CA6777-F987-439D-B63F-3571EDE91DCC}" presName="sp" presStyleCnt="0"/>
      <dgm:spPr/>
    </dgm:pt>
    <dgm:pt modelId="{8933A156-2B0F-4DDA-9D36-16CAA1ACB6EF}" type="pres">
      <dgm:prSet presAssocID="{D514C26B-6700-426B-BE3E-84D34331DB1A}" presName="composite" presStyleCnt="0"/>
      <dgm:spPr/>
    </dgm:pt>
    <dgm:pt modelId="{7F24E616-2489-44F5-BB13-976F221C1008}" type="pres">
      <dgm:prSet presAssocID="{D514C26B-6700-426B-BE3E-84D34331DB1A}" presName="parentText" presStyleLbl="alignNode1" presStyleIdx="5" presStyleCnt="7">
        <dgm:presLayoutVars>
          <dgm:chMax val="1"/>
          <dgm:bulletEnabled val="1"/>
        </dgm:presLayoutVars>
      </dgm:prSet>
      <dgm:spPr/>
      <dgm:t>
        <a:bodyPr/>
        <a:lstStyle/>
        <a:p>
          <a:endParaRPr lang="en-US"/>
        </a:p>
      </dgm:t>
    </dgm:pt>
    <dgm:pt modelId="{4B696D7E-06C9-4868-A6D7-FF9B1CD61B6D}" type="pres">
      <dgm:prSet presAssocID="{D514C26B-6700-426B-BE3E-84D34331DB1A}" presName="descendantText" presStyleLbl="alignAcc1" presStyleIdx="5" presStyleCnt="7">
        <dgm:presLayoutVars>
          <dgm:bulletEnabled val="1"/>
        </dgm:presLayoutVars>
      </dgm:prSet>
      <dgm:spPr/>
      <dgm:t>
        <a:bodyPr/>
        <a:lstStyle/>
        <a:p>
          <a:endParaRPr lang="en-US"/>
        </a:p>
      </dgm:t>
    </dgm:pt>
    <dgm:pt modelId="{448EC021-AC25-487D-A783-76C01DD70759}" type="pres">
      <dgm:prSet presAssocID="{F5AD054D-B2C2-4DB2-93A2-CBD9B15AFCBA}" presName="sp" presStyleCnt="0"/>
      <dgm:spPr/>
    </dgm:pt>
    <dgm:pt modelId="{9A67890E-E363-4777-8E0C-CD70CAA6AB40}" type="pres">
      <dgm:prSet presAssocID="{1554E386-63BF-401D-B72D-EEE57713F453}" presName="composite" presStyleCnt="0"/>
      <dgm:spPr/>
    </dgm:pt>
    <dgm:pt modelId="{B7D26393-2E72-4A8C-B22F-65E4BE9759C1}" type="pres">
      <dgm:prSet presAssocID="{1554E386-63BF-401D-B72D-EEE57713F453}" presName="parentText" presStyleLbl="alignNode1" presStyleIdx="6" presStyleCnt="7">
        <dgm:presLayoutVars>
          <dgm:chMax val="1"/>
          <dgm:bulletEnabled val="1"/>
        </dgm:presLayoutVars>
      </dgm:prSet>
      <dgm:spPr/>
      <dgm:t>
        <a:bodyPr/>
        <a:lstStyle/>
        <a:p>
          <a:endParaRPr lang="en-US"/>
        </a:p>
      </dgm:t>
    </dgm:pt>
    <dgm:pt modelId="{099F7167-AF29-4B5C-B1EA-DB8BF5969839}" type="pres">
      <dgm:prSet presAssocID="{1554E386-63BF-401D-B72D-EEE57713F453}" presName="descendantText" presStyleLbl="alignAcc1" presStyleIdx="6" presStyleCnt="7">
        <dgm:presLayoutVars>
          <dgm:bulletEnabled val="1"/>
        </dgm:presLayoutVars>
      </dgm:prSet>
      <dgm:spPr/>
      <dgm:t>
        <a:bodyPr/>
        <a:lstStyle/>
        <a:p>
          <a:endParaRPr lang="en-US"/>
        </a:p>
      </dgm:t>
    </dgm:pt>
  </dgm:ptLst>
  <dgm:cxnLst>
    <dgm:cxn modelId="{02FF109A-63D2-46EE-BB4D-5E667CE260A6}" srcId="{2E76CE3D-A5A2-49DE-B566-307DA288AFC5}" destId="{0ED914A7-828F-4408-B885-A1DBBA8A96DC}" srcOrd="0" destOrd="0" parTransId="{75A3E28E-CBE6-4A9D-86F0-465B9169986E}" sibTransId="{46B31FCC-CD63-49D4-B4DE-000311984E16}"/>
    <dgm:cxn modelId="{3C4D7C1A-4EDE-4A71-AE97-380992FE9D9F}" type="presOf" srcId="{BAD8A9E2-A5AD-4151-90F4-9E31BFF72742}" destId="{FA486B1C-EC10-498D-8372-4B1949AE121F}" srcOrd="0" destOrd="0" presId="urn:microsoft.com/office/officeart/2005/8/layout/chevron2"/>
    <dgm:cxn modelId="{01A63458-B5D5-4731-A7F4-75CB95C6A28D}" srcId="{6A9E3577-7EB9-4787-A16B-274F048977B2}" destId="{BAD8A9E2-A5AD-4151-90F4-9E31BFF72742}" srcOrd="0" destOrd="0" parTransId="{6B996C4D-466C-4C3C-8455-D6E80ABBA799}" sibTransId="{C5E798AD-6233-442E-9048-9B749AE9C52A}"/>
    <dgm:cxn modelId="{1B535A36-C48D-40C4-B9D1-8E73B6621B88}" type="presOf" srcId="{C13F98B2-878F-489D-A831-5CB709701555}" destId="{AB519D9F-D917-4373-BBA2-287F8D980249}" srcOrd="0" destOrd="0" presId="urn:microsoft.com/office/officeart/2005/8/layout/chevron2"/>
    <dgm:cxn modelId="{C7D9BF46-C0BA-45E6-8BA5-CDDB8EE2EA28}" srcId="{86E7BBCA-903C-48D6-8A33-45E025960FBA}" destId="{669545F0-5DF1-494D-A125-A35E9B846643}" srcOrd="2" destOrd="0" parTransId="{4D859986-8251-4135-B752-8578EE4A2581}" sibTransId="{BB43F667-B1A8-4D17-8CD0-35B0A4E665D8}"/>
    <dgm:cxn modelId="{1016786F-B242-4B36-98FD-CAA0FA02FB61}" type="presOf" srcId="{2E76CE3D-A5A2-49DE-B566-307DA288AFC5}" destId="{29CF9DCB-6F10-4703-B1A0-24423F39F4E1}" srcOrd="0" destOrd="0" presId="urn:microsoft.com/office/officeart/2005/8/layout/chevron2"/>
    <dgm:cxn modelId="{13B8FB54-5F80-45D9-895F-1AAA572E1C6F}" type="presOf" srcId="{1554E386-63BF-401D-B72D-EEE57713F453}" destId="{B7D26393-2E72-4A8C-B22F-65E4BE9759C1}" srcOrd="0" destOrd="0" presId="urn:microsoft.com/office/officeart/2005/8/layout/chevron2"/>
    <dgm:cxn modelId="{1DC7A4C8-A085-4F5F-A53F-FE61980D0CB4}" srcId="{86E7BBCA-903C-48D6-8A33-45E025960FBA}" destId="{6A9E3577-7EB9-4787-A16B-274F048977B2}" srcOrd="0" destOrd="0" parTransId="{657F8C54-2F59-438C-8B77-98C0C94D454E}" sibTransId="{2C46CBD8-8C23-4C83-9160-D23E511A37A7}"/>
    <dgm:cxn modelId="{86CDFFD3-8414-496E-A8F3-7A8D73356465}" type="presOf" srcId="{3EFA7AC0-D5AF-498C-878E-7F2468B769B4}" destId="{099F7167-AF29-4B5C-B1EA-DB8BF5969839}" srcOrd="0" destOrd="0" presId="urn:microsoft.com/office/officeart/2005/8/layout/chevron2"/>
    <dgm:cxn modelId="{5969CE35-0325-4CD8-9387-484540E68BD2}" srcId="{669545F0-5DF1-494D-A125-A35E9B846643}" destId="{00EDBCE3-A749-41CA-9CCA-D21ED0B23D1C}" srcOrd="0" destOrd="0" parTransId="{7219D43E-C4B8-4FBD-A9D5-C2A5E669DAEA}" sibTransId="{8073B481-6FEC-4F8F-AA8D-43DF8717903C}"/>
    <dgm:cxn modelId="{DCE3EE83-7B2F-4DEA-8AA2-E7A5602BD95F}" type="presOf" srcId="{0ED914A7-828F-4408-B885-A1DBBA8A96DC}" destId="{58F39F20-9E05-459F-869C-076C25ABAFB9}" srcOrd="0" destOrd="0" presId="urn:microsoft.com/office/officeart/2005/8/layout/chevron2"/>
    <dgm:cxn modelId="{ABCE9096-4B07-46D9-A9DF-DF88DE20CEFA}" type="presOf" srcId="{6A9E3577-7EB9-4787-A16B-274F048977B2}" destId="{A115A60B-ECE5-4943-AAAE-D0BD09549F7E}" srcOrd="0" destOrd="0" presId="urn:microsoft.com/office/officeart/2005/8/layout/chevron2"/>
    <dgm:cxn modelId="{8A100D29-6BC8-4A96-BD42-79E869026126}" type="presOf" srcId="{86E7BBCA-903C-48D6-8A33-45E025960FBA}" destId="{834C597A-2E46-48EE-A4CB-A3206030DA33}" srcOrd="0" destOrd="0" presId="urn:microsoft.com/office/officeart/2005/8/layout/chevron2"/>
    <dgm:cxn modelId="{4012D75D-3737-4CE8-B1D7-F59A8BCB6E4F}" srcId="{7F9D3956-3289-4D39-88C9-8A289E666F98}" destId="{117AA2BF-D039-47B3-BC72-26561A672D87}" srcOrd="0" destOrd="0" parTransId="{E742ADE6-C864-46F2-B0A3-1B48E5367359}" sibTransId="{B96FA5DD-C16D-431B-9F68-97D50CFCE60F}"/>
    <dgm:cxn modelId="{804726C3-0B08-4B47-9197-7E22C03294FB}" type="presOf" srcId="{D514C26B-6700-426B-BE3E-84D34331DB1A}" destId="{7F24E616-2489-44F5-BB13-976F221C1008}" srcOrd="0" destOrd="0" presId="urn:microsoft.com/office/officeart/2005/8/layout/chevron2"/>
    <dgm:cxn modelId="{5958AEB6-F7EF-4ED1-B0BA-F34F66F41EFE}" type="presOf" srcId="{71B9BA15-7B31-4F6F-839A-191C8B300026}" destId="{4B696D7E-06C9-4868-A6D7-FF9B1CD61B6D}" srcOrd="0" destOrd="0" presId="urn:microsoft.com/office/officeart/2005/8/layout/chevron2"/>
    <dgm:cxn modelId="{A183659B-EBB8-464C-810E-8C51EBD9C2E9}" srcId="{86E7BBCA-903C-48D6-8A33-45E025960FBA}" destId="{2E76CE3D-A5A2-49DE-B566-307DA288AFC5}" srcOrd="1" destOrd="0" parTransId="{EEBDE156-F883-4347-9DB3-5BEFC1D48EB2}" sibTransId="{8955A41B-5F49-41D6-8076-33B49FA46CA0}"/>
    <dgm:cxn modelId="{83AEF805-8CD4-4281-B80F-9E9FDC4A70DD}" srcId="{1554E386-63BF-401D-B72D-EEE57713F453}" destId="{3EFA7AC0-D5AF-498C-878E-7F2468B769B4}" srcOrd="0" destOrd="0" parTransId="{C4D348DD-61C9-4659-AC01-1BB8BC2FA318}" sibTransId="{1D92D75D-34E1-4A7E-91FB-3BB43C958641}"/>
    <dgm:cxn modelId="{1B5FC7EB-E188-48D6-A5BA-072853A023B0}" type="presOf" srcId="{01A55F9D-A832-49A8-9CC8-D663BE482F31}" destId="{914C0704-DF19-4533-B9F5-8EBAB96F6D0C}" srcOrd="0" destOrd="0" presId="urn:microsoft.com/office/officeart/2005/8/layout/chevron2"/>
    <dgm:cxn modelId="{A11E6F03-FAB4-456A-92B0-767A70174558}" type="presOf" srcId="{117AA2BF-D039-47B3-BC72-26561A672D87}" destId="{42E14461-1622-459A-A2A2-996F4D9BE076}" srcOrd="0" destOrd="0" presId="urn:microsoft.com/office/officeart/2005/8/layout/chevron2"/>
    <dgm:cxn modelId="{CACEA5C1-9CF7-4F38-BD36-2BA7E62BE0C1}" type="presOf" srcId="{7F9D3956-3289-4D39-88C9-8A289E666F98}" destId="{61CD8D95-6972-487F-8D40-5F25706C3755}" srcOrd="0" destOrd="0" presId="urn:microsoft.com/office/officeart/2005/8/layout/chevron2"/>
    <dgm:cxn modelId="{69C58AB2-1377-4757-A40B-95DF963622EB}" srcId="{86E7BBCA-903C-48D6-8A33-45E025960FBA}" destId="{D514C26B-6700-426B-BE3E-84D34331DB1A}" srcOrd="5" destOrd="0" parTransId="{FC9C04B3-E4CD-49E3-8C19-C3A9F508C20F}" sibTransId="{F5AD054D-B2C2-4DB2-93A2-CBD9B15AFCBA}"/>
    <dgm:cxn modelId="{86129090-E574-444B-9A5E-49172B2E0308}" srcId="{86E7BBCA-903C-48D6-8A33-45E025960FBA}" destId="{7F9D3956-3289-4D39-88C9-8A289E666F98}" srcOrd="3" destOrd="0" parTransId="{5D05AB17-77B2-4E4B-8CD9-28E13F37CB31}" sibTransId="{B8F673C7-6083-46DA-A588-9E33BC87CD64}"/>
    <dgm:cxn modelId="{6CB0C565-A653-4B47-8114-4F0486CFFE74}" srcId="{86E7BBCA-903C-48D6-8A33-45E025960FBA}" destId="{01A55F9D-A832-49A8-9CC8-D663BE482F31}" srcOrd="4" destOrd="0" parTransId="{FE3B816C-3A4F-443D-975A-5C53DCDEAEDD}" sibTransId="{18CA6777-F987-439D-B63F-3571EDE91DCC}"/>
    <dgm:cxn modelId="{EA194242-7185-4DA6-9B5B-A732002AE033}" srcId="{01A55F9D-A832-49A8-9CC8-D663BE482F31}" destId="{C13F98B2-878F-489D-A831-5CB709701555}" srcOrd="0" destOrd="0" parTransId="{01AF33B4-628A-4D3C-B511-AB42E0D6F1B7}" sibTransId="{040985DF-62F7-45F1-9EC1-0A35FEBF3ED7}"/>
    <dgm:cxn modelId="{E6DA98AD-CDA3-4FE2-A786-4A3D7F60DA31}" type="presOf" srcId="{00EDBCE3-A749-41CA-9CCA-D21ED0B23D1C}" destId="{18890D0A-E1EB-4BDA-A328-28ECD4457158}" srcOrd="0" destOrd="0" presId="urn:microsoft.com/office/officeart/2005/8/layout/chevron2"/>
    <dgm:cxn modelId="{3EFCD766-C6C5-4937-884C-2F3CC289F908}" type="presOf" srcId="{669545F0-5DF1-494D-A125-A35E9B846643}" destId="{1C2C2BB5-505B-48C0-A3EB-B13EC5EC1407}" srcOrd="0" destOrd="0" presId="urn:microsoft.com/office/officeart/2005/8/layout/chevron2"/>
    <dgm:cxn modelId="{D7D49E1E-F736-4DB0-ACAC-9C1599C79981}" srcId="{86E7BBCA-903C-48D6-8A33-45E025960FBA}" destId="{1554E386-63BF-401D-B72D-EEE57713F453}" srcOrd="6" destOrd="0" parTransId="{FAE6704E-39B2-4695-A8A4-B94550440F30}" sibTransId="{2FA09183-648A-44B5-8377-5BC05F94608D}"/>
    <dgm:cxn modelId="{E1E1BA3C-8BBD-458A-BD8F-56F85A6A6DEE}" srcId="{D514C26B-6700-426B-BE3E-84D34331DB1A}" destId="{71B9BA15-7B31-4F6F-839A-191C8B300026}" srcOrd="0" destOrd="0" parTransId="{C1C11951-4B3D-4722-B0F6-ABEF476F3BC4}" sibTransId="{D280367B-CD33-417E-AE53-EB0FADF4B9C3}"/>
    <dgm:cxn modelId="{D0F52522-3AF7-4059-8E3E-98874529B77B}" type="presParOf" srcId="{834C597A-2E46-48EE-A4CB-A3206030DA33}" destId="{667464DD-9E69-4D80-B976-C073ECCEAFBB}" srcOrd="0" destOrd="0" presId="urn:microsoft.com/office/officeart/2005/8/layout/chevron2"/>
    <dgm:cxn modelId="{4BA527E2-7E8F-4A2A-84B2-3BCD76C831C1}" type="presParOf" srcId="{667464DD-9E69-4D80-B976-C073ECCEAFBB}" destId="{A115A60B-ECE5-4943-AAAE-D0BD09549F7E}" srcOrd="0" destOrd="0" presId="urn:microsoft.com/office/officeart/2005/8/layout/chevron2"/>
    <dgm:cxn modelId="{721D51B7-4587-4E89-8D2E-B3B1CF5BD9EA}" type="presParOf" srcId="{667464DD-9E69-4D80-B976-C073ECCEAFBB}" destId="{FA486B1C-EC10-498D-8372-4B1949AE121F}" srcOrd="1" destOrd="0" presId="urn:microsoft.com/office/officeart/2005/8/layout/chevron2"/>
    <dgm:cxn modelId="{308C5461-6593-4DD1-9A45-858BEA017CFB}" type="presParOf" srcId="{834C597A-2E46-48EE-A4CB-A3206030DA33}" destId="{BCC8B535-9391-4677-ADD2-6085446D5FE4}" srcOrd="1" destOrd="0" presId="urn:microsoft.com/office/officeart/2005/8/layout/chevron2"/>
    <dgm:cxn modelId="{B28729F2-7FC4-46A2-AF73-FF9D5ADA7A71}" type="presParOf" srcId="{834C597A-2E46-48EE-A4CB-A3206030DA33}" destId="{3C042AB2-7C4C-4F30-BD9A-E61A4FD1B12B}" srcOrd="2" destOrd="0" presId="urn:microsoft.com/office/officeart/2005/8/layout/chevron2"/>
    <dgm:cxn modelId="{B936A2D7-DDC6-4583-817E-F9F618B87B62}" type="presParOf" srcId="{3C042AB2-7C4C-4F30-BD9A-E61A4FD1B12B}" destId="{29CF9DCB-6F10-4703-B1A0-24423F39F4E1}" srcOrd="0" destOrd="0" presId="urn:microsoft.com/office/officeart/2005/8/layout/chevron2"/>
    <dgm:cxn modelId="{2D16D143-C944-4715-BA4F-EF9BDAC783F1}" type="presParOf" srcId="{3C042AB2-7C4C-4F30-BD9A-E61A4FD1B12B}" destId="{58F39F20-9E05-459F-869C-076C25ABAFB9}" srcOrd="1" destOrd="0" presId="urn:microsoft.com/office/officeart/2005/8/layout/chevron2"/>
    <dgm:cxn modelId="{6333AB6E-624E-43B8-96FD-6AC3EF1E422A}" type="presParOf" srcId="{834C597A-2E46-48EE-A4CB-A3206030DA33}" destId="{FEAFF2C0-A2E6-4D78-B06C-5DFCF0C5D04F}" srcOrd="3" destOrd="0" presId="urn:microsoft.com/office/officeart/2005/8/layout/chevron2"/>
    <dgm:cxn modelId="{6242F3E2-71D5-46C2-8BD7-E0D1A27308D8}" type="presParOf" srcId="{834C597A-2E46-48EE-A4CB-A3206030DA33}" destId="{F3BD1957-2476-44B4-A87E-E962A10F971A}" srcOrd="4" destOrd="0" presId="urn:microsoft.com/office/officeart/2005/8/layout/chevron2"/>
    <dgm:cxn modelId="{206DB543-F8AA-4433-9348-3B269666CBDF}" type="presParOf" srcId="{F3BD1957-2476-44B4-A87E-E962A10F971A}" destId="{1C2C2BB5-505B-48C0-A3EB-B13EC5EC1407}" srcOrd="0" destOrd="0" presId="urn:microsoft.com/office/officeart/2005/8/layout/chevron2"/>
    <dgm:cxn modelId="{FC857A47-0B51-49FF-BF22-57005AA1D835}" type="presParOf" srcId="{F3BD1957-2476-44B4-A87E-E962A10F971A}" destId="{18890D0A-E1EB-4BDA-A328-28ECD4457158}" srcOrd="1" destOrd="0" presId="urn:microsoft.com/office/officeart/2005/8/layout/chevron2"/>
    <dgm:cxn modelId="{F676B440-2029-4EF4-8137-C1D8188C9334}" type="presParOf" srcId="{834C597A-2E46-48EE-A4CB-A3206030DA33}" destId="{872B2BAC-82AD-4CCF-AFB6-842B13F907FB}" srcOrd="5" destOrd="0" presId="urn:microsoft.com/office/officeart/2005/8/layout/chevron2"/>
    <dgm:cxn modelId="{891D2707-951F-4BF0-8D86-1B25F06A9EBF}" type="presParOf" srcId="{834C597A-2E46-48EE-A4CB-A3206030DA33}" destId="{AF4A4C2E-DFA7-46FD-8538-B5B69B78E299}" srcOrd="6" destOrd="0" presId="urn:microsoft.com/office/officeart/2005/8/layout/chevron2"/>
    <dgm:cxn modelId="{A90A92F7-DF01-4A0D-99B6-A40A4D6FBAE4}" type="presParOf" srcId="{AF4A4C2E-DFA7-46FD-8538-B5B69B78E299}" destId="{61CD8D95-6972-487F-8D40-5F25706C3755}" srcOrd="0" destOrd="0" presId="urn:microsoft.com/office/officeart/2005/8/layout/chevron2"/>
    <dgm:cxn modelId="{198E6EFE-C92E-4CFB-AD1A-A6C634789B76}" type="presParOf" srcId="{AF4A4C2E-DFA7-46FD-8538-B5B69B78E299}" destId="{42E14461-1622-459A-A2A2-996F4D9BE076}" srcOrd="1" destOrd="0" presId="urn:microsoft.com/office/officeart/2005/8/layout/chevron2"/>
    <dgm:cxn modelId="{D27ED3E1-F2FC-48CF-8E32-970828597BB7}" type="presParOf" srcId="{834C597A-2E46-48EE-A4CB-A3206030DA33}" destId="{C30F201D-5A5A-4F77-A28C-EE6F34FCABE5}" srcOrd="7" destOrd="0" presId="urn:microsoft.com/office/officeart/2005/8/layout/chevron2"/>
    <dgm:cxn modelId="{8D7357D7-997F-4A68-B381-807B11AB6A7C}" type="presParOf" srcId="{834C597A-2E46-48EE-A4CB-A3206030DA33}" destId="{155B8863-D975-43D7-A173-38D9F2B403FD}" srcOrd="8" destOrd="0" presId="urn:microsoft.com/office/officeart/2005/8/layout/chevron2"/>
    <dgm:cxn modelId="{F4D6858F-BE08-43EF-8521-220C01CCCDEC}" type="presParOf" srcId="{155B8863-D975-43D7-A173-38D9F2B403FD}" destId="{914C0704-DF19-4533-B9F5-8EBAB96F6D0C}" srcOrd="0" destOrd="0" presId="urn:microsoft.com/office/officeart/2005/8/layout/chevron2"/>
    <dgm:cxn modelId="{2F8E1034-1D2C-4D00-8F88-5EC01016C731}" type="presParOf" srcId="{155B8863-D975-43D7-A173-38D9F2B403FD}" destId="{AB519D9F-D917-4373-BBA2-287F8D980249}" srcOrd="1" destOrd="0" presId="urn:microsoft.com/office/officeart/2005/8/layout/chevron2"/>
    <dgm:cxn modelId="{42E91149-8F95-4B87-9DD9-DFF4EC1BBC8E}" type="presParOf" srcId="{834C597A-2E46-48EE-A4CB-A3206030DA33}" destId="{0C28DBBD-B7CF-4A87-9CD3-AF16447E9225}" srcOrd="9" destOrd="0" presId="urn:microsoft.com/office/officeart/2005/8/layout/chevron2"/>
    <dgm:cxn modelId="{A38D9FF8-8F60-4610-A7F9-F2916370FCEC}" type="presParOf" srcId="{834C597A-2E46-48EE-A4CB-A3206030DA33}" destId="{8933A156-2B0F-4DDA-9D36-16CAA1ACB6EF}" srcOrd="10" destOrd="0" presId="urn:microsoft.com/office/officeart/2005/8/layout/chevron2"/>
    <dgm:cxn modelId="{40E0F1C4-5D61-4AD0-993D-C65EEA1E1B2A}" type="presParOf" srcId="{8933A156-2B0F-4DDA-9D36-16CAA1ACB6EF}" destId="{7F24E616-2489-44F5-BB13-976F221C1008}" srcOrd="0" destOrd="0" presId="urn:microsoft.com/office/officeart/2005/8/layout/chevron2"/>
    <dgm:cxn modelId="{C4D727E2-1E0E-4298-A6EA-2ACCC10D4B17}" type="presParOf" srcId="{8933A156-2B0F-4DDA-9D36-16CAA1ACB6EF}" destId="{4B696D7E-06C9-4868-A6D7-FF9B1CD61B6D}" srcOrd="1" destOrd="0" presId="urn:microsoft.com/office/officeart/2005/8/layout/chevron2"/>
    <dgm:cxn modelId="{18816414-9835-43FD-8F4E-B5888739813C}" type="presParOf" srcId="{834C597A-2E46-48EE-A4CB-A3206030DA33}" destId="{448EC021-AC25-487D-A783-76C01DD70759}" srcOrd="11" destOrd="0" presId="urn:microsoft.com/office/officeart/2005/8/layout/chevron2"/>
    <dgm:cxn modelId="{E4D83AAE-5912-4FC7-B6B7-3B9EA042A55D}" type="presParOf" srcId="{834C597A-2E46-48EE-A4CB-A3206030DA33}" destId="{9A67890E-E363-4777-8E0C-CD70CAA6AB40}" srcOrd="12" destOrd="0" presId="urn:microsoft.com/office/officeart/2005/8/layout/chevron2"/>
    <dgm:cxn modelId="{D6DC8B09-0C3E-4919-B6A6-27BFEE94CF8C}" type="presParOf" srcId="{9A67890E-E363-4777-8E0C-CD70CAA6AB40}" destId="{B7D26393-2E72-4A8C-B22F-65E4BE9759C1}" srcOrd="0" destOrd="0" presId="urn:microsoft.com/office/officeart/2005/8/layout/chevron2"/>
    <dgm:cxn modelId="{9F9983F9-2A21-4646-BDD8-DB3E7682A3BE}" type="presParOf" srcId="{9A67890E-E363-4777-8E0C-CD70CAA6AB40}" destId="{099F7167-AF29-4B5C-B1EA-DB8BF5969839}"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41AFD327-D896-4DD4-85D4-D86C327CAE3D}" type="presOf" srcId="{02F5C452-2570-4402-9CFE-864204ECCB54}" destId="{28C25A9D-3C08-4605-9FD3-81DC1D7947D4}" srcOrd="0" destOrd="0" presId="urn:microsoft.com/office/officeart/2005/8/layout/pyramid1"/>
    <dgm:cxn modelId="{A3949283-D48B-4E44-B298-7F853A9A07FE}" type="presOf" srcId="{158323DC-EEC8-43E6-91EC-82D7CAD29B0B}" destId="{900AD545-7488-43E2-A888-1A65466666B3}" srcOrd="0" destOrd="0" presId="urn:microsoft.com/office/officeart/2005/8/layout/pyramid1"/>
    <dgm:cxn modelId="{651191E4-14F5-45F8-8D34-9FEDDD28AB5F}" srcId="{158323DC-EEC8-43E6-91EC-82D7CAD29B0B}" destId="{B289C87F-8727-433F-B339-05DA1506D00A}" srcOrd="2" destOrd="0" parTransId="{E9328680-081F-41BD-839A-16BC76551E56}" sibTransId="{28F942BA-B408-4705-9B93-5225B35B10B7}"/>
    <dgm:cxn modelId="{DE679FC3-9D06-440E-B7B7-09BA8A4E8BC9}" type="presOf" srcId="{1FE1C2F2-FBC4-4603-A86C-7BE668495EF7}" destId="{2B5D0DFA-3B71-4C49-BE81-7AC9C1B7EF0F}" srcOrd="1"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F9608181-9C49-4BE8-AC25-5C0932753069}" type="presOf" srcId="{02F5C452-2570-4402-9CFE-864204ECCB54}" destId="{E9B25A6A-CAEF-4BEC-A674-48207EEA65BD}" srcOrd="1" destOrd="0" presId="urn:microsoft.com/office/officeart/2005/8/layout/pyramid1"/>
    <dgm:cxn modelId="{396BF553-FBEE-4C4A-B6EB-ED4E7ECEFF99}" type="presOf" srcId="{1FE1C2F2-FBC4-4603-A86C-7BE668495EF7}" destId="{2EA55835-F711-4C46-8C71-2A750069C93D}" srcOrd="0" destOrd="0" presId="urn:microsoft.com/office/officeart/2005/8/layout/pyramid1"/>
    <dgm:cxn modelId="{D5BD4AF7-8E51-40A0-A8A6-E5D13953ED0C}" type="presOf" srcId="{B289C87F-8727-433F-B339-05DA1506D00A}" destId="{BBC60E30-FF1E-4181-B1C1-5384C3749B64}" srcOrd="0"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DEF9551E-4CFB-4B42-AAEE-E15BF0BD9D37}" type="presOf" srcId="{F5912A00-5F29-44AB-A218-551DBF2798A7}" destId="{4646A82C-D5FD-4741-B3D9-2EB1FB10F9E1}" srcOrd="0"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0B21C6FE-2498-4EE4-A7EC-AAFD0AA4E244}" type="presOf" srcId="{B289C87F-8727-433F-B339-05DA1506D00A}" destId="{43921537-88AF-4167-AB1F-D330FCEDF8D7}" srcOrd="1" destOrd="0" presId="urn:microsoft.com/office/officeart/2005/8/layout/pyramid1"/>
    <dgm:cxn modelId="{26C25070-6AA8-4BA1-8A61-FBEB98CDF31F}" type="presOf" srcId="{F5912A00-5F29-44AB-A218-551DBF2798A7}" destId="{55437848-E294-4024-B121-94C06E452290}" srcOrd="1" destOrd="0" presId="urn:microsoft.com/office/officeart/2005/8/layout/pyramid1"/>
    <dgm:cxn modelId="{7F39DE7C-3574-44D1-A5AA-B697B27326BF}" type="presParOf" srcId="{900AD545-7488-43E2-A888-1A65466666B3}" destId="{4FBE5F22-7587-485A-9BFB-EB8B9E800749}" srcOrd="0" destOrd="0" presId="urn:microsoft.com/office/officeart/2005/8/layout/pyramid1"/>
    <dgm:cxn modelId="{851CAC35-277F-4817-BB7B-6269B0060448}" type="presParOf" srcId="{4FBE5F22-7587-485A-9BFB-EB8B9E800749}" destId="{4646A82C-D5FD-4741-B3D9-2EB1FB10F9E1}" srcOrd="0" destOrd="0" presId="urn:microsoft.com/office/officeart/2005/8/layout/pyramid1"/>
    <dgm:cxn modelId="{56460040-6A7A-4BE2-B8CD-F856838CC9F5}" type="presParOf" srcId="{4FBE5F22-7587-485A-9BFB-EB8B9E800749}" destId="{55437848-E294-4024-B121-94C06E452290}" srcOrd="1" destOrd="0" presId="urn:microsoft.com/office/officeart/2005/8/layout/pyramid1"/>
    <dgm:cxn modelId="{DE9C2709-7066-41CC-94B5-F482BE07A0D4}" type="presParOf" srcId="{900AD545-7488-43E2-A888-1A65466666B3}" destId="{C743D727-3DA5-4AC9-AF7B-C586567C3402}" srcOrd="1" destOrd="0" presId="urn:microsoft.com/office/officeart/2005/8/layout/pyramid1"/>
    <dgm:cxn modelId="{5C1654C3-89D9-4795-88A4-573E4B7F9171}" type="presParOf" srcId="{C743D727-3DA5-4AC9-AF7B-C586567C3402}" destId="{28C25A9D-3C08-4605-9FD3-81DC1D7947D4}" srcOrd="0" destOrd="0" presId="urn:microsoft.com/office/officeart/2005/8/layout/pyramid1"/>
    <dgm:cxn modelId="{6FACCA8D-3851-4FF3-94D6-1D614B29C384}" type="presParOf" srcId="{C743D727-3DA5-4AC9-AF7B-C586567C3402}" destId="{E9B25A6A-CAEF-4BEC-A674-48207EEA65BD}" srcOrd="1" destOrd="0" presId="urn:microsoft.com/office/officeart/2005/8/layout/pyramid1"/>
    <dgm:cxn modelId="{352056A6-084A-47CD-85F0-AC9AAEFCC6E2}" type="presParOf" srcId="{900AD545-7488-43E2-A888-1A65466666B3}" destId="{7DBC20A0-167C-49C1-97D0-55D4883F568D}" srcOrd="2" destOrd="0" presId="urn:microsoft.com/office/officeart/2005/8/layout/pyramid1"/>
    <dgm:cxn modelId="{2B41DA94-B15A-4BD0-8A87-381D9F71A2E9}" type="presParOf" srcId="{7DBC20A0-167C-49C1-97D0-55D4883F568D}" destId="{BBC60E30-FF1E-4181-B1C1-5384C3749B64}" srcOrd="0" destOrd="0" presId="urn:microsoft.com/office/officeart/2005/8/layout/pyramid1"/>
    <dgm:cxn modelId="{A53D058A-0CCC-4357-AE18-7517993DFF38}" type="presParOf" srcId="{7DBC20A0-167C-49C1-97D0-55D4883F568D}" destId="{43921537-88AF-4167-AB1F-D330FCEDF8D7}" srcOrd="1" destOrd="0" presId="urn:microsoft.com/office/officeart/2005/8/layout/pyramid1"/>
    <dgm:cxn modelId="{0DEDA3E8-2B6D-446C-99EC-FD02B2E432FF}" type="presParOf" srcId="{900AD545-7488-43E2-A888-1A65466666B3}" destId="{588365EE-7163-4E57-A039-BB059A3135C1}" srcOrd="3" destOrd="0" presId="urn:microsoft.com/office/officeart/2005/8/layout/pyramid1"/>
    <dgm:cxn modelId="{6FC2E7F6-033D-41A1-847B-273E123E70F2}" type="presParOf" srcId="{588365EE-7163-4E57-A039-BB059A3135C1}" destId="{2EA55835-F711-4C46-8C71-2A750069C93D}" srcOrd="0" destOrd="0" presId="urn:microsoft.com/office/officeart/2005/8/layout/pyramid1"/>
    <dgm:cxn modelId="{471D94CB-8AB0-484E-865D-D7DCE91192C7}"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651191E4-14F5-45F8-8D34-9FEDDD28AB5F}" srcId="{158323DC-EEC8-43E6-91EC-82D7CAD29B0B}" destId="{B289C87F-8727-433F-B339-05DA1506D00A}" srcOrd="2" destOrd="0" parTransId="{E9328680-081F-41BD-839A-16BC76551E56}" sibTransId="{28F942BA-B408-4705-9B93-5225B35B10B7}"/>
    <dgm:cxn modelId="{C24A36AB-CDF0-450C-B66C-43A55A432BDF}" srcId="{158323DC-EEC8-43E6-91EC-82D7CAD29B0B}" destId="{1FE1C2F2-FBC4-4603-A86C-7BE668495EF7}" srcOrd="3" destOrd="0" parTransId="{213A8783-1050-468F-9E8C-CC33875A37C7}" sibTransId="{ABEEC28B-1FE6-4EA9-AE0C-5FFEDE95757A}"/>
    <dgm:cxn modelId="{7256EBD1-10DE-4964-9296-D07094C9A529}" type="presOf" srcId="{158323DC-EEC8-43E6-91EC-82D7CAD29B0B}" destId="{900AD545-7488-43E2-A888-1A65466666B3}" srcOrd="0" destOrd="0" presId="urn:microsoft.com/office/officeart/2005/8/layout/pyramid1"/>
    <dgm:cxn modelId="{CD27B105-DAAE-4987-9731-A9ABE461A99D}" type="presOf" srcId="{F5912A00-5F29-44AB-A218-551DBF2798A7}" destId="{4646A82C-D5FD-4741-B3D9-2EB1FB10F9E1}" srcOrd="0" destOrd="0" presId="urn:microsoft.com/office/officeart/2005/8/layout/pyramid1"/>
    <dgm:cxn modelId="{D7DB5CA4-FF08-4DBF-976D-018E61BBDB6B}" type="presOf" srcId="{B289C87F-8727-433F-B339-05DA1506D00A}" destId="{BBC60E30-FF1E-4181-B1C1-5384C3749B64}" srcOrd="0"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86C879BC-BFF4-4C76-95DB-DBD918E7BB23}" type="presOf" srcId="{02F5C452-2570-4402-9CFE-864204ECCB54}" destId="{28C25A9D-3C08-4605-9FD3-81DC1D7947D4}" srcOrd="0" destOrd="0" presId="urn:microsoft.com/office/officeart/2005/8/layout/pyramid1"/>
    <dgm:cxn modelId="{AAE676DC-29BF-4A39-B56D-7A7EF281D9F2}" type="presOf" srcId="{F5912A00-5F29-44AB-A218-551DBF2798A7}" destId="{55437848-E294-4024-B121-94C06E452290}" srcOrd="1" destOrd="0" presId="urn:microsoft.com/office/officeart/2005/8/layout/pyramid1"/>
    <dgm:cxn modelId="{E3DB4703-B35A-4CA6-BE81-EF43CC100F29}" type="presOf" srcId="{1FE1C2F2-FBC4-4603-A86C-7BE668495EF7}" destId="{2EA55835-F711-4C46-8C71-2A750069C93D}" srcOrd="0" destOrd="0" presId="urn:microsoft.com/office/officeart/2005/8/layout/pyramid1"/>
    <dgm:cxn modelId="{68BBAC43-F881-4816-ABD6-254A027731C6}" type="presOf" srcId="{02F5C452-2570-4402-9CFE-864204ECCB54}" destId="{E9B25A6A-CAEF-4BEC-A674-48207EEA65BD}" srcOrd="1"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1F147873-14E6-4AC4-959F-82060070E9F2}" type="presOf" srcId="{1FE1C2F2-FBC4-4603-A86C-7BE668495EF7}" destId="{2B5D0DFA-3B71-4C49-BE81-7AC9C1B7EF0F}" srcOrd="1" destOrd="0" presId="urn:microsoft.com/office/officeart/2005/8/layout/pyramid1"/>
    <dgm:cxn modelId="{9D493154-2D67-4F9B-9D0E-0CABC18900D2}" type="presOf" srcId="{B289C87F-8727-433F-B339-05DA1506D00A}" destId="{43921537-88AF-4167-AB1F-D330FCEDF8D7}" srcOrd="1" destOrd="0" presId="urn:microsoft.com/office/officeart/2005/8/layout/pyramid1"/>
    <dgm:cxn modelId="{3A145BFE-D79A-4A84-B01E-2F820EDC54F7}" type="presParOf" srcId="{900AD545-7488-43E2-A888-1A65466666B3}" destId="{4FBE5F22-7587-485A-9BFB-EB8B9E800749}" srcOrd="0" destOrd="0" presId="urn:microsoft.com/office/officeart/2005/8/layout/pyramid1"/>
    <dgm:cxn modelId="{A6F9D1EC-D362-4193-8E11-C529588C9269}" type="presParOf" srcId="{4FBE5F22-7587-485A-9BFB-EB8B9E800749}" destId="{4646A82C-D5FD-4741-B3D9-2EB1FB10F9E1}" srcOrd="0" destOrd="0" presId="urn:microsoft.com/office/officeart/2005/8/layout/pyramid1"/>
    <dgm:cxn modelId="{02222FBB-9F9C-44F3-B316-E5A6BE84ECF9}" type="presParOf" srcId="{4FBE5F22-7587-485A-9BFB-EB8B9E800749}" destId="{55437848-E294-4024-B121-94C06E452290}" srcOrd="1" destOrd="0" presId="urn:microsoft.com/office/officeart/2005/8/layout/pyramid1"/>
    <dgm:cxn modelId="{8A63B637-DC22-42D2-B8FD-633209CF9328}" type="presParOf" srcId="{900AD545-7488-43E2-A888-1A65466666B3}" destId="{C743D727-3DA5-4AC9-AF7B-C586567C3402}" srcOrd="1" destOrd="0" presId="urn:microsoft.com/office/officeart/2005/8/layout/pyramid1"/>
    <dgm:cxn modelId="{78E33890-0136-4B2E-A2E3-6FC104BAA085}" type="presParOf" srcId="{C743D727-3DA5-4AC9-AF7B-C586567C3402}" destId="{28C25A9D-3C08-4605-9FD3-81DC1D7947D4}" srcOrd="0" destOrd="0" presId="urn:microsoft.com/office/officeart/2005/8/layout/pyramid1"/>
    <dgm:cxn modelId="{16D75AAF-2754-443E-A614-4F6F01BEA113}" type="presParOf" srcId="{C743D727-3DA5-4AC9-AF7B-C586567C3402}" destId="{E9B25A6A-CAEF-4BEC-A674-48207EEA65BD}" srcOrd="1" destOrd="0" presId="urn:microsoft.com/office/officeart/2005/8/layout/pyramid1"/>
    <dgm:cxn modelId="{F462A4F5-1891-477C-95BA-EAD987CA9A5E}" type="presParOf" srcId="{900AD545-7488-43E2-A888-1A65466666B3}" destId="{7DBC20A0-167C-49C1-97D0-55D4883F568D}" srcOrd="2" destOrd="0" presId="urn:microsoft.com/office/officeart/2005/8/layout/pyramid1"/>
    <dgm:cxn modelId="{1653D17B-9C79-4798-AE78-287E2DFD6D7A}" type="presParOf" srcId="{7DBC20A0-167C-49C1-97D0-55D4883F568D}" destId="{BBC60E30-FF1E-4181-B1C1-5384C3749B64}" srcOrd="0" destOrd="0" presId="urn:microsoft.com/office/officeart/2005/8/layout/pyramid1"/>
    <dgm:cxn modelId="{FE83FA8F-87A3-4D5E-8975-A3640C2F6713}" type="presParOf" srcId="{7DBC20A0-167C-49C1-97D0-55D4883F568D}" destId="{43921537-88AF-4167-AB1F-D330FCEDF8D7}" srcOrd="1" destOrd="0" presId="urn:microsoft.com/office/officeart/2005/8/layout/pyramid1"/>
    <dgm:cxn modelId="{6FF406E9-EFEA-4393-A324-DF26A4FABAF3}" type="presParOf" srcId="{900AD545-7488-43E2-A888-1A65466666B3}" destId="{588365EE-7163-4E57-A039-BB059A3135C1}" srcOrd="3" destOrd="0" presId="urn:microsoft.com/office/officeart/2005/8/layout/pyramid1"/>
    <dgm:cxn modelId="{D98F054F-FC99-4DB2-84C0-3FD0441F2472}" type="presParOf" srcId="{588365EE-7163-4E57-A039-BB059A3135C1}" destId="{2EA55835-F711-4C46-8C71-2A750069C93D}" srcOrd="0" destOrd="0" presId="urn:microsoft.com/office/officeart/2005/8/layout/pyramid1"/>
    <dgm:cxn modelId="{3D87E72E-8431-4041-A1D3-A17AB9F73BD9}"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651191E4-14F5-45F8-8D34-9FEDDD28AB5F}" srcId="{158323DC-EEC8-43E6-91EC-82D7CAD29B0B}" destId="{B289C87F-8727-433F-B339-05DA1506D00A}" srcOrd="2" destOrd="0" parTransId="{E9328680-081F-41BD-839A-16BC76551E56}" sibTransId="{28F942BA-B408-4705-9B93-5225B35B10B7}"/>
    <dgm:cxn modelId="{E2FAB5C0-DFA8-4917-8C97-75362512FF51}" type="presOf" srcId="{B289C87F-8727-433F-B339-05DA1506D00A}" destId="{BBC60E30-FF1E-4181-B1C1-5384C3749B64}" srcOrd="0"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E7A71B37-FD35-4F27-BC5B-E942F52B27DE}" srcId="{158323DC-EEC8-43E6-91EC-82D7CAD29B0B}" destId="{F5912A00-5F29-44AB-A218-551DBF2798A7}" srcOrd="0" destOrd="0" parTransId="{C010BCAC-8262-4DF1-8478-4A0252902B11}" sibTransId="{8D648896-4A5C-4B7C-959A-0D5B405794A0}"/>
    <dgm:cxn modelId="{CEB6883E-018B-4735-A20E-5622C295FE13}" type="presOf" srcId="{02F5C452-2570-4402-9CFE-864204ECCB54}" destId="{28C25A9D-3C08-4605-9FD3-81DC1D7947D4}" srcOrd="0" destOrd="0" presId="urn:microsoft.com/office/officeart/2005/8/layout/pyramid1"/>
    <dgm:cxn modelId="{414D3BC1-44F2-4ADA-9AA1-E0FC52E8BCE2}" type="presOf" srcId="{F5912A00-5F29-44AB-A218-551DBF2798A7}" destId="{55437848-E294-4024-B121-94C06E452290}" srcOrd="1" destOrd="0" presId="urn:microsoft.com/office/officeart/2005/8/layout/pyramid1"/>
    <dgm:cxn modelId="{011D07BB-E94C-4420-AFDA-959095C97851}" type="presOf" srcId="{F5912A00-5F29-44AB-A218-551DBF2798A7}" destId="{4646A82C-D5FD-4741-B3D9-2EB1FB10F9E1}" srcOrd="0"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7D9197F3-A03A-465D-8326-4A9FEF084259}" type="presOf" srcId="{1FE1C2F2-FBC4-4603-A86C-7BE668495EF7}" destId="{2B5D0DFA-3B71-4C49-BE81-7AC9C1B7EF0F}" srcOrd="1" destOrd="0" presId="urn:microsoft.com/office/officeart/2005/8/layout/pyramid1"/>
    <dgm:cxn modelId="{3F22B59F-CB8F-41F1-B02E-F82ABAC6AE2D}" type="presOf" srcId="{B289C87F-8727-433F-B339-05DA1506D00A}" destId="{43921537-88AF-4167-AB1F-D330FCEDF8D7}" srcOrd="1" destOrd="0" presId="urn:microsoft.com/office/officeart/2005/8/layout/pyramid1"/>
    <dgm:cxn modelId="{D47942FC-9428-4592-832F-9EA35C48ECB2}" type="presOf" srcId="{1FE1C2F2-FBC4-4603-A86C-7BE668495EF7}" destId="{2EA55835-F711-4C46-8C71-2A750069C93D}" srcOrd="0" destOrd="0" presId="urn:microsoft.com/office/officeart/2005/8/layout/pyramid1"/>
    <dgm:cxn modelId="{D248A6AD-31A8-4BDF-AFD6-615EE6750DC9}" type="presOf" srcId="{02F5C452-2570-4402-9CFE-864204ECCB54}" destId="{E9B25A6A-CAEF-4BEC-A674-48207EEA65BD}" srcOrd="1" destOrd="0" presId="urn:microsoft.com/office/officeart/2005/8/layout/pyramid1"/>
    <dgm:cxn modelId="{0E1FAEC7-7E9F-46BD-B1F4-65990F260D54}" type="presOf" srcId="{158323DC-EEC8-43E6-91EC-82D7CAD29B0B}" destId="{900AD545-7488-43E2-A888-1A65466666B3}" srcOrd="0" destOrd="0" presId="urn:microsoft.com/office/officeart/2005/8/layout/pyramid1"/>
    <dgm:cxn modelId="{08BE2CAA-3250-4329-82E1-E7F03A32294D}" type="presParOf" srcId="{900AD545-7488-43E2-A888-1A65466666B3}" destId="{4FBE5F22-7587-485A-9BFB-EB8B9E800749}" srcOrd="0" destOrd="0" presId="urn:microsoft.com/office/officeart/2005/8/layout/pyramid1"/>
    <dgm:cxn modelId="{C82970D9-5508-4B13-8553-24F495DADCF0}" type="presParOf" srcId="{4FBE5F22-7587-485A-9BFB-EB8B9E800749}" destId="{4646A82C-D5FD-4741-B3D9-2EB1FB10F9E1}" srcOrd="0" destOrd="0" presId="urn:microsoft.com/office/officeart/2005/8/layout/pyramid1"/>
    <dgm:cxn modelId="{72E555F0-4DB7-4E52-959C-6CFA8A782F75}" type="presParOf" srcId="{4FBE5F22-7587-485A-9BFB-EB8B9E800749}" destId="{55437848-E294-4024-B121-94C06E452290}" srcOrd="1" destOrd="0" presId="urn:microsoft.com/office/officeart/2005/8/layout/pyramid1"/>
    <dgm:cxn modelId="{9DE60D3F-4DC3-4F17-BB03-F639F99D007E}" type="presParOf" srcId="{900AD545-7488-43E2-A888-1A65466666B3}" destId="{C743D727-3DA5-4AC9-AF7B-C586567C3402}" srcOrd="1" destOrd="0" presId="urn:microsoft.com/office/officeart/2005/8/layout/pyramid1"/>
    <dgm:cxn modelId="{AA763F0A-1321-4292-88FA-65A2E6F0FD75}" type="presParOf" srcId="{C743D727-3DA5-4AC9-AF7B-C586567C3402}" destId="{28C25A9D-3C08-4605-9FD3-81DC1D7947D4}" srcOrd="0" destOrd="0" presId="urn:microsoft.com/office/officeart/2005/8/layout/pyramid1"/>
    <dgm:cxn modelId="{DAE01FFD-95DA-4EFB-AC07-E138D2388456}" type="presParOf" srcId="{C743D727-3DA5-4AC9-AF7B-C586567C3402}" destId="{E9B25A6A-CAEF-4BEC-A674-48207EEA65BD}" srcOrd="1" destOrd="0" presId="urn:microsoft.com/office/officeart/2005/8/layout/pyramid1"/>
    <dgm:cxn modelId="{8E1C2DDB-5564-4D83-9064-E4BB3C088F02}" type="presParOf" srcId="{900AD545-7488-43E2-A888-1A65466666B3}" destId="{7DBC20A0-167C-49C1-97D0-55D4883F568D}" srcOrd="2" destOrd="0" presId="urn:microsoft.com/office/officeart/2005/8/layout/pyramid1"/>
    <dgm:cxn modelId="{7066CB7E-2008-41D3-997C-ABA21938A7BD}" type="presParOf" srcId="{7DBC20A0-167C-49C1-97D0-55D4883F568D}" destId="{BBC60E30-FF1E-4181-B1C1-5384C3749B64}" srcOrd="0" destOrd="0" presId="urn:microsoft.com/office/officeart/2005/8/layout/pyramid1"/>
    <dgm:cxn modelId="{6F17C74E-5C45-4209-A0D5-635090E2D4F3}" type="presParOf" srcId="{7DBC20A0-167C-49C1-97D0-55D4883F568D}" destId="{43921537-88AF-4167-AB1F-D330FCEDF8D7}" srcOrd="1" destOrd="0" presId="urn:microsoft.com/office/officeart/2005/8/layout/pyramid1"/>
    <dgm:cxn modelId="{AE0650E3-4CBC-4B1A-AE67-759AB1428ABB}" type="presParOf" srcId="{900AD545-7488-43E2-A888-1A65466666B3}" destId="{588365EE-7163-4E57-A039-BB059A3135C1}" srcOrd="3" destOrd="0" presId="urn:microsoft.com/office/officeart/2005/8/layout/pyramid1"/>
    <dgm:cxn modelId="{028C0603-9155-4468-BDC0-9B2C6380E933}" type="presParOf" srcId="{588365EE-7163-4E57-A039-BB059A3135C1}" destId="{2EA55835-F711-4C46-8C71-2A750069C93D}" srcOrd="0" destOrd="0" presId="urn:microsoft.com/office/officeart/2005/8/layout/pyramid1"/>
    <dgm:cxn modelId="{9483D8D9-E0FB-4DB7-9E9C-FF0C0CBFB3BC}"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2F8C1B96-27C2-42FC-BD3A-8D15363CD233}" type="presOf" srcId="{02F5C452-2570-4402-9CFE-864204ECCB54}" destId="{E9B25A6A-CAEF-4BEC-A674-48207EEA65BD}" srcOrd="1" destOrd="0" presId="urn:microsoft.com/office/officeart/2005/8/layout/pyramid1"/>
    <dgm:cxn modelId="{651191E4-14F5-45F8-8D34-9FEDDD28AB5F}" srcId="{158323DC-EEC8-43E6-91EC-82D7CAD29B0B}" destId="{B289C87F-8727-433F-B339-05DA1506D00A}" srcOrd="2" destOrd="0" parTransId="{E9328680-081F-41BD-839A-16BC76551E56}" sibTransId="{28F942BA-B408-4705-9B93-5225B35B10B7}"/>
    <dgm:cxn modelId="{4B635813-EA82-43F9-AD33-A81B03F97C60}" type="presOf" srcId="{B289C87F-8727-433F-B339-05DA1506D00A}" destId="{BBC60E30-FF1E-4181-B1C1-5384C3749B64}" srcOrd="0"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6C2BEF7D-2B51-4BB5-89E8-3A09814B2D66}" type="presOf" srcId="{1FE1C2F2-FBC4-4603-A86C-7BE668495EF7}" destId="{2B5D0DFA-3B71-4C49-BE81-7AC9C1B7EF0F}" srcOrd="1"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14D9C6A6-717A-42E7-B63D-A536C983E5E9}" type="presOf" srcId="{F5912A00-5F29-44AB-A218-551DBF2798A7}" destId="{55437848-E294-4024-B121-94C06E452290}" srcOrd="1" destOrd="0" presId="urn:microsoft.com/office/officeart/2005/8/layout/pyramid1"/>
    <dgm:cxn modelId="{1CB296F0-0BEE-4ED9-A8A3-620769F65B1B}" type="presOf" srcId="{02F5C452-2570-4402-9CFE-864204ECCB54}" destId="{28C25A9D-3C08-4605-9FD3-81DC1D7947D4}" srcOrd="0" destOrd="0" presId="urn:microsoft.com/office/officeart/2005/8/layout/pyramid1"/>
    <dgm:cxn modelId="{F9CA60F7-576D-4DB2-84AC-1CFF7436F969}" type="presOf" srcId="{B289C87F-8727-433F-B339-05DA1506D00A}" destId="{43921537-88AF-4167-AB1F-D330FCEDF8D7}" srcOrd="1"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CC57E78A-5DB0-4A41-AA89-D5A604A0264D}" type="presOf" srcId="{158323DC-EEC8-43E6-91EC-82D7CAD29B0B}" destId="{900AD545-7488-43E2-A888-1A65466666B3}" srcOrd="0" destOrd="0" presId="urn:microsoft.com/office/officeart/2005/8/layout/pyramid1"/>
    <dgm:cxn modelId="{4388F5E6-B263-4738-8DAD-2B476FF3BBB3}" type="presOf" srcId="{1FE1C2F2-FBC4-4603-A86C-7BE668495EF7}" destId="{2EA55835-F711-4C46-8C71-2A750069C93D}" srcOrd="0" destOrd="0" presId="urn:microsoft.com/office/officeart/2005/8/layout/pyramid1"/>
    <dgm:cxn modelId="{7D3A9D2E-DC42-46B9-919C-E21BA98F4C6E}" type="presOf" srcId="{F5912A00-5F29-44AB-A218-551DBF2798A7}" destId="{4646A82C-D5FD-4741-B3D9-2EB1FB10F9E1}" srcOrd="0" destOrd="0" presId="urn:microsoft.com/office/officeart/2005/8/layout/pyramid1"/>
    <dgm:cxn modelId="{0AF8A80D-42A2-4B6A-8864-C28A5C12543F}" type="presParOf" srcId="{900AD545-7488-43E2-A888-1A65466666B3}" destId="{4FBE5F22-7587-485A-9BFB-EB8B9E800749}" srcOrd="0" destOrd="0" presId="urn:microsoft.com/office/officeart/2005/8/layout/pyramid1"/>
    <dgm:cxn modelId="{57E49CF3-9780-4FDA-B446-48F4746F6001}" type="presParOf" srcId="{4FBE5F22-7587-485A-9BFB-EB8B9E800749}" destId="{4646A82C-D5FD-4741-B3D9-2EB1FB10F9E1}" srcOrd="0" destOrd="0" presId="urn:microsoft.com/office/officeart/2005/8/layout/pyramid1"/>
    <dgm:cxn modelId="{12B0B8F5-05D8-4D94-8FC5-7D18BB6E6712}" type="presParOf" srcId="{4FBE5F22-7587-485A-9BFB-EB8B9E800749}" destId="{55437848-E294-4024-B121-94C06E452290}" srcOrd="1" destOrd="0" presId="urn:microsoft.com/office/officeart/2005/8/layout/pyramid1"/>
    <dgm:cxn modelId="{00E461E2-86D2-4191-ADB5-A11B457703AA}" type="presParOf" srcId="{900AD545-7488-43E2-A888-1A65466666B3}" destId="{C743D727-3DA5-4AC9-AF7B-C586567C3402}" srcOrd="1" destOrd="0" presId="urn:microsoft.com/office/officeart/2005/8/layout/pyramid1"/>
    <dgm:cxn modelId="{C28E0BA4-E37A-4B65-8B03-F6A8D2C358CC}" type="presParOf" srcId="{C743D727-3DA5-4AC9-AF7B-C586567C3402}" destId="{28C25A9D-3C08-4605-9FD3-81DC1D7947D4}" srcOrd="0" destOrd="0" presId="urn:microsoft.com/office/officeart/2005/8/layout/pyramid1"/>
    <dgm:cxn modelId="{F869D8BF-CEAA-4C0B-818C-EB7424BC8CEF}" type="presParOf" srcId="{C743D727-3DA5-4AC9-AF7B-C586567C3402}" destId="{E9B25A6A-CAEF-4BEC-A674-48207EEA65BD}" srcOrd="1" destOrd="0" presId="urn:microsoft.com/office/officeart/2005/8/layout/pyramid1"/>
    <dgm:cxn modelId="{2854B831-37B1-40A8-8067-6F20DADA5558}" type="presParOf" srcId="{900AD545-7488-43E2-A888-1A65466666B3}" destId="{7DBC20A0-167C-49C1-97D0-55D4883F568D}" srcOrd="2" destOrd="0" presId="urn:microsoft.com/office/officeart/2005/8/layout/pyramid1"/>
    <dgm:cxn modelId="{1B4E6726-0906-4A1A-98ED-1600EDD4690B}" type="presParOf" srcId="{7DBC20A0-167C-49C1-97D0-55D4883F568D}" destId="{BBC60E30-FF1E-4181-B1C1-5384C3749B64}" srcOrd="0" destOrd="0" presId="urn:microsoft.com/office/officeart/2005/8/layout/pyramid1"/>
    <dgm:cxn modelId="{6B28F212-FE52-4D0A-A003-0DDB1894DACD}" type="presParOf" srcId="{7DBC20A0-167C-49C1-97D0-55D4883F568D}" destId="{43921537-88AF-4167-AB1F-D330FCEDF8D7}" srcOrd="1" destOrd="0" presId="urn:microsoft.com/office/officeart/2005/8/layout/pyramid1"/>
    <dgm:cxn modelId="{3E697F20-CE4D-407E-9E50-4D0D4AD3A288}" type="presParOf" srcId="{900AD545-7488-43E2-A888-1A65466666B3}" destId="{588365EE-7163-4E57-A039-BB059A3135C1}" srcOrd="3" destOrd="0" presId="urn:microsoft.com/office/officeart/2005/8/layout/pyramid1"/>
    <dgm:cxn modelId="{775BD243-6B00-4C45-AF56-E454D0899567}" type="presParOf" srcId="{588365EE-7163-4E57-A039-BB059A3135C1}" destId="{2EA55835-F711-4C46-8C71-2A750069C93D}" srcOrd="0" destOrd="0" presId="urn:microsoft.com/office/officeart/2005/8/layout/pyramid1"/>
    <dgm:cxn modelId="{F0A7E3B2-954D-4DBF-BAE4-20833BEA78B1}"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C0BF5D93-D0CD-4473-8DE8-0CD8E0A21B3A}" srcId="{158323DC-EEC8-43E6-91EC-82D7CAD29B0B}" destId="{02F5C452-2570-4402-9CFE-864204ECCB54}" srcOrd="1" destOrd="0" parTransId="{9998FBD4-058C-412E-9807-4B706515C88B}" sibTransId="{C66CD409-90F9-45FF-A379-C02DE9302B1A}"/>
    <dgm:cxn modelId="{E7A71B37-FD35-4F27-BC5B-E942F52B27DE}" srcId="{158323DC-EEC8-43E6-91EC-82D7CAD29B0B}" destId="{F5912A00-5F29-44AB-A218-551DBF2798A7}" srcOrd="0" destOrd="0" parTransId="{C010BCAC-8262-4DF1-8478-4A0252902B11}" sibTransId="{8D648896-4A5C-4B7C-959A-0D5B405794A0}"/>
    <dgm:cxn modelId="{C24A36AB-CDF0-450C-B66C-43A55A432BDF}" srcId="{158323DC-EEC8-43E6-91EC-82D7CAD29B0B}" destId="{1FE1C2F2-FBC4-4603-A86C-7BE668495EF7}" srcOrd="3" destOrd="0" parTransId="{213A8783-1050-468F-9E8C-CC33875A37C7}" sibTransId="{ABEEC28B-1FE6-4EA9-AE0C-5FFEDE95757A}"/>
    <dgm:cxn modelId="{EB94B5EB-9E53-4412-9AD2-AB67AA53E78E}" type="presOf" srcId="{1FE1C2F2-FBC4-4603-A86C-7BE668495EF7}" destId="{2EA55835-F711-4C46-8C71-2A750069C93D}" srcOrd="0" destOrd="0" presId="urn:microsoft.com/office/officeart/2005/8/layout/pyramid1"/>
    <dgm:cxn modelId="{CECB574C-7645-4DDE-B6D0-E2CBBCD66099}" type="presOf" srcId="{158323DC-EEC8-43E6-91EC-82D7CAD29B0B}" destId="{900AD545-7488-43E2-A888-1A65466666B3}" srcOrd="0" destOrd="0" presId="urn:microsoft.com/office/officeart/2005/8/layout/pyramid1"/>
    <dgm:cxn modelId="{68EAC2A3-1233-475A-A300-90140970E53F}" type="presOf" srcId="{02F5C452-2570-4402-9CFE-864204ECCB54}" destId="{E9B25A6A-CAEF-4BEC-A674-48207EEA65BD}" srcOrd="1" destOrd="0" presId="urn:microsoft.com/office/officeart/2005/8/layout/pyramid1"/>
    <dgm:cxn modelId="{0E8F20E7-12EB-4323-95D2-DAC3604BB1FE}" type="presOf" srcId="{1FE1C2F2-FBC4-4603-A86C-7BE668495EF7}" destId="{2B5D0DFA-3B71-4C49-BE81-7AC9C1B7EF0F}" srcOrd="1" destOrd="0" presId="urn:microsoft.com/office/officeart/2005/8/layout/pyramid1"/>
    <dgm:cxn modelId="{09B15F10-1466-431E-9093-FF975EDAEC84}" type="presOf" srcId="{B289C87F-8727-433F-B339-05DA1506D00A}" destId="{BBC60E30-FF1E-4181-B1C1-5384C3749B64}" srcOrd="0" destOrd="0" presId="urn:microsoft.com/office/officeart/2005/8/layout/pyramid1"/>
    <dgm:cxn modelId="{651191E4-14F5-45F8-8D34-9FEDDD28AB5F}" srcId="{158323DC-EEC8-43E6-91EC-82D7CAD29B0B}" destId="{B289C87F-8727-433F-B339-05DA1506D00A}" srcOrd="2" destOrd="0" parTransId="{E9328680-081F-41BD-839A-16BC76551E56}" sibTransId="{28F942BA-B408-4705-9B93-5225B35B10B7}"/>
    <dgm:cxn modelId="{10D9ECEB-43D5-45C3-B2B3-417FB3BF68C8}" type="presOf" srcId="{02F5C452-2570-4402-9CFE-864204ECCB54}" destId="{28C25A9D-3C08-4605-9FD3-81DC1D7947D4}" srcOrd="0" destOrd="0" presId="urn:microsoft.com/office/officeart/2005/8/layout/pyramid1"/>
    <dgm:cxn modelId="{D50FE5B1-BECB-4672-BCC4-6C34CF1FF4C1}" type="presOf" srcId="{F5912A00-5F29-44AB-A218-551DBF2798A7}" destId="{4646A82C-D5FD-4741-B3D9-2EB1FB10F9E1}" srcOrd="0" destOrd="0" presId="urn:microsoft.com/office/officeart/2005/8/layout/pyramid1"/>
    <dgm:cxn modelId="{89862EDC-8AD0-41F6-A1F1-FE2282358318}" type="presOf" srcId="{F5912A00-5F29-44AB-A218-551DBF2798A7}" destId="{55437848-E294-4024-B121-94C06E452290}" srcOrd="1" destOrd="0" presId="urn:microsoft.com/office/officeart/2005/8/layout/pyramid1"/>
    <dgm:cxn modelId="{05AAD9DF-C2CB-43B9-AAC5-7FAA303F476F}" type="presOf" srcId="{B289C87F-8727-433F-B339-05DA1506D00A}" destId="{43921537-88AF-4167-AB1F-D330FCEDF8D7}" srcOrd="1" destOrd="0" presId="urn:microsoft.com/office/officeart/2005/8/layout/pyramid1"/>
    <dgm:cxn modelId="{57B73728-0FAD-4E31-9CAB-8064C65B0B5B}" type="presParOf" srcId="{900AD545-7488-43E2-A888-1A65466666B3}" destId="{4FBE5F22-7587-485A-9BFB-EB8B9E800749}" srcOrd="0" destOrd="0" presId="urn:microsoft.com/office/officeart/2005/8/layout/pyramid1"/>
    <dgm:cxn modelId="{6007B062-56FB-46D9-8E0F-993D1E2045FC}" type="presParOf" srcId="{4FBE5F22-7587-485A-9BFB-EB8B9E800749}" destId="{4646A82C-D5FD-4741-B3D9-2EB1FB10F9E1}" srcOrd="0" destOrd="0" presId="urn:microsoft.com/office/officeart/2005/8/layout/pyramid1"/>
    <dgm:cxn modelId="{2E4C684F-2F67-4FFA-B151-D5F37CE6A319}" type="presParOf" srcId="{4FBE5F22-7587-485A-9BFB-EB8B9E800749}" destId="{55437848-E294-4024-B121-94C06E452290}" srcOrd="1" destOrd="0" presId="urn:microsoft.com/office/officeart/2005/8/layout/pyramid1"/>
    <dgm:cxn modelId="{C9AAE8B6-A301-48A5-9886-AE49E547569B}" type="presParOf" srcId="{900AD545-7488-43E2-A888-1A65466666B3}" destId="{C743D727-3DA5-4AC9-AF7B-C586567C3402}" srcOrd="1" destOrd="0" presId="urn:microsoft.com/office/officeart/2005/8/layout/pyramid1"/>
    <dgm:cxn modelId="{6BA4C168-3E1B-4F4E-9FF6-79783234F097}" type="presParOf" srcId="{C743D727-3DA5-4AC9-AF7B-C586567C3402}" destId="{28C25A9D-3C08-4605-9FD3-81DC1D7947D4}" srcOrd="0" destOrd="0" presId="urn:microsoft.com/office/officeart/2005/8/layout/pyramid1"/>
    <dgm:cxn modelId="{40D8EA12-04C5-4DFC-8A46-61E012611A89}" type="presParOf" srcId="{C743D727-3DA5-4AC9-AF7B-C586567C3402}" destId="{E9B25A6A-CAEF-4BEC-A674-48207EEA65BD}" srcOrd="1" destOrd="0" presId="urn:microsoft.com/office/officeart/2005/8/layout/pyramid1"/>
    <dgm:cxn modelId="{5D4C8BC3-CFE9-4FC4-AE15-4DF499B9A839}" type="presParOf" srcId="{900AD545-7488-43E2-A888-1A65466666B3}" destId="{7DBC20A0-167C-49C1-97D0-55D4883F568D}" srcOrd="2" destOrd="0" presId="urn:microsoft.com/office/officeart/2005/8/layout/pyramid1"/>
    <dgm:cxn modelId="{9EB8791C-3B0C-4C12-B994-876833E03924}" type="presParOf" srcId="{7DBC20A0-167C-49C1-97D0-55D4883F568D}" destId="{BBC60E30-FF1E-4181-B1C1-5384C3749B64}" srcOrd="0" destOrd="0" presId="urn:microsoft.com/office/officeart/2005/8/layout/pyramid1"/>
    <dgm:cxn modelId="{ED7D9C98-0583-4622-A722-5DEC710C69EC}" type="presParOf" srcId="{7DBC20A0-167C-49C1-97D0-55D4883F568D}" destId="{43921537-88AF-4167-AB1F-D330FCEDF8D7}" srcOrd="1" destOrd="0" presId="urn:microsoft.com/office/officeart/2005/8/layout/pyramid1"/>
    <dgm:cxn modelId="{00EC8467-2007-43DB-B9CB-22094DF1DD20}" type="presParOf" srcId="{900AD545-7488-43E2-A888-1A65466666B3}" destId="{588365EE-7163-4E57-A039-BB059A3135C1}" srcOrd="3" destOrd="0" presId="urn:microsoft.com/office/officeart/2005/8/layout/pyramid1"/>
    <dgm:cxn modelId="{EEDFB32D-24EC-4598-95E9-A10B89E9F929}" type="presParOf" srcId="{588365EE-7163-4E57-A039-BB059A3135C1}" destId="{2EA55835-F711-4C46-8C71-2A750069C93D}" srcOrd="0" destOrd="0" presId="urn:microsoft.com/office/officeart/2005/8/layout/pyramid1"/>
    <dgm:cxn modelId="{BDAAE3FF-8D21-46E9-9269-174D12578C70}"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651191E4-14F5-45F8-8D34-9FEDDD28AB5F}" srcId="{158323DC-EEC8-43E6-91EC-82D7CAD29B0B}" destId="{B289C87F-8727-433F-B339-05DA1506D00A}" srcOrd="2" destOrd="0" parTransId="{E9328680-081F-41BD-839A-16BC76551E56}" sibTransId="{28F942BA-B408-4705-9B93-5225B35B10B7}"/>
    <dgm:cxn modelId="{C24A36AB-CDF0-450C-B66C-43A55A432BDF}" srcId="{158323DC-EEC8-43E6-91EC-82D7CAD29B0B}" destId="{1FE1C2F2-FBC4-4603-A86C-7BE668495EF7}" srcOrd="3" destOrd="0" parTransId="{213A8783-1050-468F-9E8C-CC33875A37C7}" sibTransId="{ABEEC28B-1FE6-4EA9-AE0C-5FFEDE95757A}"/>
    <dgm:cxn modelId="{27271FA4-A6D3-48F4-AD65-0DFFC064AB69}" type="presOf" srcId="{02F5C452-2570-4402-9CFE-864204ECCB54}" destId="{28C25A9D-3C08-4605-9FD3-81DC1D7947D4}" srcOrd="0" destOrd="0" presId="urn:microsoft.com/office/officeart/2005/8/layout/pyramid1"/>
    <dgm:cxn modelId="{CA993283-84A9-4232-A651-658709BD53FE}" type="presOf" srcId="{B289C87F-8727-433F-B339-05DA1506D00A}" destId="{43921537-88AF-4167-AB1F-D330FCEDF8D7}" srcOrd="1"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DA69D179-41C7-4FA6-BECC-73D8D808BDB7}" type="presOf" srcId="{B289C87F-8727-433F-B339-05DA1506D00A}" destId="{BBC60E30-FF1E-4181-B1C1-5384C3749B64}" srcOrd="0"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27C3E9EB-E48E-4ED6-8B39-B5932FC1DA13}" type="presOf" srcId="{F5912A00-5F29-44AB-A218-551DBF2798A7}" destId="{4646A82C-D5FD-4741-B3D9-2EB1FB10F9E1}" srcOrd="0" destOrd="0" presId="urn:microsoft.com/office/officeart/2005/8/layout/pyramid1"/>
    <dgm:cxn modelId="{FCFAB46A-6D05-459D-A4C3-F3A18B71FB58}" type="presOf" srcId="{1FE1C2F2-FBC4-4603-A86C-7BE668495EF7}" destId="{2B5D0DFA-3B71-4C49-BE81-7AC9C1B7EF0F}" srcOrd="1" destOrd="0" presId="urn:microsoft.com/office/officeart/2005/8/layout/pyramid1"/>
    <dgm:cxn modelId="{AB0FBF64-FF66-495F-9BB0-B75250476F35}" type="presOf" srcId="{1FE1C2F2-FBC4-4603-A86C-7BE668495EF7}" destId="{2EA55835-F711-4C46-8C71-2A750069C93D}" srcOrd="0" destOrd="0" presId="urn:microsoft.com/office/officeart/2005/8/layout/pyramid1"/>
    <dgm:cxn modelId="{52EF3E01-37FB-48F7-97D3-9ABF9CC4E2BF}" type="presOf" srcId="{F5912A00-5F29-44AB-A218-551DBF2798A7}" destId="{55437848-E294-4024-B121-94C06E452290}" srcOrd="1" destOrd="0" presId="urn:microsoft.com/office/officeart/2005/8/layout/pyramid1"/>
    <dgm:cxn modelId="{197A7707-785F-4E50-A5F1-93FB9CF11EE2}" type="presOf" srcId="{02F5C452-2570-4402-9CFE-864204ECCB54}" destId="{E9B25A6A-CAEF-4BEC-A674-48207EEA65BD}" srcOrd="1" destOrd="0" presId="urn:microsoft.com/office/officeart/2005/8/layout/pyramid1"/>
    <dgm:cxn modelId="{60EA78D0-B97B-42CC-827F-696A804A5360}" type="presOf" srcId="{158323DC-EEC8-43E6-91EC-82D7CAD29B0B}" destId="{900AD545-7488-43E2-A888-1A65466666B3}" srcOrd="0" destOrd="0" presId="urn:microsoft.com/office/officeart/2005/8/layout/pyramid1"/>
    <dgm:cxn modelId="{F1337FA1-C54B-42A7-88DF-A64225BE59B4}" type="presParOf" srcId="{900AD545-7488-43E2-A888-1A65466666B3}" destId="{4FBE5F22-7587-485A-9BFB-EB8B9E800749}" srcOrd="0" destOrd="0" presId="urn:microsoft.com/office/officeart/2005/8/layout/pyramid1"/>
    <dgm:cxn modelId="{C0E96895-EA49-4C7C-8C4A-081EB2E5FFF2}" type="presParOf" srcId="{4FBE5F22-7587-485A-9BFB-EB8B9E800749}" destId="{4646A82C-D5FD-4741-B3D9-2EB1FB10F9E1}" srcOrd="0" destOrd="0" presId="urn:microsoft.com/office/officeart/2005/8/layout/pyramid1"/>
    <dgm:cxn modelId="{C1536927-45F8-4C7F-97CB-C113AD61C029}" type="presParOf" srcId="{4FBE5F22-7587-485A-9BFB-EB8B9E800749}" destId="{55437848-E294-4024-B121-94C06E452290}" srcOrd="1" destOrd="0" presId="urn:microsoft.com/office/officeart/2005/8/layout/pyramid1"/>
    <dgm:cxn modelId="{C437CE3B-0323-4370-9544-6D3FBA67EA71}" type="presParOf" srcId="{900AD545-7488-43E2-A888-1A65466666B3}" destId="{C743D727-3DA5-4AC9-AF7B-C586567C3402}" srcOrd="1" destOrd="0" presId="urn:microsoft.com/office/officeart/2005/8/layout/pyramid1"/>
    <dgm:cxn modelId="{17150155-F594-49FC-92D9-00C2770A82B5}" type="presParOf" srcId="{C743D727-3DA5-4AC9-AF7B-C586567C3402}" destId="{28C25A9D-3C08-4605-9FD3-81DC1D7947D4}" srcOrd="0" destOrd="0" presId="urn:microsoft.com/office/officeart/2005/8/layout/pyramid1"/>
    <dgm:cxn modelId="{41C5D3E4-D3C3-45EB-8281-920571D041DC}" type="presParOf" srcId="{C743D727-3DA5-4AC9-AF7B-C586567C3402}" destId="{E9B25A6A-CAEF-4BEC-A674-48207EEA65BD}" srcOrd="1" destOrd="0" presId="urn:microsoft.com/office/officeart/2005/8/layout/pyramid1"/>
    <dgm:cxn modelId="{3AEDBD86-2298-4459-B586-D1919A06E6B7}" type="presParOf" srcId="{900AD545-7488-43E2-A888-1A65466666B3}" destId="{7DBC20A0-167C-49C1-97D0-55D4883F568D}" srcOrd="2" destOrd="0" presId="urn:microsoft.com/office/officeart/2005/8/layout/pyramid1"/>
    <dgm:cxn modelId="{D18BD1AF-CBAA-4783-B2C5-0F61E20B5E74}" type="presParOf" srcId="{7DBC20A0-167C-49C1-97D0-55D4883F568D}" destId="{BBC60E30-FF1E-4181-B1C1-5384C3749B64}" srcOrd="0" destOrd="0" presId="urn:microsoft.com/office/officeart/2005/8/layout/pyramid1"/>
    <dgm:cxn modelId="{B2AA1F9E-57CD-451A-B19F-EC01E4FE16C7}" type="presParOf" srcId="{7DBC20A0-167C-49C1-97D0-55D4883F568D}" destId="{43921537-88AF-4167-AB1F-D330FCEDF8D7}" srcOrd="1" destOrd="0" presId="urn:microsoft.com/office/officeart/2005/8/layout/pyramid1"/>
    <dgm:cxn modelId="{8811688F-4EDD-4F40-B73A-C07CCC78DBA2}" type="presParOf" srcId="{900AD545-7488-43E2-A888-1A65466666B3}" destId="{588365EE-7163-4E57-A039-BB059A3135C1}" srcOrd="3" destOrd="0" presId="urn:microsoft.com/office/officeart/2005/8/layout/pyramid1"/>
    <dgm:cxn modelId="{7D4493DC-645F-4D0B-B036-CAF8359FE4E9}" type="presParOf" srcId="{588365EE-7163-4E57-A039-BB059A3135C1}" destId="{2EA55835-F711-4C46-8C71-2A750069C93D}" srcOrd="0" destOrd="0" presId="urn:microsoft.com/office/officeart/2005/8/layout/pyramid1"/>
    <dgm:cxn modelId="{9D67A58F-F917-418A-8AB0-5E7A3154FFB7}"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300E9EF3-B283-4F73-8289-B80B702021E1}" type="presOf" srcId="{1FE1C2F2-FBC4-4603-A86C-7BE668495EF7}" destId="{2B5D0DFA-3B71-4C49-BE81-7AC9C1B7EF0F}" srcOrd="1" destOrd="0" presId="urn:microsoft.com/office/officeart/2005/8/layout/pyramid1"/>
    <dgm:cxn modelId="{74BAD5D6-23AC-4B1C-9626-450EDA8E7791}" type="presOf" srcId="{F5912A00-5F29-44AB-A218-551DBF2798A7}" destId="{4646A82C-D5FD-4741-B3D9-2EB1FB10F9E1}" srcOrd="0" destOrd="0" presId="urn:microsoft.com/office/officeart/2005/8/layout/pyramid1"/>
    <dgm:cxn modelId="{651191E4-14F5-45F8-8D34-9FEDDD28AB5F}" srcId="{158323DC-EEC8-43E6-91EC-82D7CAD29B0B}" destId="{B289C87F-8727-433F-B339-05DA1506D00A}" srcOrd="2" destOrd="0" parTransId="{E9328680-081F-41BD-839A-16BC76551E56}" sibTransId="{28F942BA-B408-4705-9B93-5225B35B10B7}"/>
    <dgm:cxn modelId="{C24A36AB-CDF0-450C-B66C-43A55A432BDF}" srcId="{158323DC-EEC8-43E6-91EC-82D7CAD29B0B}" destId="{1FE1C2F2-FBC4-4603-A86C-7BE668495EF7}" srcOrd="3" destOrd="0" parTransId="{213A8783-1050-468F-9E8C-CC33875A37C7}" sibTransId="{ABEEC28B-1FE6-4EA9-AE0C-5FFEDE95757A}"/>
    <dgm:cxn modelId="{11F7281F-7FEA-476E-A785-5B3ABA52F410}" type="presOf" srcId="{02F5C452-2570-4402-9CFE-864204ECCB54}" destId="{28C25A9D-3C08-4605-9FD3-81DC1D7947D4}" srcOrd="0" destOrd="0" presId="urn:microsoft.com/office/officeart/2005/8/layout/pyramid1"/>
    <dgm:cxn modelId="{122C5095-00E6-4D14-92FF-4F0C217DD791}" type="presOf" srcId="{F5912A00-5F29-44AB-A218-551DBF2798A7}" destId="{55437848-E294-4024-B121-94C06E452290}" srcOrd="1" destOrd="0" presId="urn:microsoft.com/office/officeart/2005/8/layout/pyramid1"/>
    <dgm:cxn modelId="{1F8CCC69-119D-4A22-872C-E027D9518FC0}" type="presOf" srcId="{B289C87F-8727-433F-B339-05DA1506D00A}" destId="{BBC60E30-FF1E-4181-B1C1-5384C3749B64}" srcOrd="0"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F65906A3-F4E3-46BC-95EF-E4B08013DBDF}" type="presOf" srcId="{158323DC-EEC8-43E6-91EC-82D7CAD29B0B}" destId="{900AD545-7488-43E2-A888-1A65466666B3}" srcOrd="0"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0D7376FF-AA3F-4340-89AC-C68E50906E5D}" type="presOf" srcId="{02F5C452-2570-4402-9CFE-864204ECCB54}" destId="{E9B25A6A-CAEF-4BEC-A674-48207EEA65BD}" srcOrd="1" destOrd="0" presId="urn:microsoft.com/office/officeart/2005/8/layout/pyramid1"/>
    <dgm:cxn modelId="{44F6985A-1FE8-4A7E-815E-8FD6163CBAB4}" type="presOf" srcId="{B289C87F-8727-433F-B339-05DA1506D00A}" destId="{43921537-88AF-4167-AB1F-D330FCEDF8D7}" srcOrd="1" destOrd="0" presId="urn:microsoft.com/office/officeart/2005/8/layout/pyramid1"/>
    <dgm:cxn modelId="{48E67A96-4AB1-4418-AB3A-5E0CF89C8057}" type="presOf" srcId="{1FE1C2F2-FBC4-4603-A86C-7BE668495EF7}" destId="{2EA55835-F711-4C46-8C71-2A750069C93D}" srcOrd="0" destOrd="0" presId="urn:microsoft.com/office/officeart/2005/8/layout/pyramid1"/>
    <dgm:cxn modelId="{28C7ED17-3093-4B5E-920E-9CAF3AEF2002}" type="presParOf" srcId="{900AD545-7488-43E2-A888-1A65466666B3}" destId="{4FBE5F22-7587-485A-9BFB-EB8B9E800749}" srcOrd="0" destOrd="0" presId="urn:microsoft.com/office/officeart/2005/8/layout/pyramid1"/>
    <dgm:cxn modelId="{D4CB3423-7C46-4999-A1D2-FB99C3B30D9C}" type="presParOf" srcId="{4FBE5F22-7587-485A-9BFB-EB8B9E800749}" destId="{4646A82C-D5FD-4741-B3D9-2EB1FB10F9E1}" srcOrd="0" destOrd="0" presId="urn:microsoft.com/office/officeart/2005/8/layout/pyramid1"/>
    <dgm:cxn modelId="{1D13ABFB-5E35-43DC-9016-34FBF7A029B8}" type="presParOf" srcId="{4FBE5F22-7587-485A-9BFB-EB8B9E800749}" destId="{55437848-E294-4024-B121-94C06E452290}" srcOrd="1" destOrd="0" presId="urn:microsoft.com/office/officeart/2005/8/layout/pyramid1"/>
    <dgm:cxn modelId="{AC5C60C6-DF2B-44A5-8FEB-A0F1A5A1D2E8}" type="presParOf" srcId="{900AD545-7488-43E2-A888-1A65466666B3}" destId="{C743D727-3DA5-4AC9-AF7B-C586567C3402}" srcOrd="1" destOrd="0" presId="urn:microsoft.com/office/officeart/2005/8/layout/pyramid1"/>
    <dgm:cxn modelId="{C7EB416E-B09A-44CC-9A09-9BA2540C19AA}" type="presParOf" srcId="{C743D727-3DA5-4AC9-AF7B-C586567C3402}" destId="{28C25A9D-3C08-4605-9FD3-81DC1D7947D4}" srcOrd="0" destOrd="0" presId="urn:microsoft.com/office/officeart/2005/8/layout/pyramid1"/>
    <dgm:cxn modelId="{6D33BF1E-5641-4920-B8D0-38C7E8E138D0}" type="presParOf" srcId="{C743D727-3DA5-4AC9-AF7B-C586567C3402}" destId="{E9B25A6A-CAEF-4BEC-A674-48207EEA65BD}" srcOrd="1" destOrd="0" presId="urn:microsoft.com/office/officeart/2005/8/layout/pyramid1"/>
    <dgm:cxn modelId="{FF4EF452-FB9B-45D5-9DFA-E7B4F76CBDC4}" type="presParOf" srcId="{900AD545-7488-43E2-A888-1A65466666B3}" destId="{7DBC20A0-167C-49C1-97D0-55D4883F568D}" srcOrd="2" destOrd="0" presId="urn:microsoft.com/office/officeart/2005/8/layout/pyramid1"/>
    <dgm:cxn modelId="{8AB41B85-D574-4A08-938B-0451CB506AE7}" type="presParOf" srcId="{7DBC20A0-167C-49C1-97D0-55D4883F568D}" destId="{BBC60E30-FF1E-4181-B1C1-5384C3749B64}" srcOrd="0" destOrd="0" presId="urn:microsoft.com/office/officeart/2005/8/layout/pyramid1"/>
    <dgm:cxn modelId="{54A4BCB2-5F86-4066-8090-61B38C385AC5}" type="presParOf" srcId="{7DBC20A0-167C-49C1-97D0-55D4883F568D}" destId="{43921537-88AF-4167-AB1F-D330FCEDF8D7}" srcOrd="1" destOrd="0" presId="urn:microsoft.com/office/officeart/2005/8/layout/pyramid1"/>
    <dgm:cxn modelId="{4C2F5AA2-DC2D-4A7F-ADAD-50910BCCCE1E}" type="presParOf" srcId="{900AD545-7488-43E2-A888-1A65466666B3}" destId="{588365EE-7163-4E57-A039-BB059A3135C1}" srcOrd="3" destOrd="0" presId="urn:microsoft.com/office/officeart/2005/8/layout/pyramid1"/>
    <dgm:cxn modelId="{4587C4C2-50D7-4706-92D8-A968A025A499}" type="presParOf" srcId="{588365EE-7163-4E57-A039-BB059A3135C1}" destId="{2EA55835-F711-4C46-8C71-2A750069C93D}" srcOrd="0" destOrd="0" presId="urn:microsoft.com/office/officeart/2005/8/layout/pyramid1"/>
    <dgm:cxn modelId="{4D320C42-DAC2-453C-9F27-C68842F53EC1}"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2286000" y="0"/>
          <a:ext cx="1524000" cy="1016000"/>
        </a:xfrm>
        <a:prstGeom prst="trapezoid">
          <a:avLst>
            <a:gd name="adj" fmla="val 75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610" tIns="54610" rIns="54610" bIns="54610" numCol="1" spcCol="1270" anchor="ctr" anchorCtr="0">
          <a:noAutofit/>
        </a:bodyPr>
        <a:lstStyle/>
        <a:p>
          <a:pPr lvl="0" algn="ctr" defTabSz="1911350">
            <a:lnSpc>
              <a:spcPct val="90000"/>
            </a:lnSpc>
            <a:spcBef>
              <a:spcPct val="0"/>
            </a:spcBef>
            <a:spcAft>
              <a:spcPct val="35000"/>
            </a:spcAft>
          </a:pPr>
          <a:r>
            <a:rPr lang="en-US" sz="4300" kern="1200" dirty="0" smtClean="0"/>
            <a:t>Greek</a:t>
          </a:r>
          <a:endParaRPr lang="en-US" sz="4300" kern="1200" dirty="0"/>
        </a:p>
      </dsp:txBody>
      <dsp:txXfrm>
        <a:off x="2286000" y="0"/>
        <a:ext cx="1524000" cy="1016000"/>
      </dsp:txXfrm>
    </dsp:sp>
    <dsp:sp modelId="{28C25A9D-3C08-4605-9FD3-81DC1D7947D4}">
      <dsp:nvSpPr>
        <dsp:cNvPr id="0" name=""/>
        <dsp:cNvSpPr/>
      </dsp:nvSpPr>
      <dsp:spPr>
        <a:xfrm>
          <a:off x="1524000" y="1015999"/>
          <a:ext cx="3048000" cy="1016000"/>
        </a:xfrm>
        <a:prstGeom prst="trapezoid">
          <a:avLst>
            <a:gd name="adj" fmla="val 75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610" tIns="54610" rIns="54610" bIns="54610" numCol="1" spcCol="1270" anchor="ctr" anchorCtr="0">
          <a:noAutofit/>
        </a:bodyPr>
        <a:lstStyle/>
        <a:p>
          <a:pPr lvl="0" algn="ctr" defTabSz="1911350">
            <a:lnSpc>
              <a:spcPct val="90000"/>
            </a:lnSpc>
            <a:spcBef>
              <a:spcPct val="0"/>
            </a:spcBef>
            <a:spcAft>
              <a:spcPct val="35000"/>
            </a:spcAft>
          </a:pPr>
          <a:r>
            <a:rPr lang="en-US" sz="4300" kern="1200" dirty="0" smtClean="0"/>
            <a:t>Latin </a:t>
          </a:r>
          <a:endParaRPr lang="en-US" sz="4300" kern="1200" dirty="0"/>
        </a:p>
      </dsp:txBody>
      <dsp:txXfrm>
        <a:off x="2057400" y="1015999"/>
        <a:ext cx="1981200" cy="1016000"/>
      </dsp:txXfrm>
    </dsp:sp>
    <dsp:sp modelId="{BBC60E30-FF1E-4181-B1C1-5384C3749B64}">
      <dsp:nvSpPr>
        <dsp:cNvPr id="0" name=""/>
        <dsp:cNvSpPr/>
      </dsp:nvSpPr>
      <dsp:spPr>
        <a:xfrm>
          <a:off x="762000" y="2031999"/>
          <a:ext cx="4572000" cy="1016000"/>
        </a:xfrm>
        <a:prstGeom prst="trapezoid">
          <a:avLst>
            <a:gd name="adj" fmla="val 75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610" tIns="54610" rIns="54610" bIns="54610" numCol="1" spcCol="1270" anchor="ctr" anchorCtr="0">
          <a:noAutofit/>
        </a:bodyPr>
        <a:lstStyle/>
        <a:p>
          <a:pPr lvl="0" algn="ctr" defTabSz="1911350">
            <a:lnSpc>
              <a:spcPct val="90000"/>
            </a:lnSpc>
            <a:spcBef>
              <a:spcPct val="0"/>
            </a:spcBef>
            <a:spcAft>
              <a:spcPct val="35000"/>
            </a:spcAft>
          </a:pPr>
          <a:r>
            <a:rPr lang="en-US" sz="4300" kern="1200" dirty="0" smtClean="0"/>
            <a:t>French </a:t>
          </a:r>
          <a:endParaRPr lang="en-US" sz="4300" kern="1200" dirty="0"/>
        </a:p>
      </dsp:txBody>
      <dsp:txXfrm>
        <a:off x="1562100" y="2031999"/>
        <a:ext cx="2971800" cy="1016000"/>
      </dsp:txXfrm>
    </dsp:sp>
    <dsp:sp modelId="{2EA55835-F711-4C46-8C71-2A750069C93D}">
      <dsp:nvSpPr>
        <dsp:cNvPr id="0" name=""/>
        <dsp:cNvSpPr/>
      </dsp:nvSpPr>
      <dsp:spPr>
        <a:xfrm>
          <a:off x="0" y="3047999"/>
          <a:ext cx="6096000" cy="1016000"/>
        </a:xfrm>
        <a:prstGeom prst="trapezoid">
          <a:avLst>
            <a:gd name="adj" fmla="val 75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610" tIns="54610" rIns="54610" bIns="54610" numCol="1" spcCol="1270" anchor="ctr" anchorCtr="0">
          <a:noAutofit/>
        </a:bodyPr>
        <a:lstStyle/>
        <a:p>
          <a:pPr lvl="0" algn="ctr" defTabSz="1911350">
            <a:lnSpc>
              <a:spcPct val="90000"/>
            </a:lnSpc>
            <a:spcBef>
              <a:spcPct val="0"/>
            </a:spcBef>
            <a:spcAft>
              <a:spcPct val="35000"/>
            </a:spcAft>
          </a:pPr>
          <a:r>
            <a:rPr lang="en-US" sz="4300" kern="1200" dirty="0" smtClean="0"/>
            <a:t>Anglo-Saxon</a:t>
          </a:r>
          <a:endParaRPr lang="en-US" sz="4300" kern="1200" dirty="0"/>
        </a:p>
      </dsp:txBody>
      <dsp:txXfrm>
        <a:off x="1066799" y="3047999"/>
        <a:ext cx="3962400" cy="1016000"/>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115A60B-ECE5-4943-AAAE-D0BD09549F7E}">
      <dsp:nvSpPr>
        <dsp:cNvPr id="0" name=""/>
        <dsp:cNvSpPr/>
      </dsp:nvSpPr>
      <dsp:spPr>
        <a:xfrm rot="5400000">
          <a:off x="-121107" y="124999"/>
          <a:ext cx="807384" cy="565169"/>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2133600">
            <a:lnSpc>
              <a:spcPct val="90000"/>
            </a:lnSpc>
            <a:spcBef>
              <a:spcPct val="0"/>
            </a:spcBef>
            <a:spcAft>
              <a:spcPct val="35000"/>
            </a:spcAft>
          </a:pPr>
          <a:r>
            <a:rPr lang="en-US" sz="4800" kern="1200" dirty="0" smtClean="0"/>
            <a:t>*</a:t>
          </a:r>
          <a:endParaRPr lang="en-US" sz="4800" kern="1200" dirty="0"/>
        </a:p>
      </dsp:txBody>
      <dsp:txXfrm rot="5400000">
        <a:off x="-121107" y="124999"/>
        <a:ext cx="807384" cy="565169"/>
      </dsp:txXfrm>
    </dsp:sp>
    <dsp:sp modelId="{FA486B1C-EC10-498D-8372-4B1949AE121F}">
      <dsp:nvSpPr>
        <dsp:cNvPr id="0" name=""/>
        <dsp:cNvSpPr/>
      </dsp:nvSpPr>
      <dsp:spPr>
        <a:xfrm rot="5400000">
          <a:off x="4287246" y="-3718185"/>
          <a:ext cx="525076" cy="7969230"/>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4696" tIns="20955" rIns="20955" bIns="20955" numCol="1" spcCol="1270" anchor="ctr" anchorCtr="0">
          <a:noAutofit/>
        </a:bodyPr>
        <a:lstStyle/>
        <a:p>
          <a:pPr marL="285750" lvl="1" indent="-285750" algn="l" defTabSz="1466850">
            <a:lnSpc>
              <a:spcPct val="90000"/>
            </a:lnSpc>
            <a:spcBef>
              <a:spcPct val="0"/>
            </a:spcBef>
            <a:spcAft>
              <a:spcPct val="15000"/>
            </a:spcAft>
            <a:buChar char="••"/>
          </a:pPr>
          <a:r>
            <a:rPr lang="en-US" sz="3300" kern="1200" dirty="0" smtClean="0"/>
            <a:t>Mark the syllables with an asterisk</a:t>
          </a:r>
          <a:endParaRPr lang="en-US" sz="3300" kern="1200" dirty="0"/>
        </a:p>
      </dsp:txBody>
      <dsp:txXfrm rot="5400000">
        <a:off x="4287246" y="-3718185"/>
        <a:ext cx="525076" cy="7969230"/>
      </dsp:txXfrm>
    </dsp:sp>
    <dsp:sp modelId="{29CF9DCB-6F10-4703-B1A0-24423F39F4E1}">
      <dsp:nvSpPr>
        <dsp:cNvPr id="0" name=""/>
        <dsp:cNvSpPr/>
      </dsp:nvSpPr>
      <dsp:spPr>
        <a:xfrm rot="5400000">
          <a:off x="-121107" y="848505"/>
          <a:ext cx="807384" cy="565169"/>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0 c r</a:t>
          </a:r>
        </a:p>
        <a:p>
          <a:pPr lvl="0" algn="ctr" defTabSz="444500">
            <a:lnSpc>
              <a:spcPct val="90000"/>
            </a:lnSpc>
            <a:spcBef>
              <a:spcPct val="0"/>
            </a:spcBef>
            <a:spcAft>
              <a:spcPct val="35000"/>
            </a:spcAft>
          </a:pPr>
          <a:r>
            <a:rPr lang="en-US" sz="1000" kern="1200" dirty="0" smtClean="0"/>
            <a:t> e l </a:t>
          </a:r>
          <a:r>
            <a:rPr lang="en-US" sz="1000" kern="1200" dirty="0" err="1" smtClean="0"/>
            <a:t>vt</a:t>
          </a:r>
          <a:endParaRPr lang="en-US" sz="1000" kern="1200" dirty="0"/>
        </a:p>
      </dsp:txBody>
      <dsp:txXfrm rot="5400000">
        <a:off x="-121107" y="848505"/>
        <a:ext cx="807384" cy="565169"/>
      </dsp:txXfrm>
    </dsp:sp>
    <dsp:sp modelId="{58F39F20-9E05-459F-869C-076C25ABAFB9}">
      <dsp:nvSpPr>
        <dsp:cNvPr id="0" name=""/>
        <dsp:cNvSpPr/>
      </dsp:nvSpPr>
      <dsp:spPr>
        <a:xfrm rot="5400000">
          <a:off x="4287384" y="-2994817"/>
          <a:ext cx="524800" cy="7969230"/>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4696" tIns="20955" rIns="20955" bIns="20955" numCol="1" spcCol="1270" anchor="ctr" anchorCtr="0">
          <a:noAutofit/>
        </a:bodyPr>
        <a:lstStyle/>
        <a:p>
          <a:pPr marL="285750" lvl="1" indent="-285750" algn="l" defTabSz="1466850">
            <a:lnSpc>
              <a:spcPct val="90000"/>
            </a:lnSpc>
            <a:spcBef>
              <a:spcPct val="0"/>
            </a:spcBef>
            <a:spcAft>
              <a:spcPct val="15000"/>
            </a:spcAft>
            <a:buChar char="••"/>
          </a:pPr>
          <a:r>
            <a:rPr lang="en-US" sz="3300" kern="1200" dirty="0" smtClean="0"/>
            <a:t>Indicate the syllable types</a:t>
          </a:r>
          <a:endParaRPr lang="en-US" sz="3300" kern="1200" dirty="0"/>
        </a:p>
      </dsp:txBody>
      <dsp:txXfrm rot="5400000">
        <a:off x="4287384" y="-2994817"/>
        <a:ext cx="524800" cy="7969230"/>
      </dsp:txXfrm>
    </dsp:sp>
    <dsp:sp modelId="{1C2C2BB5-505B-48C0-A3EB-B13EC5EC1407}">
      <dsp:nvSpPr>
        <dsp:cNvPr id="0" name=""/>
        <dsp:cNvSpPr/>
      </dsp:nvSpPr>
      <dsp:spPr>
        <a:xfrm rot="5400000">
          <a:off x="-121107" y="1572010"/>
          <a:ext cx="807384" cy="565169"/>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a:t>
          </a:r>
          <a:endParaRPr lang="en-US" sz="1700" kern="1200" dirty="0"/>
        </a:p>
      </dsp:txBody>
      <dsp:txXfrm rot="5400000">
        <a:off x="-121107" y="1572010"/>
        <a:ext cx="807384" cy="565169"/>
      </dsp:txXfrm>
    </dsp:sp>
    <dsp:sp modelId="{18890D0A-E1EB-4BDA-A328-28ECD4457158}">
      <dsp:nvSpPr>
        <dsp:cNvPr id="0" name=""/>
        <dsp:cNvSpPr/>
      </dsp:nvSpPr>
      <dsp:spPr>
        <a:xfrm rot="5400000">
          <a:off x="4287384" y="-2271312"/>
          <a:ext cx="524800" cy="7969230"/>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4696" tIns="20955" rIns="20955" bIns="20955" numCol="1" spcCol="1270" anchor="ctr" anchorCtr="0">
          <a:noAutofit/>
        </a:bodyPr>
        <a:lstStyle/>
        <a:p>
          <a:pPr marL="285750" lvl="1" indent="-285750" algn="l" defTabSz="1466850">
            <a:lnSpc>
              <a:spcPct val="90000"/>
            </a:lnSpc>
            <a:spcBef>
              <a:spcPct val="0"/>
            </a:spcBef>
            <a:spcAft>
              <a:spcPct val="15000"/>
            </a:spcAft>
            <a:buChar char="••"/>
          </a:pPr>
          <a:r>
            <a:rPr lang="en-US" sz="3300" kern="1200" dirty="0" smtClean="0"/>
            <a:t>Put a carrot over any schwa </a:t>
          </a:r>
          <a:endParaRPr lang="en-US" sz="3300" kern="1200" dirty="0"/>
        </a:p>
      </dsp:txBody>
      <dsp:txXfrm rot="5400000">
        <a:off x="4287384" y="-2271312"/>
        <a:ext cx="524800" cy="7969230"/>
      </dsp:txXfrm>
    </dsp:sp>
    <dsp:sp modelId="{61CD8D95-6972-487F-8D40-5F25706C3755}">
      <dsp:nvSpPr>
        <dsp:cNvPr id="0" name=""/>
        <dsp:cNvSpPr/>
      </dsp:nvSpPr>
      <dsp:spPr>
        <a:xfrm rot="5400000">
          <a:off x="-121107" y="2295515"/>
          <a:ext cx="807384" cy="565169"/>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u="sng" kern="1200" dirty="0" smtClean="0"/>
            <a:t>ay</a:t>
          </a:r>
          <a:endParaRPr lang="en-US" sz="2400" u="sng" kern="1200" dirty="0"/>
        </a:p>
      </dsp:txBody>
      <dsp:txXfrm rot="5400000">
        <a:off x="-121107" y="2295515"/>
        <a:ext cx="807384" cy="565169"/>
      </dsp:txXfrm>
    </dsp:sp>
    <dsp:sp modelId="{42E14461-1622-459A-A2A2-996F4D9BE076}">
      <dsp:nvSpPr>
        <dsp:cNvPr id="0" name=""/>
        <dsp:cNvSpPr/>
      </dsp:nvSpPr>
      <dsp:spPr>
        <a:xfrm rot="5400000">
          <a:off x="4287384" y="-1547807"/>
          <a:ext cx="524800" cy="7969230"/>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4696" tIns="20955" rIns="20955" bIns="20955" numCol="1" spcCol="1270" anchor="ctr" anchorCtr="0">
          <a:noAutofit/>
        </a:bodyPr>
        <a:lstStyle/>
        <a:p>
          <a:pPr marL="285750" lvl="1" indent="-285750" algn="l" defTabSz="1466850">
            <a:lnSpc>
              <a:spcPct val="90000"/>
            </a:lnSpc>
            <a:spcBef>
              <a:spcPct val="0"/>
            </a:spcBef>
            <a:spcAft>
              <a:spcPct val="15000"/>
            </a:spcAft>
            <a:buChar char="••"/>
          </a:pPr>
          <a:r>
            <a:rPr lang="en-US" sz="3300" kern="1200" dirty="0" smtClean="0"/>
            <a:t>Underline diagraphs and long vowel sounds</a:t>
          </a:r>
          <a:endParaRPr lang="en-US" sz="3300" kern="1200" dirty="0"/>
        </a:p>
      </dsp:txBody>
      <dsp:txXfrm rot="5400000">
        <a:off x="4287384" y="-1547807"/>
        <a:ext cx="524800" cy="7969230"/>
      </dsp:txXfrm>
    </dsp:sp>
    <dsp:sp modelId="{914C0704-DF19-4533-B9F5-8EBAB96F6D0C}">
      <dsp:nvSpPr>
        <dsp:cNvPr id="0" name=""/>
        <dsp:cNvSpPr/>
      </dsp:nvSpPr>
      <dsp:spPr>
        <a:xfrm rot="5400000">
          <a:off x="-121107" y="3019020"/>
          <a:ext cx="807384" cy="565169"/>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t>a</a:t>
          </a:r>
          <a:r>
            <a:rPr lang="en-US" sz="2800" kern="1200" baseline="30000" dirty="0" smtClean="0">
              <a:effectLst/>
            </a:rPr>
            <a:t>2</a:t>
          </a:r>
          <a:endParaRPr lang="en-US" sz="2800" kern="1200" baseline="30000" dirty="0">
            <a:effectLst/>
          </a:endParaRPr>
        </a:p>
      </dsp:txBody>
      <dsp:txXfrm rot="5400000">
        <a:off x="-121107" y="3019020"/>
        <a:ext cx="807384" cy="565169"/>
      </dsp:txXfrm>
    </dsp:sp>
    <dsp:sp modelId="{AB519D9F-D917-4373-BBA2-287F8D980249}">
      <dsp:nvSpPr>
        <dsp:cNvPr id="0" name=""/>
        <dsp:cNvSpPr/>
      </dsp:nvSpPr>
      <dsp:spPr>
        <a:xfrm rot="5400000">
          <a:off x="4287384" y="-824302"/>
          <a:ext cx="524800" cy="7969230"/>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4696" tIns="20955" rIns="20955" bIns="20955" numCol="1" spcCol="1270" anchor="ctr" anchorCtr="0">
          <a:noAutofit/>
        </a:bodyPr>
        <a:lstStyle/>
        <a:p>
          <a:pPr marL="285750" lvl="1" indent="-285750" algn="l" defTabSz="1466850">
            <a:lnSpc>
              <a:spcPct val="90000"/>
            </a:lnSpc>
            <a:spcBef>
              <a:spcPct val="0"/>
            </a:spcBef>
            <a:spcAft>
              <a:spcPct val="15000"/>
            </a:spcAft>
            <a:buChar char="••"/>
          </a:pPr>
          <a:r>
            <a:rPr lang="en-US" sz="3300" kern="1200" dirty="0" smtClean="0"/>
            <a:t>Indicate the 2,3,4,5,6</a:t>
          </a:r>
          <a:r>
            <a:rPr lang="en-US" sz="3300" kern="1200" baseline="30000" dirty="0" smtClean="0"/>
            <a:t>th</a:t>
          </a:r>
          <a:r>
            <a:rPr lang="en-US" sz="3300" kern="1200" dirty="0" smtClean="0"/>
            <a:t> sound </a:t>
          </a:r>
          <a:endParaRPr lang="en-US" sz="3300" kern="1200" dirty="0"/>
        </a:p>
      </dsp:txBody>
      <dsp:txXfrm rot="5400000">
        <a:off x="4287384" y="-824302"/>
        <a:ext cx="524800" cy="7969230"/>
      </dsp:txXfrm>
    </dsp:sp>
    <dsp:sp modelId="{7F24E616-2489-44F5-BB13-976F221C1008}">
      <dsp:nvSpPr>
        <dsp:cNvPr id="0" name=""/>
        <dsp:cNvSpPr/>
      </dsp:nvSpPr>
      <dsp:spPr>
        <a:xfrm rot="5400000">
          <a:off x="-121107" y="3742525"/>
          <a:ext cx="807384" cy="565169"/>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u="none" kern="1200" baseline="0" dirty="0" smtClean="0"/>
            <a:t>e</a:t>
          </a:r>
          <a:endParaRPr lang="en-US" sz="3200" u="none" kern="1200" baseline="0" dirty="0"/>
        </a:p>
      </dsp:txBody>
      <dsp:txXfrm rot="5400000">
        <a:off x="-121107" y="3742525"/>
        <a:ext cx="807384" cy="565169"/>
      </dsp:txXfrm>
    </dsp:sp>
    <dsp:sp modelId="{4B696D7E-06C9-4868-A6D7-FF9B1CD61B6D}">
      <dsp:nvSpPr>
        <dsp:cNvPr id="0" name=""/>
        <dsp:cNvSpPr/>
      </dsp:nvSpPr>
      <dsp:spPr>
        <a:xfrm rot="5400000">
          <a:off x="4287384" y="-100797"/>
          <a:ext cx="524800" cy="7969230"/>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4696" tIns="20955" rIns="20955" bIns="20955" numCol="1" spcCol="1270" anchor="ctr" anchorCtr="0">
          <a:noAutofit/>
        </a:bodyPr>
        <a:lstStyle/>
        <a:p>
          <a:pPr marL="285750" lvl="1" indent="-285750" algn="l" defTabSz="1466850">
            <a:lnSpc>
              <a:spcPct val="90000"/>
            </a:lnSpc>
            <a:spcBef>
              <a:spcPct val="0"/>
            </a:spcBef>
            <a:spcAft>
              <a:spcPct val="15000"/>
            </a:spcAft>
            <a:buChar char="••"/>
          </a:pPr>
          <a:r>
            <a:rPr lang="en-US" sz="3300" kern="1200" dirty="0" smtClean="0"/>
            <a:t>Indicate the silent e job</a:t>
          </a:r>
          <a:endParaRPr lang="en-US" sz="3300" kern="1200" dirty="0"/>
        </a:p>
      </dsp:txBody>
      <dsp:txXfrm rot="5400000">
        <a:off x="4287384" y="-100797"/>
        <a:ext cx="524800" cy="7969230"/>
      </dsp:txXfrm>
    </dsp:sp>
    <dsp:sp modelId="{B7D26393-2E72-4A8C-B22F-65E4BE9759C1}">
      <dsp:nvSpPr>
        <dsp:cNvPr id="0" name=""/>
        <dsp:cNvSpPr/>
      </dsp:nvSpPr>
      <dsp:spPr>
        <a:xfrm rot="5400000">
          <a:off x="-121107" y="4466030"/>
          <a:ext cx="807384" cy="565169"/>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sym typeface="Webdings"/>
            </a:rPr>
            <a:t></a:t>
          </a:r>
          <a:endParaRPr lang="en-US" sz="1700" kern="1200" dirty="0"/>
        </a:p>
      </dsp:txBody>
      <dsp:txXfrm rot="5400000">
        <a:off x="-121107" y="4466030"/>
        <a:ext cx="807384" cy="565169"/>
      </dsp:txXfrm>
    </dsp:sp>
    <dsp:sp modelId="{099F7167-AF29-4B5C-B1EA-DB8BF5969839}">
      <dsp:nvSpPr>
        <dsp:cNvPr id="0" name=""/>
        <dsp:cNvSpPr/>
      </dsp:nvSpPr>
      <dsp:spPr>
        <a:xfrm rot="5400000">
          <a:off x="4287384" y="622707"/>
          <a:ext cx="524800" cy="7969230"/>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4696" tIns="20955" rIns="20955" bIns="20955" numCol="1" spcCol="1270" anchor="ctr" anchorCtr="0">
          <a:noAutofit/>
        </a:bodyPr>
        <a:lstStyle/>
        <a:p>
          <a:pPr marL="285750" lvl="1" indent="-285750" algn="l" defTabSz="1466850">
            <a:lnSpc>
              <a:spcPct val="90000"/>
            </a:lnSpc>
            <a:spcBef>
              <a:spcPct val="0"/>
            </a:spcBef>
            <a:spcAft>
              <a:spcPct val="15000"/>
            </a:spcAft>
            <a:buChar char="••"/>
          </a:pPr>
          <a:r>
            <a:rPr lang="en-US" sz="3300" kern="1200" dirty="0" smtClean="0"/>
            <a:t>Put a box around anything strange</a:t>
          </a:r>
          <a:endParaRPr lang="en-US" sz="3300" kern="1200" dirty="0"/>
        </a:p>
      </dsp:txBody>
      <dsp:txXfrm rot="5400000">
        <a:off x="4287384" y="622707"/>
        <a:ext cx="524800" cy="796923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6.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7.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8.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A03488C4-98EB-4F11-A782-CA71C8804C44}" type="datetimeFigureOut">
              <a:rPr lang="en-US"/>
              <a:pPr>
                <a:defRPr/>
              </a:pPr>
              <a:t>6/16/2013</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4F369BDF-2908-4E61-A74C-81B70DFB41B6}"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9871A247-393C-4DAC-A451-1BDF64ED9417}" type="datetimeFigureOut">
              <a:rPr lang="en-US"/>
              <a:pPr>
                <a:defRPr/>
              </a:pPr>
              <a:t>6/16/2013</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ED147A0A-4330-4C7D-A780-BBE9DA4D289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3" Type="http://schemas.openxmlformats.org/officeDocument/2006/relationships/hyperlink" Target="http://en.wikipedia.org/wiki/Asia_Minor" TargetMode="External"/><Relationship Id="rId18" Type="http://schemas.openxmlformats.org/officeDocument/2006/relationships/hyperlink" Target="http://en.wikipedia.org/wiki/Romance_languages" TargetMode="External"/><Relationship Id="rId26" Type="http://schemas.openxmlformats.org/officeDocument/2006/relationships/hyperlink" Target="http://en.wikipedia.org/wiki/Baltic_languages" TargetMode="External"/><Relationship Id="rId39" Type="http://schemas.openxmlformats.org/officeDocument/2006/relationships/hyperlink" Target="http://en.wikipedia.org/wiki/Oceania" TargetMode="External"/><Relationship Id="rId21" Type="http://schemas.openxmlformats.org/officeDocument/2006/relationships/hyperlink" Target="http://en.wikipedia.org/wiki/Northern_Europe" TargetMode="External"/><Relationship Id="rId34" Type="http://schemas.openxmlformats.org/officeDocument/2006/relationships/hyperlink" Target="http://en.wikipedia.org/wiki/East_Slavic_languages" TargetMode="External"/><Relationship Id="rId42" Type="http://schemas.openxmlformats.org/officeDocument/2006/relationships/hyperlink" Target="http://en.wikipedia.org/wiki/Spanish_language" TargetMode="External"/><Relationship Id="rId47" Type="http://schemas.openxmlformats.org/officeDocument/2006/relationships/hyperlink" Target="http://en.wikipedia.org/wiki/Dutch_language" TargetMode="External"/><Relationship Id="rId50" Type="http://schemas.openxmlformats.org/officeDocument/2006/relationships/hyperlink" Target="http://en.wikipedia.org/wiki/Languages_of_the_Philippines" TargetMode="External"/><Relationship Id="rId55" Type="http://schemas.openxmlformats.org/officeDocument/2006/relationships/hyperlink" Target="http://en.wikipedia.org/wiki/Syllabary" TargetMode="External"/><Relationship Id="rId7" Type="http://schemas.openxmlformats.org/officeDocument/2006/relationships/hyperlink" Target="http://en.wikipedia.org/wiki/Ancient_Rome" TargetMode="External"/><Relationship Id="rId12" Type="http://schemas.openxmlformats.org/officeDocument/2006/relationships/hyperlink" Target="http://en.wikipedia.org/wiki/Greece" TargetMode="External"/><Relationship Id="rId17" Type="http://schemas.openxmlformats.org/officeDocument/2006/relationships/hyperlink" Target="http://en.wikipedia.org/wiki/Lingua_franca" TargetMode="External"/><Relationship Id="rId25" Type="http://schemas.openxmlformats.org/officeDocument/2006/relationships/hyperlink" Target="http://en.wikipedia.org/wiki/Runic_alphabet" TargetMode="External"/><Relationship Id="rId33" Type="http://schemas.openxmlformats.org/officeDocument/2006/relationships/hyperlink" Target="http://en.wikipedia.org/wiki/Roman_Catholic_Church" TargetMode="External"/><Relationship Id="rId38" Type="http://schemas.openxmlformats.org/officeDocument/2006/relationships/hyperlink" Target="http://en.wikipedia.org/wiki/The_Americas" TargetMode="External"/><Relationship Id="rId46" Type="http://schemas.openxmlformats.org/officeDocument/2006/relationships/hyperlink" Target="http://en.wikipedia.org/wiki/Swedish_language" TargetMode="External"/><Relationship Id="rId2" Type="http://schemas.openxmlformats.org/officeDocument/2006/relationships/slide" Target="../slides/slide21.xml"/><Relationship Id="rId16" Type="http://schemas.openxmlformats.org/officeDocument/2006/relationships/hyperlink" Target="http://en.wikipedia.org/wiki/Greek_language" TargetMode="External"/><Relationship Id="rId20" Type="http://schemas.openxmlformats.org/officeDocument/2006/relationships/hyperlink" Target="http://en.wikipedia.org/wiki/Middle_Ages" TargetMode="External"/><Relationship Id="rId29" Type="http://schemas.openxmlformats.org/officeDocument/2006/relationships/hyperlink" Target="http://en.wikipedia.org/wiki/Finnish_language" TargetMode="External"/><Relationship Id="rId41" Type="http://schemas.openxmlformats.org/officeDocument/2006/relationships/hyperlink" Target="http://en.wikipedia.org/wiki/Africa" TargetMode="External"/><Relationship Id="rId54" Type="http://schemas.openxmlformats.org/officeDocument/2006/relationships/hyperlink" Target="http://en.wikipedia.org/wiki/Sequoyah" TargetMode="External"/><Relationship Id="rId1" Type="http://schemas.openxmlformats.org/officeDocument/2006/relationships/notesMaster" Target="../notesMasters/notesMaster1.xml"/><Relationship Id="rId6" Type="http://schemas.openxmlformats.org/officeDocument/2006/relationships/hyperlink" Target="http://en.wikipedia.org/wiki/Cumae_alphabet" TargetMode="External"/><Relationship Id="rId11" Type="http://schemas.openxmlformats.org/officeDocument/2006/relationships/hyperlink" Target="http://en.wikipedia.org/wiki/Roman_Empire" TargetMode="External"/><Relationship Id="rId24" Type="http://schemas.openxmlformats.org/officeDocument/2006/relationships/hyperlink" Target="http://en.wikipedia.org/wiki/Germanic_languages" TargetMode="External"/><Relationship Id="rId32" Type="http://schemas.openxmlformats.org/officeDocument/2006/relationships/hyperlink" Target="http://en.wikipedia.org/wiki/South_Slavic_languages" TargetMode="External"/><Relationship Id="rId37" Type="http://schemas.openxmlformats.org/officeDocument/2006/relationships/hyperlink" Target="http://en.wikipedia.org/wiki/Serbian_language" TargetMode="External"/><Relationship Id="rId40" Type="http://schemas.openxmlformats.org/officeDocument/2006/relationships/hyperlink" Target="http://en.wikipedia.org/wiki/Asia" TargetMode="External"/><Relationship Id="rId45" Type="http://schemas.openxmlformats.org/officeDocument/2006/relationships/hyperlink" Target="http://en.wikipedia.org/wiki/French_language" TargetMode="External"/><Relationship Id="rId53" Type="http://schemas.openxmlformats.org/officeDocument/2006/relationships/hyperlink" Target="http://en.wikipedia.org/wiki/Cherokee_syllabary" TargetMode="External"/><Relationship Id="rId5" Type="http://schemas.openxmlformats.org/officeDocument/2006/relationships/hyperlink" Target="http://en.wikipedia.org/wiki/Greek_alphabet" TargetMode="External"/><Relationship Id="rId15" Type="http://schemas.openxmlformats.org/officeDocument/2006/relationships/hyperlink" Target="http://en.wikipedia.org/wiki/Egypt" TargetMode="External"/><Relationship Id="rId23" Type="http://schemas.openxmlformats.org/officeDocument/2006/relationships/hyperlink" Target="http://en.wikipedia.org/wiki/Ogham" TargetMode="External"/><Relationship Id="rId28" Type="http://schemas.openxmlformats.org/officeDocument/2006/relationships/hyperlink" Target="http://en.wikipedia.org/wiki/Hungarian_language" TargetMode="External"/><Relationship Id="rId36" Type="http://schemas.openxmlformats.org/officeDocument/2006/relationships/hyperlink" Target="http://en.wikipedia.org/wiki/Eastern_Orthodox_Church" TargetMode="External"/><Relationship Id="rId49" Type="http://schemas.openxmlformats.org/officeDocument/2006/relationships/hyperlink" Target="http://en.wikipedia.org/wiki/Tagalog_language" TargetMode="External"/><Relationship Id="rId57" Type="http://schemas.openxmlformats.org/officeDocument/2006/relationships/hyperlink" Target="http://en.wikipedia.org/wiki/Esperanto" TargetMode="External"/><Relationship Id="rId10" Type="http://schemas.openxmlformats.org/officeDocument/2006/relationships/hyperlink" Target="http://en.wikipedia.org/wiki/Mediterranean_Sea" TargetMode="External"/><Relationship Id="rId19" Type="http://schemas.openxmlformats.org/officeDocument/2006/relationships/hyperlink" Target="http://en.wikipedia.org/wiki/Western_Christianity" TargetMode="External"/><Relationship Id="rId31" Type="http://schemas.openxmlformats.org/officeDocument/2006/relationships/hyperlink" Target="http://en.wikipedia.org/wiki/West_Slavic_languages" TargetMode="External"/><Relationship Id="rId44" Type="http://schemas.openxmlformats.org/officeDocument/2006/relationships/hyperlink" Target="http://en.wikipedia.org/wiki/English_language" TargetMode="External"/><Relationship Id="rId52" Type="http://schemas.openxmlformats.org/officeDocument/2006/relationships/hyperlink" Target="http://en.wikipedia.org/wiki/Indonesian_language" TargetMode="External"/><Relationship Id="rId4" Type="http://schemas.openxmlformats.org/officeDocument/2006/relationships/hyperlink" Target="http://en.wikipedia.org/wiki/Writing_system" TargetMode="External"/><Relationship Id="rId9" Type="http://schemas.openxmlformats.org/officeDocument/2006/relationships/hyperlink" Target="http://en.wikipedia.org/wiki/Italian_Peninsula" TargetMode="External"/><Relationship Id="rId14" Type="http://schemas.openxmlformats.org/officeDocument/2006/relationships/hyperlink" Target="http://en.wikipedia.org/wiki/Levant" TargetMode="External"/><Relationship Id="rId22" Type="http://schemas.openxmlformats.org/officeDocument/2006/relationships/hyperlink" Target="http://en.wikipedia.org/wiki/Insular_Celtic_languages" TargetMode="External"/><Relationship Id="rId27" Type="http://schemas.openxmlformats.org/officeDocument/2006/relationships/hyperlink" Target="http://en.wikipedia.org/wiki/Finno-Ugric_languages" TargetMode="External"/><Relationship Id="rId30" Type="http://schemas.openxmlformats.org/officeDocument/2006/relationships/hyperlink" Target="http://en.wikipedia.org/wiki/Estonian_language" TargetMode="External"/><Relationship Id="rId35" Type="http://schemas.openxmlformats.org/officeDocument/2006/relationships/hyperlink" Target="http://en.wikipedia.org/wiki/Cyrillic_alphabet" TargetMode="External"/><Relationship Id="rId43" Type="http://schemas.openxmlformats.org/officeDocument/2006/relationships/hyperlink" Target="http://en.wikipedia.org/wiki/Portuguese_language" TargetMode="External"/><Relationship Id="rId48" Type="http://schemas.openxmlformats.org/officeDocument/2006/relationships/hyperlink" Target="http://en.wikipedia.org/wiki/Austronesian_languages" TargetMode="External"/><Relationship Id="rId56" Type="http://schemas.openxmlformats.org/officeDocument/2006/relationships/hyperlink" Target="http://en.wikipedia.org/wiki/L._L._Zamenhof" TargetMode="External"/><Relationship Id="rId8" Type="http://schemas.openxmlformats.org/officeDocument/2006/relationships/hyperlink" Target="http://en.wikipedia.org/wiki/Latin" TargetMode="External"/><Relationship Id="rId51" Type="http://schemas.openxmlformats.org/officeDocument/2006/relationships/hyperlink" Target="http://en.wikipedia.org/wiki/Bahasa_Malaysia" TargetMode="External"/><Relationship Id="rId3" Type="http://schemas.openxmlformats.org/officeDocument/2006/relationships/hyperlink" Target="http://en.wikipedia.org/wiki/Alphabet"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16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4849552-4CE4-44D6-B5C6-413521378EF1}"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a:t>
            </a:r>
            <a:r>
              <a:rPr lang="en-US" baseline="0" dirty="0" smtClean="0"/>
              <a:t> the wiki spaces pages is a phoneme/grapheme assessment that can be used to determine their knowledge of the 70 (common) grapheme of English </a:t>
            </a:r>
          </a:p>
          <a:p>
            <a:endParaRPr lang="en-US" baseline="0" dirty="0" smtClean="0"/>
          </a:p>
          <a:p>
            <a:r>
              <a:rPr lang="en-US" baseline="0" dirty="0" smtClean="0"/>
              <a:t>Directions </a:t>
            </a:r>
          </a:p>
          <a:p>
            <a:pPr marL="228600" indent="-228600">
              <a:buAutoNum type="arabicPeriod"/>
            </a:pPr>
            <a:r>
              <a:rPr lang="en-US" baseline="0" dirty="0" smtClean="0"/>
              <a:t>Show the student the grapheme and have them tell you all the sounds it makes. If they get all of the sounds put a slash through the grapheme.</a:t>
            </a:r>
          </a:p>
          <a:p>
            <a:pPr marL="228600" indent="-228600">
              <a:buAutoNum type="arabicPeriod"/>
            </a:pPr>
            <a:r>
              <a:rPr lang="en-US" baseline="0" dirty="0" smtClean="0"/>
              <a:t>Next make the sounds of a given grapheme and have the child write the spellings for that sound. If they get it correct put an opposite slash through the grapheme</a:t>
            </a:r>
          </a:p>
          <a:p>
            <a:pPr marL="228600" indent="-228600">
              <a:buAutoNum type="arabicPeriod"/>
            </a:pPr>
            <a:r>
              <a:rPr lang="en-US" baseline="0" dirty="0" smtClean="0"/>
              <a:t>If they have an X through the grapheme then they know the grapheme both expressively and receptively </a:t>
            </a:r>
          </a:p>
          <a:p>
            <a:pPr marL="228600" indent="-228600">
              <a:buAutoNum type="arabicPeriod"/>
            </a:pPr>
            <a:r>
              <a:rPr lang="en-US" baseline="0" dirty="0" smtClean="0"/>
              <a:t>Any grapheme that doesn’t have a slash must be taught. </a:t>
            </a:r>
            <a:endParaRPr lang="en-US" dirty="0"/>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38</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p:spPr>
      </p:sp>
      <p:sp>
        <p:nvSpPr>
          <p:cNvPr id="1064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Mark the syllable division with an astrick </a:t>
            </a:r>
          </a:p>
          <a:p>
            <a:pPr eaLnBrk="1" hangingPunct="1">
              <a:spcBef>
                <a:spcPct val="0"/>
              </a:spcBef>
            </a:pPr>
            <a:r>
              <a:rPr lang="en-US" smtClean="0"/>
              <a:t>Mark the syllable types (o, c, r, e, l, vt) above the syllable</a:t>
            </a:r>
          </a:p>
          <a:p>
            <a:pPr eaLnBrk="1" hangingPunct="1">
              <a:spcBef>
                <a:spcPct val="0"/>
              </a:spcBef>
            </a:pPr>
            <a:r>
              <a:rPr lang="en-US" smtClean="0"/>
              <a:t>Underline diagraph, trigraphs, quadragraphs </a:t>
            </a:r>
          </a:p>
          <a:p>
            <a:pPr eaLnBrk="1" hangingPunct="1">
              <a:spcBef>
                <a:spcPct val="0"/>
              </a:spcBef>
            </a:pPr>
            <a:r>
              <a:rPr lang="en-US" smtClean="0"/>
              <a:t>Mark the 2,3,4</a:t>
            </a:r>
            <a:r>
              <a:rPr lang="en-US" baseline="30000" smtClean="0"/>
              <a:t>,</a:t>
            </a:r>
            <a:r>
              <a:rPr lang="en-US" smtClean="0"/>
              <a:t> 5, 6</a:t>
            </a:r>
            <a:r>
              <a:rPr lang="en-US" baseline="30000" smtClean="0"/>
              <a:t>th</a:t>
            </a:r>
            <a:r>
              <a:rPr lang="en-US" smtClean="0"/>
              <a:t> sound a particular phonogram/grapheme makes with a number above the phonogram</a:t>
            </a:r>
          </a:p>
          <a:p>
            <a:pPr eaLnBrk="1" hangingPunct="1">
              <a:spcBef>
                <a:spcPct val="0"/>
              </a:spcBef>
            </a:pPr>
            <a:r>
              <a:rPr lang="en-US" smtClean="0"/>
              <a:t>Mark the job the silent e word makes with a double underline and a number for the job</a:t>
            </a:r>
          </a:p>
          <a:p>
            <a:pPr eaLnBrk="1" hangingPunct="1">
              <a:spcBef>
                <a:spcPct val="0"/>
              </a:spcBef>
            </a:pPr>
            <a:r>
              <a:rPr lang="en-US" smtClean="0"/>
              <a:t>Put a box around anything strange</a:t>
            </a:r>
          </a:p>
          <a:p>
            <a:pPr eaLnBrk="1" hangingPunct="1">
              <a:spcBef>
                <a:spcPct val="0"/>
              </a:spcBef>
            </a:pPr>
            <a:r>
              <a:rPr lang="en-US" smtClean="0"/>
              <a:t> </a:t>
            </a:r>
          </a:p>
        </p:txBody>
      </p:sp>
      <p:sp>
        <p:nvSpPr>
          <p:cNvPr id="1177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B0F75A8-A80E-4A44-A436-EF6DA6E875EC}" type="slidenum">
              <a:rPr lang="en-US" smtClean="0"/>
              <a:pPr fontAlgn="base">
                <a:spcBef>
                  <a:spcPct val="0"/>
                </a:spcBef>
                <a:spcAft>
                  <a:spcPct val="0"/>
                </a:spcAft>
                <a:defRPr/>
              </a:pPr>
              <a:t>42</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is an example</a:t>
            </a:r>
            <a:r>
              <a:rPr lang="en-US" baseline="0" dirty="0" smtClean="0"/>
              <a:t> of a word analysis following the above procedure</a:t>
            </a:r>
          </a:p>
          <a:p>
            <a:endParaRPr lang="en-US" dirty="0" smtClean="0"/>
          </a:p>
          <a:p>
            <a:pPr marL="228600" indent="-228600">
              <a:buAutoNum type="arabicPeriod"/>
            </a:pPr>
            <a:r>
              <a:rPr lang="en-US" dirty="0" smtClean="0"/>
              <a:t>First mark the syllable with an</a:t>
            </a:r>
            <a:r>
              <a:rPr lang="en-US" baseline="0" dirty="0" smtClean="0"/>
              <a:t> asterisk</a:t>
            </a:r>
          </a:p>
          <a:p>
            <a:pPr marL="228600" indent="-228600">
              <a:buAutoNum type="arabicPeriod"/>
            </a:pPr>
            <a:r>
              <a:rPr lang="en-US" baseline="0" dirty="0" smtClean="0"/>
              <a:t>Indicate the syllable types (c- closed, r- r controlled, o- open, l- for final stable, V- vowel pairs, E- </a:t>
            </a:r>
            <a:r>
              <a:rPr lang="en-US" baseline="0" dirty="0" err="1" smtClean="0"/>
              <a:t>Cve</a:t>
            </a:r>
            <a:r>
              <a:rPr lang="en-US" baseline="0" dirty="0" smtClean="0"/>
              <a:t> words)</a:t>
            </a:r>
          </a:p>
          <a:p>
            <a:pPr marL="228600" indent="-228600">
              <a:buAutoNum type="arabicPeriod"/>
            </a:pPr>
            <a:r>
              <a:rPr lang="en-US" baseline="0" dirty="0" smtClean="0"/>
              <a:t>put a carrot on schwa</a:t>
            </a:r>
          </a:p>
          <a:p>
            <a:pPr marL="228600" indent="-228600">
              <a:buAutoNum type="arabicPeriod"/>
            </a:pPr>
            <a:r>
              <a:rPr lang="en-US" baseline="0" dirty="0" smtClean="0"/>
              <a:t>underline digraphs</a:t>
            </a:r>
          </a:p>
          <a:p>
            <a:pPr marL="228600" indent="-228600">
              <a:buAutoNum type="arabicPeriod"/>
            </a:pPr>
            <a:r>
              <a:rPr lang="en-US" baseline="0" dirty="0" smtClean="0"/>
              <a:t>put 2,3,4, or 5 over the secondary sounds the grapheme makes</a:t>
            </a:r>
          </a:p>
          <a:p>
            <a:pPr marL="228600" indent="-228600">
              <a:buAutoNum type="arabicPeriod"/>
            </a:pPr>
            <a:endParaRPr lang="en-US" baseline="0" dirty="0" smtClean="0"/>
          </a:p>
          <a:p>
            <a:pPr marL="228600" indent="-228600">
              <a:buAutoNum type="arabicPeriod"/>
            </a:pPr>
            <a:endParaRPr lang="en-US" baseline="0" dirty="0" smtClean="0"/>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43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word sorts are</a:t>
            </a:r>
            <a:r>
              <a:rPr lang="en-US" baseline="0" dirty="0" smtClean="0"/>
              <a:t> at the bottom of  this </a:t>
            </a:r>
            <a:r>
              <a:rPr lang="en-US" baseline="0" dirty="0" err="1" smtClean="0"/>
              <a:t>powerpoint</a:t>
            </a:r>
            <a:r>
              <a:rPr lang="en-US" baseline="0" dirty="0" smtClean="0"/>
              <a:t>.</a:t>
            </a:r>
            <a:endParaRPr lang="en-US" dirty="0"/>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51</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Teach as a word sort</a:t>
            </a:r>
            <a:endParaRPr lang="en-US" dirty="0"/>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52</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a:t>
            </a:r>
            <a:r>
              <a:rPr lang="en-US" baseline="0" dirty="0" smtClean="0"/>
              <a:t> are borrowed words from other languages</a:t>
            </a:r>
            <a:endParaRPr lang="en-US" dirty="0"/>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54</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Italian words</a:t>
            </a:r>
            <a:endParaRPr lang="en-US" dirty="0"/>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56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spelling follows the principle that short vowels really like to be protected by consonant guardians (closed syllables)- don’t understand what this means but it is how Louisa explains it from page 108 in LETRS Module 3.</a:t>
            </a:r>
            <a:endParaRPr lang="en-US" dirty="0"/>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61</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word sorts are</a:t>
            </a:r>
            <a:r>
              <a:rPr lang="en-US" baseline="0" dirty="0" smtClean="0"/>
              <a:t> at the bottom of  this </a:t>
            </a:r>
            <a:r>
              <a:rPr lang="en-US" baseline="0" dirty="0" err="1" smtClean="0"/>
              <a:t>powerpoint</a:t>
            </a:r>
            <a:r>
              <a:rPr lang="en-US" baseline="0" dirty="0" smtClean="0"/>
              <a:t>.</a:t>
            </a:r>
            <a:endParaRPr lang="en-US" dirty="0"/>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66</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72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 can this</a:t>
            </a:r>
            <a:r>
              <a:rPr lang="en-US" baseline="0" dirty="0" smtClean="0"/>
              <a:t> be a possible spelling for the word fish?</a:t>
            </a:r>
            <a:endParaRPr lang="en-US" dirty="0"/>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74</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76</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78</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3"/>
          <p:cNvSpPr>
            <a:spLocks noGrp="1" noChangeArrowheads="1"/>
          </p:cNvSpPr>
          <p:nvPr>
            <p:ph type="dt" sz="quarter" idx="1"/>
          </p:nvPr>
        </p:nvSpPr>
        <p:spPr>
          <a:noFill/>
        </p:spPr>
        <p:txBody>
          <a:bodyPr/>
          <a:lstStyle/>
          <a:p>
            <a:fld id="{8D165791-1853-4DF5-8E67-419401A83B53}" type="datetime1">
              <a:rPr lang="en-US"/>
              <a:pPr/>
              <a:t>6/16/2013</a:t>
            </a:fld>
            <a:endParaRPr lang="en-US"/>
          </a:p>
        </p:txBody>
      </p:sp>
      <p:sp>
        <p:nvSpPr>
          <p:cNvPr id="318467" name="Rectangle 7"/>
          <p:cNvSpPr>
            <a:spLocks noGrp="1" noChangeArrowheads="1"/>
          </p:cNvSpPr>
          <p:nvPr>
            <p:ph type="sldNum" sz="quarter" idx="5"/>
          </p:nvPr>
        </p:nvSpPr>
        <p:spPr>
          <a:noFill/>
        </p:spPr>
        <p:txBody>
          <a:bodyPr/>
          <a:lstStyle/>
          <a:p>
            <a:fld id="{E6F3DA97-FA64-4836-A9D1-228013FBD82C}" type="slidenum">
              <a:rPr lang="en-US"/>
              <a:pPr/>
              <a:t>87</a:t>
            </a:fld>
            <a:endParaRPr lang="en-US"/>
          </a:p>
        </p:txBody>
      </p:sp>
      <p:sp>
        <p:nvSpPr>
          <p:cNvPr id="318468" name="Rectangle 2"/>
          <p:cNvSpPr>
            <a:spLocks noGrp="1" noRot="1" noChangeAspect="1" noChangeArrowheads="1" noTextEdit="1"/>
          </p:cNvSpPr>
          <p:nvPr>
            <p:ph type="sldImg"/>
          </p:nvPr>
        </p:nvSpPr>
        <p:spPr>
          <a:ln/>
        </p:spPr>
      </p:sp>
      <p:sp>
        <p:nvSpPr>
          <p:cNvPr id="318469" name="Rectangle 3"/>
          <p:cNvSpPr>
            <a:spLocks noGrp="1" noChangeArrowheads="1"/>
          </p:cNvSpPr>
          <p:nvPr>
            <p:ph type="body" idx="1"/>
          </p:nvPr>
        </p:nvSpPr>
        <p:spPr>
          <a:noFill/>
          <a:ln/>
        </p:spPr>
        <p:txBody>
          <a:bodyPr/>
          <a:lstStyle/>
          <a:p>
            <a:pPr marL="119878" indent="-119878" eaLnBrk="1" hangingPunct="1">
              <a:buFontTx/>
              <a:buChar char="•"/>
            </a:pPr>
            <a:r>
              <a:rPr lang="en-US" dirty="0" smtClean="0"/>
              <a:t>There are many spelling principles for participants to review on pages 47–48 of their manuals, so you might take a few minutes to review the main ideas listed on this slide before completing Exercise 5.1. </a:t>
            </a:r>
          </a:p>
          <a:p>
            <a:pPr marL="119878" indent="-119878" eaLnBrk="1" hangingPunct="1">
              <a:buFontTx/>
              <a:buChar char="•"/>
            </a:pPr>
            <a:r>
              <a:rPr lang="en-US" dirty="0" smtClean="0"/>
              <a:t>Although this slide is congested and includes a lot of information, participants will become more familiar with these generalizations as they complete Exercise 5.1 on page 49.</a:t>
            </a:r>
          </a:p>
          <a:p>
            <a:pPr marL="119878" indent="-119878" eaLnBrk="1" hangingPunct="1">
              <a:buFontTx/>
              <a:buChar char="•"/>
            </a:pPr>
            <a:r>
              <a:rPr lang="en-US" dirty="0" smtClean="0"/>
              <a:t>There are two additional jobs of the letter </a:t>
            </a:r>
            <a:r>
              <a:rPr lang="en-US" b="1" dirty="0" smtClean="0"/>
              <a:t>e</a:t>
            </a:r>
            <a:r>
              <a:rPr lang="en-US" dirty="0" smtClean="0"/>
              <a:t>: It can make /</a:t>
            </a:r>
            <a:r>
              <a:rPr lang="en-US" dirty="0" err="1" smtClean="0"/>
              <a:t>th</a:t>
            </a:r>
            <a:r>
              <a:rPr lang="en-US" dirty="0" smtClean="0"/>
              <a:t>/ voiced, as in </a:t>
            </a:r>
            <a:r>
              <a:rPr lang="en-US" b="1" dirty="0" smtClean="0"/>
              <a:t>bathe</a:t>
            </a:r>
            <a:r>
              <a:rPr lang="en-US" dirty="0" smtClean="0"/>
              <a:t> and </a:t>
            </a:r>
            <a:r>
              <a:rPr lang="en-US" b="1" dirty="0" smtClean="0"/>
              <a:t>soothe</a:t>
            </a:r>
            <a:r>
              <a:rPr lang="en-US" dirty="0" smtClean="0"/>
              <a:t>, and it can mark the letter </a:t>
            </a:r>
            <a:r>
              <a:rPr lang="en-US" b="1" dirty="0" smtClean="0"/>
              <a:t>s</a:t>
            </a:r>
            <a:r>
              <a:rPr lang="en-US" dirty="0" smtClean="0"/>
              <a:t> as /s/ in words such as </a:t>
            </a:r>
            <a:r>
              <a:rPr lang="en-US" b="1" dirty="0" smtClean="0"/>
              <a:t>nose</a:t>
            </a:r>
            <a:r>
              <a:rPr lang="en-US" dirty="0" smtClean="0"/>
              <a:t> and </a:t>
            </a:r>
            <a:r>
              <a:rPr lang="en-US" b="1" dirty="0" smtClean="0"/>
              <a:t>use</a:t>
            </a:r>
            <a:r>
              <a:rPr lang="en-US" dirty="0" smtClean="0"/>
              <a:t>.</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3"/>
          <p:cNvSpPr>
            <a:spLocks noGrp="1" noChangeArrowheads="1"/>
          </p:cNvSpPr>
          <p:nvPr>
            <p:ph type="dt" sz="quarter" idx="1"/>
          </p:nvPr>
        </p:nvSpPr>
        <p:spPr>
          <a:noFill/>
        </p:spPr>
        <p:txBody>
          <a:bodyPr/>
          <a:lstStyle/>
          <a:p>
            <a:fld id="{AB26778F-E4B1-404A-AEBA-CFF1291648A4}" type="datetime1">
              <a:rPr lang="en-US"/>
              <a:pPr/>
              <a:t>6/16/2013</a:t>
            </a:fld>
            <a:endParaRPr lang="en-US"/>
          </a:p>
        </p:txBody>
      </p:sp>
      <p:sp>
        <p:nvSpPr>
          <p:cNvPr id="320515" name="Rectangle 7"/>
          <p:cNvSpPr>
            <a:spLocks noGrp="1" noChangeArrowheads="1"/>
          </p:cNvSpPr>
          <p:nvPr>
            <p:ph type="sldNum" sz="quarter" idx="5"/>
          </p:nvPr>
        </p:nvSpPr>
        <p:spPr>
          <a:noFill/>
        </p:spPr>
        <p:txBody>
          <a:bodyPr/>
          <a:lstStyle/>
          <a:p>
            <a:fld id="{E2F68A73-218E-44E4-8693-78BBED954BA5}" type="slidenum">
              <a:rPr lang="en-US"/>
              <a:pPr/>
              <a:t>88</a:t>
            </a:fld>
            <a:endParaRPr lang="en-US"/>
          </a:p>
        </p:txBody>
      </p:sp>
      <p:sp>
        <p:nvSpPr>
          <p:cNvPr id="320516" name="Rectangle 2"/>
          <p:cNvSpPr>
            <a:spLocks noGrp="1" noRot="1" noChangeAspect="1" noChangeArrowheads="1" noTextEdit="1"/>
          </p:cNvSpPr>
          <p:nvPr>
            <p:ph type="sldImg"/>
          </p:nvPr>
        </p:nvSpPr>
        <p:spPr>
          <a:ln/>
        </p:spPr>
      </p:sp>
      <p:sp>
        <p:nvSpPr>
          <p:cNvPr id="320517" name="Rectangle 3"/>
          <p:cNvSpPr>
            <a:spLocks noGrp="1" noChangeArrowheads="1"/>
          </p:cNvSpPr>
          <p:nvPr>
            <p:ph type="body" idx="1"/>
          </p:nvPr>
        </p:nvSpPr>
        <p:spPr>
          <a:noFill/>
          <a:ln/>
        </p:spPr>
        <p:txBody>
          <a:bodyPr/>
          <a:lstStyle/>
          <a:p>
            <a:pPr marL="119878" indent="-119878" eaLnBrk="1" hangingPunct="1">
              <a:buFontTx/>
              <a:buChar char="•"/>
            </a:pPr>
            <a:r>
              <a:rPr lang="en-US" dirty="0" smtClean="0"/>
              <a:t>Have participants work in small groups to complete Exercise 5.1. Ask each group to formulate an explanation of the spelling patterns of these words.</a:t>
            </a:r>
          </a:p>
          <a:p>
            <a:pPr marL="119878" indent="-119878" eaLnBrk="1" hangingPunct="1">
              <a:buFontTx/>
              <a:buChar char="•"/>
            </a:pPr>
            <a:r>
              <a:rPr lang="en-US" dirty="0" smtClean="0"/>
              <a:t>If you are pressed for time, divide your participants into two groups; one group completes words 1–5, and the other group completes words 6–10.</a:t>
            </a:r>
          </a:p>
          <a:p>
            <a:pPr marL="119878" indent="-119878" eaLnBrk="1" hangingPunct="1">
              <a:buFontTx/>
              <a:buChar char="•"/>
            </a:pPr>
            <a:r>
              <a:rPr lang="en-US" dirty="0" smtClean="0"/>
              <a:t>Answers appear on the following slide.</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Rectangle 3"/>
          <p:cNvSpPr>
            <a:spLocks noGrp="1" noChangeArrowheads="1"/>
          </p:cNvSpPr>
          <p:nvPr>
            <p:ph type="dt" sz="quarter" idx="1"/>
          </p:nvPr>
        </p:nvSpPr>
        <p:spPr>
          <a:noFill/>
        </p:spPr>
        <p:txBody>
          <a:bodyPr/>
          <a:lstStyle/>
          <a:p>
            <a:fld id="{4E60C21B-7A0C-4A61-ADEB-BEB045AD7584}" type="datetime1">
              <a:rPr lang="en-US"/>
              <a:pPr/>
              <a:t>6/16/2013</a:t>
            </a:fld>
            <a:endParaRPr lang="en-US"/>
          </a:p>
        </p:txBody>
      </p:sp>
      <p:sp>
        <p:nvSpPr>
          <p:cNvPr id="321539" name="Rectangle 7"/>
          <p:cNvSpPr>
            <a:spLocks noGrp="1" noChangeArrowheads="1"/>
          </p:cNvSpPr>
          <p:nvPr>
            <p:ph type="sldNum" sz="quarter" idx="5"/>
          </p:nvPr>
        </p:nvSpPr>
        <p:spPr>
          <a:noFill/>
        </p:spPr>
        <p:txBody>
          <a:bodyPr/>
          <a:lstStyle/>
          <a:p>
            <a:fld id="{BCE99351-D34F-4162-A524-1C3C84F66201}" type="slidenum">
              <a:rPr lang="en-US"/>
              <a:pPr/>
              <a:t>89</a:t>
            </a:fld>
            <a:endParaRPr lang="en-US"/>
          </a:p>
        </p:txBody>
      </p:sp>
      <p:sp>
        <p:nvSpPr>
          <p:cNvPr id="321540" name="Rectangle 2"/>
          <p:cNvSpPr>
            <a:spLocks noGrp="1" noRot="1" noChangeAspect="1" noChangeArrowheads="1" noTextEdit="1"/>
          </p:cNvSpPr>
          <p:nvPr>
            <p:ph type="sldImg"/>
          </p:nvPr>
        </p:nvSpPr>
        <p:spPr>
          <a:ln/>
        </p:spPr>
      </p:sp>
      <p:sp>
        <p:nvSpPr>
          <p:cNvPr id="321541" name="Rectangle 3"/>
          <p:cNvSpPr>
            <a:spLocks noGrp="1" noChangeArrowheads="1"/>
          </p:cNvSpPr>
          <p:nvPr>
            <p:ph type="body" idx="1"/>
          </p:nvPr>
        </p:nvSpPr>
        <p:spPr>
          <a:noFill/>
          <a:ln/>
        </p:spPr>
        <p:txBody>
          <a:bodyPr/>
          <a:lstStyle/>
          <a:p>
            <a:pPr marL="119878" indent="-119878" eaLnBrk="1" hangingPunct="1">
              <a:buFontTx/>
              <a:buChar char="•"/>
            </a:pPr>
            <a:r>
              <a:rPr lang="en-US" dirty="0" smtClean="0"/>
              <a:t>This slide includes the spelling explanations for the first five words in Exercise 5.1.</a:t>
            </a:r>
          </a:p>
          <a:p>
            <a:pPr marL="119878" indent="-119878" eaLnBrk="1" hangingPunct="1">
              <a:buFontTx/>
              <a:buChar char="•"/>
            </a:pPr>
            <a:r>
              <a:rPr lang="en-US" dirty="0" smtClean="0"/>
              <a:t>Do not read the slide word by word; rather, provide the highlights of each explanation one by one for participants. Answers are animated.</a:t>
            </a:r>
          </a:p>
          <a:p>
            <a:pPr marL="119878" indent="-119878" eaLnBrk="1" hangingPunct="1">
              <a:buFontTx/>
              <a:buChar char="•"/>
            </a:pPr>
            <a:r>
              <a:rPr lang="en-US" dirty="0" smtClean="0"/>
              <a:t>Mention that all of these answers are included on pages 109–110 of the Module 3 participant's manual if participants need to refer back to them later; this will save you time from having to wait for participants to write down all of this information.</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2" name="Rectangle 3"/>
          <p:cNvSpPr>
            <a:spLocks noGrp="1" noChangeArrowheads="1"/>
          </p:cNvSpPr>
          <p:nvPr>
            <p:ph type="dt" sz="quarter" idx="1"/>
          </p:nvPr>
        </p:nvSpPr>
        <p:spPr>
          <a:noFill/>
        </p:spPr>
        <p:txBody>
          <a:bodyPr/>
          <a:lstStyle/>
          <a:p>
            <a:fld id="{27BC79F4-17A5-4C62-88F6-1AB6E313FF40}" type="datetime1">
              <a:rPr lang="en-US"/>
              <a:pPr/>
              <a:t>6/16/2013</a:t>
            </a:fld>
            <a:endParaRPr lang="en-US"/>
          </a:p>
        </p:txBody>
      </p:sp>
      <p:sp>
        <p:nvSpPr>
          <p:cNvPr id="322563" name="Rectangle 7"/>
          <p:cNvSpPr>
            <a:spLocks noGrp="1" noChangeArrowheads="1"/>
          </p:cNvSpPr>
          <p:nvPr>
            <p:ph type="sldNum" sz="quarter" idx="5"/>
          </p:nvPr>
        </p:nvSpPr>
        <p:spPr>
          <a:noFill/>
        </p:spPr>
        <p:txBody>
          <a:bodyPr/>
          <a:lstStyle/>
          <a:p>
            <a:fld id="{71F9F6CA-1518-4827-8B56-AD1DB7CECE30}" type="slidenum">
              <a:rPr lang="en-US"/>
              <a:pPr/>
              <a:t>90</a:t>
            </a:fld>
            <a:endParaRPr lang="en-US"/>
          </a:p>
        </p:txBody>
      </p:sp>
      <p:sp>
        <p:nvSpPr>
          <p:cNvPr id="322564" name="Rectangle 2"/>
          <p:cNvSpPr>
            <a:spLocks noGrp="1" noRot="1" noChangeAspect="1" noChangeArrowheads="1" noTextEdit="1"/>
          </p:cNvSpPr>
          <p:nvPr>
            <p:ph type="sldImg"/>
          </p:nvPr>
        </p:nvSpPr>
        <p:spPr>
          <a:ln/>
        </p:spPr>
      </p:sp>
      <p:sp>
        <p:nvSpPr>
          <p:cNvPr id="322565" name="Rectangle 3"/>
          <p:cNvSpPr>
            <a:spLocks noGrp="1" noChangeArrowheads="1"/>
          </p:cNvSpPr>
          <p:nvPr>
            <p:ph type="body" idx="1"/>
          </p:nvPr>
        </p:nvSpPr>
        <p:spPr>
          <a:noFill/>
          <a:ln/>
        </p:spPr>
        <p:txBody>
          <a:bodyPr/>
          <a:lstStyle/>
          <a:p>
            <a:pPr marL="119878" indent="-119878" eaLnBrk="1" hangingPunct="1">
              <a:buFontTx/>
              <a:buChar char="•"/>
            </a:pPr>
            <a:r>
              <a:rPr lang="en-US" dirty="0" smtClean="0"/>
              <a:t>This slide includes the spelling explanations for the last five words in Exercise 5.1; review these explanations briefly with participants.</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p:cNvSpPr>
            <a:spLocks noGrp="1" noRot="1" noChangeAspect="1" noTextEdit="1"/>
          </p:cNvSpPr>
          <p:nvPr>
            <p:ph type="sldImg"/>
          </p:nvPr>
        </p:nvSpPr>
        <p:spPr bwMode="auto">
          <a:noFill/>
          <a:ln>
            <a:solidFill>
              <a:srgbClr val="000000"/>
            </a:solidFill>
            <a:miter lim="800000"/>
            <a:headEnd/>
            <a:tailEnd/>
          </a:ln>
        </p:spPr>
      </p:sp>
      <p:sp>
        <p:nvSpPr>
          <p:cNvPr id="14336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solidFill>
                  <a:srgbClr val="002060"/>
                </a:solidFill>
              </a:rPr>
              <a:t>Small group activity</a:t>
            </a:r>
          </a:p>
          <a:p>
            <a:endParaRPr lang="en-US" smtClean="0">
              <a:solidFill>
                <a:srgbClr val="002060"/>
              </a:solidFill>
            </a:endParaRPr>
          </a:p>
          <a:p>
            <a:r>
              <a:rPr lang="en-US" smtClean="0">
                <a:solidFill>
                  <a:srgbClr val="002060"/>
                </a:solidFill>
              </a:rPr>
              <a:t>List of silent e words. Sort them into the different categories.</a:t>
            </a:r>
          </a:p>
        </p:txBody>
      </p:sp>
      <p:sp>
        <p:nvSpPr>
          <p:cNvPr id="4" name="Slide Number Placeholder 3"/>
          <p:cNvSpPr>
            <a:spLocks noGrp="1"/>
          </p:cNvSpPr>
          <p:nvPr>
            <p:ph type="sldNum" sz="quarter" idx="5"/>
          </p:nvPr>
        </p:nvSpPr>
        <p:spPr/>
        <p:txBody>
          <a:bodyPr/>
          <a:lstStyle/>
          <a:p>
            <a:pPr>
              <a:defRPr/>
            </a:pPr>
            <a:fld id="{EABA8C0E-4385-4BF7-B7F1-C960E6C273DD}" type="slidenum">
              <a:rPr lang="en-US" smtClean="0"/>
              <a:pPr>
                <a:defRPr/>
              </a:pPr>
              <a:t>91</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a:defRPr/>
            </a:pPr>
            <a:r>
              <a:rPr lang="en-US" sz="1500" dirty="0" smtClean="0">
                <a:solidFill>
                  <a:srgbClr val="002060"/>
                </a:solidFill>
              </a:rPr>
              <a:t>Use a chart divided into 5 sections. Go through each word to classify</a:t>
            </a:r>
          </a:p>
          <a:p>
            <a:pPr>
              <a:defRPr/>
            </a:pPr>
            <a:r>
              <a:rPr lang="en-US" sz="1500" dirty="0" smtClean="0">
                <a:solidFill>
                  <a:srgbClr val="002060"/>
                </a:solidFill>
              </a:rPr>
              <a:t>Time= </a:t>
            </a:r>
            <a:r>
              <a:rPr lang="en-US" sz="1500" dirty="0" err="1" smtClean="0">
                <a:solidFill>
                  <a:srgbClr val="002060"/>
                </a:solidFill>
              </a:rPr>
              <a:t>Cve</a:t>
            </a:r>
            <a:endParaRPr lang="en-US" sz="1500" dirty="0" smtClean="0">
              <a:solidFill>
                <a:srgbClr val="002060"/>
              </a:solidFill>
            </a:endParaRPr>
          </a:p>
          <a:p>
            <a:pPr>
              <a:defRPr/>
            </a:pPr>
            <a:r>
              <a:rPr lang="en-US" sz="1500" dirty="0" smtClean="0">
                <a:solidFill>
                  <a:srgbClr val="002060"/>
                </a:solidFill>
              </a:rPr>
              <a:t>Have= ends in a v</a:t>
            </a:r>
          </a:p>
          <a:p>
            <a:pPr>
              <a:defRPr/>
            </a:pPr>
            <a:r>
              <a:rPr lang="en-US" sz="1500" dirty="0" smtClean="0">
                <a:solidFill>
                  <a:srgbClr val="002060"/>
                </a:solidFill>
              </a:rPr>
              <a:t>Chance= c when followed by e, </a:t>
            </a:r>
            <a:r>
              <a:rPr lang="en-US" sz="1500" dirty="0" err="1" smtClean="0">
                <a:solidFill>
                  <a:srgbClr val="002060"/>
                </a:solidFill>
              </a:rPr>
              <a:t>i</a:t>
            </a:r>
            <a:r>
              <a:rPr lang="en-US" sz="1500" dirty="0" smtClean="0">
                <a:solidFill>
                  <a:srgbClr val="002060"/>
                </a:solidFill>
              </a:rPr>
              <a:t> or y</a:t>
            </a:r>
          </a:p>
          <a:p>
            <a:pPr>
              <a:defRPr/>
            </a:pPr>
            <a:r>
              <a:rPr lang="en-US" sz="1500" dirty="0" smtClean="0">
                <a:solidFill>
                  <a:srgbClr val="002060"/>
                </a:solidFill>
              </a:rPr>
              <a:t>Blue= ends in a u</a:t>
            </a:r>
          </a:p>
          <a:p>
            <a:pPr>
              <a:defRPr/>
            </a:pPr>
            <a:r>
              <a:rPr lang="en-US" sz="1500" dirty="0" smtClean="0">
                <a:solidFill>
                  <a:srgbClr val="002060"/>
                </a:solidFill>
              </a:rPr>
              <a:t>Charge= g when followed by e, </a:t>
            </a:r>
            <a:r>
              <a:rPr lang="en-US" sz="1500" dirty="0" err="1" smtClean="0">
                <a:solidFill>
                  <a:srgbClr val="002060"/>
                </a:solidFill>
              </a:rPr>
              <a:t>i</a:t>
            </a:r>
            <a:r>
              <a:rPr lang="en-US" sz="1500" dirty="0" smtClean="0">
                <a:solidFill>
                  <a:srgbClr val="002060"/>
                </a:solidFill>
              </a:rPr>
              <a:t>, or y</a:t>
            </a:r>
          </a:p>
          <a:p>
            <a:pPr>
              <a:defRPr/>
            </a:pPr>
            <a:r>
              <a:rPr lang="en-US" sz="1500" dirty="0" smtClean="0">
                <a:solidFill>
                  <a:srgbClr val="002060"/>
                </a:solidFill>
              </a:rPr>
              <a:t>little= every syllable must have a written vowel</a:t>
            </a:r>
          </a:p>
          <a:p>
            <a:pPr>
              <a:defRPr/>
            </a:pPr>
            <a:r>
              <a:rPr lang="en-US" sz="1500" dirty="0" smtClean="0">
                <a:solidFill>
                  <a:srgbClr val="002060"/>
                </a:solidFill>
              </a:rPr>
              <a:t>Give= ends in a v</a:t>
            </a:r>
          </a:p>
          <a:p>
            <a:pPr>
              <a:defRPr/>
            </a:pPr>
            <a:r>
              <a:rPr lang="en-US" sz="1500" dirty="0" smtClean="0">
                <a:solidFill>
                  <a:srgbClr val="002060"/>
                </a:solidFill>
              </a:rPr>
              <a:t>Alike= </a:t>
            </a:r>
            <a:r>
              <a:rPr lang="en-US" sz="1500" dirty="0" err="1" smtClean="0">
                <a:solidFill>
                  <a:srgbClr val="002060"/>
                </a:solidFill>
              </a:rPr>
              <a:t>CVe</a:t>
            </a:r>
            <a:endParaRPr lang="en-US" sz="1500" dirty="0" smtClean="0">
              <a:solidFill>
                <a:srgbClr val="002060"/>
              </a:solidFill>
            </a:endParaRPr>
          </a:p>
          <a:p>
            <a:pPr>
              <a:defRPr/>
            </a:pPr>
            <a:r>
              <a:rPr lang="en-US" sz="1500" dirty="0" smtClean="0">
                <a:solidFill>
                  <a:srgbClr val="002060"/>
                </a:solidFill>
              </a:rPr>
              <a:t>Are= History</a:t>
            </a:r>
          </a:p>
          <a:p>
            <a:pPr>
              <a:defRPr/>
            </a:pPr>
            <a:r>
              <a:rPr lang="en-US" sz="1500" dirty="0" smtClean="0">
                <a:solidFill>
                  <a:srgbClr val="002060"/>
                </a:solidFill>
              </a:rPr>
              <a:t>Like- </a:t>
            </a:r>
            <a:r>
              <a:rPr lang="en-US" sz="1500" dirty="0" err="1" smtClean="0">
                <a:solidFill>
                  <a:srgbClr val="002060"/>
                </a:solidFill>
              </a:rPr>
              <a:t>CVe</a:t>
            </a:r>
            <a:endParaRPr lang="en-US" sz="1500" dirty="0" smtClean="0">
              <a:solidFill>
                <a:srgbClr val="002060"/>
              </a:solidFill>
            </a:endParaRPr>
          </a:p>
          <a:p>
            <a:pPr>
              <a:defRPr/>
            </a:pPr>
            <a:r>
              <a:rPr lang="en-US" sz="1500" dirty="0" smtClean="0">
                <a:solidFill>
                  <a:srgbClr val="002060"/>
                </a:solidFill>
              </a:rPr>
              <a:t>Come= History</a:t>
            </a:r>
          </a:p>
          <a:p>
            <a:pPr>
              <a:defRPr/>
            </a:pPr>
            <a:r>
              <a:rPr lang="en-US" sz="1500" dirty="0" smtClean="0">
                <a:solidFill>
                  <a:srgbClr val="002060"/>
                </a:solidFill>
              </a:rPr>
              <a:t>Live= ends in a v or </a:t>
            </a:r>
            <a:r>
              <a:rPr lang="en-US" sz="1500" dirty="0" err="1" smtClean="0">
                <a:solidFill>
                  <a:srgbClr val="002060"/>
                </a:solidFill>
              </a:rPr>
              <a:t>CVe</a:t>
            </a:r>
            <a:r>
              <a:rPr lang="en-US" sz="1500" dirty="0" smtClean="0">
                <a:solidFill>
                  <a:srgbClr val="002060"/>
                </a:solidFill>
              </a:rPr>
              <a:t> depending on the pronunciation </a:t>
            </a:r>
          </a:p>
          <a:p>
            <a:pPr>
              <a:defRPr/>
            </a:pPr>
            <a:r>
              <a:rPr lang="en-US" sz="1500" dirty="0" smtClean="0">
                <a:solidFill>
                  <a:srgbClr val="002060"/>
                </a:solidFill>
              </a:rPr>
              <a:t>Break into pairs and group by the reasons for the silent e then share out (Point that out More and Care are tricky ones as a group might want to classify the /or/ and /</a:t>
            </a:r>
            <a:r>
              <a:rPr lang="en-US" sz="1500" dirty="0" err="1" smtClean="0">
                <a:solidFill>
                  <a:srgbClr val="002060"/>
                </a:solidFill>
              </a:rPr>
              <a:t>ar</a:t>
            </a:r>
            <a:r>
              <a:rPr lang="en-US" sz="1500" dirty="0" smtClean="0">
                <a:solidFill>
                  <a:srgbClr val="002060"/>
                </a:solidFill>
              </a:rPr>
              <a:t>/ as r colored vowels but in these words they are </a:t>
            </a:r>
            <a:r>
              <a:rPr lang="en-US" sz="1500" dirty="0" err="1" smtClean="0">
                <a:solidFill>
                  <a:srgbClr val="002060"/>
                </a:solidFill>
              </a:rPr>
              <a:t>CVe</a:t>
            </a:r>
            <a:r>
              <a:rPr lang="en-US" sz="1500" dirty="0" smtClean="0">
                <a:solidFill>
                  <a:srgbClr val="002060"/>
                </a:solidFill>
              </a:rPr>
              <a:t> words as noted by the correct pronunciation </a:t>
            </a:r>
          </a:p>
          <a:p>
            <a:pPr>
              <a:defRPr/>
            </a:pPr>
            <a:endParaRPr lang="en-US" sz="1500" dirty="0" smtClean="0"/>
          </a:p>
          <a:p>
            <a:pPr>
              <a:defRPr/>
            </a:pPr>
            <a:endParaRPr lang="en-US" sz="1500" dirty="0"/>
          </a:p>
        </p:txBody>
      </p:sp>
      <p:sp>
        <p:nvSpPr>
          <p:cNvPr id="4" name="Slide Number Placeholder 3"/>
          <p:cNvSpPr>
            <a:spLocks noGrp="1"/>
          </p:cNvSpPr>
          <p:nvPr>
            <p:ph type="sldNum" sz="quarter" idx="5"/>
          </p:nvPr>
        </p:nvSpPr>
        <p:spPr/>
        <p:txBody>
          <a:bodyPr/>
          <a:lstStyle/>
          <a:p>
            <a:pPr>
              <a:defRPr/>
            </a:pPr>
            <a:fld id="{37E8859A-9686-4609-B693-584A401654BF}" type="slidenum">
              <a:rPr lang="en-US" smtClean="0"/>
              <a:pPr>
                <a:defRPr/>
              </a:pPr>
              <a:t>92</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3"/>
          <p:cNvSpPr>
            <a:spLocks noGrp="1" noChangeArrowheads="1"/>
          </p:cNvSpPr>
          <p:nvPr>
            <p:ph type="dt" sz="quarter" idx="1"/>
          </p:nvPr>
        </p:nvSpPr>
        <p:spPr>
          <a:noFill/>
        </p:spPr>
        <p:txBody>
          <a:bodyPr/>
          <a:lstStyle/>
          <a:p>
            <a:fld id="{503A8747-2EB6-40F8-B4FF-DB621297FA67}" type="datetime1">
              <a:rPr lang="en-US"/>
              <a:pPr/>
              <a:t>6/16/2013</a:t>
            </a:fld>
            <a:endParaRPr lang="en-US"/>
          </a:p>
        </p:txBody>
      </p:sp>
      <p:sp>
        <p:nvSpPr>
          <p:cNvPr id="324611" name="Rectangle 7"/>
          <p:cNvSpPr>
            <a:spLocks noGrp="1" noChangeArrowheads="1"/>
          </p:cNvSpPr>
          <p:nvPr>
            <p:ph type="sldNum" sz="quarter" idx="5"/>
          </p:nvPr>
        </p:nvSpPr>
        <p:spPr>
          <a:noFill/>
        </p:spPr>
        <p:txBody>
          <a:bodyPr/>
          <a:lstStyle/>
          <a:p>
            <a:fld id="{6B3C8AE4-A248-48AE-8402-2F9C58ECCC4F}" type="slidenum">
              <a:rPr lang="en-US"/>
              <a:pPr/>
              <a:t>93</a:t>
            </a:fld>
            <a:endParaRPr lang="en-US"/>
          </a:p>
        </p:txBody>
      </p:sp>
      <p:sp>
        <p:nvSpPr>
          <p:cNvPr id="324612" name="Rectangle 2"/>
          <p:cNvSpPr>
            <a:spLocks noGrp="1" noRot="1" noChangeAspect="1" noChangeArrowheads="1" noTextEdit="1"/>
          </p:cNvSpPr>
          <p:nvPr>
            <p:ph type="sldImg"/>
          </p:nvPr>
        </p:nvSpPr>
        <p:spPr>
          <a:ln/>
        </p:spPr>
      </p:sp>
      <p:sp>
        <p:nvSpPr>
          <p:cNvPr id="324613" name="Rectangle 3"/>
          <p:cNvSpPr>
            <a:spLocks noGrp="1" noChangeArrowheads="1"/>
          </p:cNvSpPr>
          <p:nvPr>
            <p:ph type="body" idx="1"/>
          </p:nvPr>
        </p:nvSpPr>
        <p:spPr>
          <a:noFill/>
          <a:ln/>
        </p:spPr>
        <p:txBody>
          <a:bodyPr/>
          <a:lstStyle/>
          <a:p>
            <a:pPr marL="119878" indent="-119878" eaLnBrk="1" hangingPunct="1">
              <a:buFontTx/>
              <a:buChar char="•"/>
            </a:pPr>
            <a:r>
              <a:rPr lang="en-US" dirty="0" smtClean="0"/>
              <a:t>Review these three reasons why it is important to teach syllable types.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Show</a:t>
            </a:r>
            <a:r>
              <a:rPr lang="en-US" baseline="0" dirty="0" smtClean="0"/>
              <a:t> the video link for this section</a:t>
            </a:r>
            <a:endParaRPr lang="en-US" dirty="0"/>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7</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3"/>
          <p:cNvSpPr>
            <a:spLocks noGrp="1" noChangeArrowheads="1"/>
          </p:cNvSpPr>
          <p:nvPr>
            <p:ph type="dt" sz="quarter" idx="1"/>
          </p:nvPr>
        </p:nvSpPr>
        <p:spPr>
          <a:noFill/>
        </p:spPr>
        <p:txBody>
          <a:bodyPr/>
          <a:lstStyle/>
          <a:p>
            <a:fld id="{F75A2A8B-B11B-464A-98C0-B997398EAB39}" type="datetime1">
              <a:rPr lang="en-US"/>
              <a:pPr/>
              <a:t>6/16/2013</a:t>
            </a:fld>
            <a:endParaRPr lang="en-US"/>
          </a:p>
        </p:txBody>
      </p:sp>
      <p:sp>
        <p:nvSpPr>
          <p:cNvPr id="325635" name="Rectangle 7"/>
          <p:cNvSpPr>
            <a:spLocks noGrp="1" noChangeArrowheads="1"/>
          </p:cNvSpPr>
          <p:nvPr>
            <p:ph type="sldNum" sz="quarter" idx="5"/>
          </p:nvPr>
        </p:nvSpPr>
        <p:spPr>
          <a:noFill/>
        </p:spPr>
        <p:txBody>
          <a:bodyPr/>
          <a:lstStyle/>
          <a:p>
            <a:fld id="{CA735D00-71DA-452E-B78B-E202E59C19F6}" type="slidenum">
              <a:rPr lang="en-US"/>
              <a:pPr/>
              <a:t>94</a:t>
            </a:fld>
            <a:endParaRPr lang="en-US"/>
          </a:p>
        </p:txBody>
      </p:sp>
      <p:sp>
        <p:nvSpPr>
          <p:cNvPr id="325636" name="Rectangle 2"/>
          <p:cNvSpPr>
            <a:spLocks noGrp="1" noRot="1" noChangeAspect="1" noChangeArrowheads="1" noTextEdit="1"/>
          </p:cNvSpPr>
          <p:nvPr>
            <p:ph type="sldImg"/>
          </p:nvPr>
        </p:nvSpPr>
        <p:spPr>
          <a:ln/>
        </p:spPr>
      </p:sp>
      <p:sp>
        <p:nvSpPr>
          <p:cNvPr id="325637" name="Rectangle 3"/>
          <p:cNvSpPr>
            <a:spLocks noGrp="1" noChangeArrowheads="1"/>
          </p:cNvSpPr>
          <p:nvPr>
            <p:ph type="body" idx="1"/>
          </p:nvPr>
        </p:nvSpPr>
        <p:spPr>
          <a:noFill/>
          <a:ln/>
        </p:spPr>
        <p:txBody>
          <a:bodyPr/>
          <a:lstStyle/>
          <a:p>
            <a:pPr marL="119878" indent="-119878" eaLnBrk="1" hangingPunct="1">
              <a:buFontTx/>
              <a:buChar char="•"/>
            </a:pPr>
            <a:r>
              <a:rPr lang="en-US" dirty="0" smtClean="0"/>
              <a:t>Ask participants to say the words </a:t>
            </a:r>
            <a:r>
              <a:rPr lang="en-US" b="1" dirty="0" smtClean="0"/>
              <a:t>bridle – riddle</a:t>
            </a:r>
            <a:r>
              <a:rPr lang="en-US" dirty="0" smtClean="0"/>
              <a:t> aloud. Now, have them say these two words aloud syllable-by-syllable. </a:t>
            </a:r>
          </a:p>
          <a:p>
            <a:pPr marL="119878" indent="-119878" eaLnBrk="1" hangingPunct="1">
              <a:buFontTx/>
              <a:buChar char="•"/>
            </a:pPr>
            <a:r>
              <a:rPr lang="en-US" dirty="0" smtClean="0"/>
              <a:t>Participants should note that the natural breaks in speech are the </a:t>
            </a:r>
            <a:r>
              <a:rPr lang="en-US" u="sng" dirty="0" smtClean="0"/>
              <a:t>same</a:t>
            </a:r>
            <a:r>
              <a:rPr lang="en-US" dirty="0" smtClean="0"/>
              <a:t> for both words</a:t>
            </a:r>
            <a:r>
              <a:rPr lang="en-US" dirty="0" smtClean="0">
                <a:cs typeface="Times New Roman" pitchFamily="18" charset="0"/>
              </a:rPr>
              <a:t>—</a:t>
            </a:r>
            <a:r>
              <a:rPr lang="en-US" b="1" dirty="0" err="1" smtClean="0"/>
              <a:t>bri</a:t>
            </a:r>
            <a:r>
              <a:rPr lang="en-US" dirty="0" smtClean="0">
                <a:cs typeface="Times New Roman" pitchFamily="18" charset="0"/>
              </a:rPr>
              <a:t>–</a:t>
            </a:r>
            <a:r>
              <a:rPr lang="en-US" b="1" dirty="0" err="1" smtClean="0"/>
              <a:t>dle</a:t>
            </a:r>
            <a:r>
              <a:rPr lang="en-US" dirty="0" smtClean="0"/>
              <a:t> and </a:t>
            </a:r>
            <a:r>
              <a:rPr lang="en-US" b="1" dirty="0" err="1" smtClean="0"/>
              <a:t>ri</a:t>
            </a:r>
            <a:r>
              <a:rPr lang="en-US" dirty="0" err="1" smtClean="0">
                <a:cs typeface="Times New Roman" pitchFamily="18" charset="0"/>
              </a:rPr>
              <a:t>–</a:t>
            </a:r>
            <a:r>
              <a:rPr lang="en-US" b="1" dirty="0" err="1" smtClean="0"/>
              <a:t>ddle</a:t>
            </a:r>
            <a:r>
              <a:rPr lang="en-US" dirty="0" smtClean="0"/>
              <a:t>. We do not say </a:t>
            </a:r>
            <a:r>
              <a:rPr lang="en-US" b="1" dirty="0" smtClean="0"/>
              <a:t>rid</a:t>
            </a:r>
            <a:r>
              <a:rPr lang="en-US" dirty="0" smtClean="0">
                <a:cs typeface="Times New Roman" pitchFamily="18" charset="0"/>
              </a:rPr>
              <a:t>–</a:t>
            </a:r>
            <a:r>
              <a:rPr lang="en-US" b="1" dirty="0" err="1" smtClean="0"/>
              <a:t>dle</a:t>
            </a:r>
            <a:r>
              <a:rPr lang="en-US" dirty="0" smtClean="0"/>
              <a:t>.</a:t>
            </a:r>
          </a:p>
          <a:p>
            <a:pPr marL="119878" indent="-119878" eaLnBrk="1" hangingPunct="1">
              <a:buFontTx/>
              <a:buChar char="•"/>
            </a:pPr>
            <a:r>
              <a:rPr lang="en-US" dirty="0" smtClean="0"/>
              <a:t>Oral-language syllabication is different from what we are discussing here—the written, orthographic patterns that govern syllable division. Explain that syllable types are an orthographic convention specifically designed by the Anglo-Saxon in order to assist in decoding multisyllabic words.</a:t>
            </a:r>
          </a:p>
          <a:p>
            <a:pPr marL="119878" indent="-119878" eaLnBrk="1" hangingPunct="1">
              <a:buFontTx/>
              <a:buChar char="•"/>
            </a:pPr>
            <a:r>
              <a:rPr lang="en-US" dirty="0" smtClean="0"/>
              <a:t>The application of syllable conventions is helpful when breaking down written words to help with both spelling patterns and pronunciation of vowels.</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3"/>
          <p:cNvSpPr>
            <a:spLocks noGrp="1" noChangeArrowheads="1"/>
          </p:cNvSpPr>
          <p:nvPr>
            <p:ph type="dt" sz="quarter" idx="1"/>
          </p:nvPr>
        </p:nvSpPr>
        <p:spPr>
          <a:noFill/>
        </p:spPr>
        <p:txBody>
          <a:bodyPr/>
          <a:lstStyle/>
          <a:p>
            <a:fld id="{611D057B-A233-4D7B-A240-A751ABF9DC8B}" type="datetime1">
              <a:rPr lang="en-US"/>
              <a:pPr/>
              <a:t>6/16/2013</a:t>
            </a:fld>
            <a:endParaRPr lang="en-US"/>
          </a:p>
        </p:txBody>
      </p:sp>
      <p:sp>
        <p:nvSpPr>
          <p:cNvPr id="327683" name="Rectangle 7"/>
          <p:cNvSpPr>
            <a:spLocks noGrp="1" noChangeArrowheads="1"/>
          </p:cNvSpPr>
          <p:nvPr>
            <p:ph type="sldNum" sz="quarter" idx="5"/>
          </p:nvPr>
        </p:nvSpPr>
        <p:spPr>
          <a:noFill/>
        </p:spPr>
        <p:txBody>
          <a:bodyPr/>
          <a:lstStyle/>
          <a:p>
            <a:fld id="{97FDE938-FF64-4461-8C0F-B981524C98EC}" type="slidenum">
              <a:rPr lang="en-US"/>
              <a:pPr/>
              <a:t>95</a:t>
            </a:fld>
            <a:endParaRPr lang="en-US"/>
          </a:p>
        </p:txBody>
      </p:sp>
      <p:sp>
        <p:nvSpPr>
          <p:cNvPr id="327684" name="Rectangle 2"/>
          <p:cNvSpPr>
            <a:spLocks noGrp="1" noRot="1" noChangeAspect="1" noChangeArrowheads="1" noTextEdit="1"/>
          </p:cNvSpPr>
          <p:nvPr>
            <p:ph type="sldImg"/>
          </p:nvPr>
        </p:nvSpPr>
        <p:spPr>
          <a:ln/>
        </p:spPr>
      </p:sp>
      <p:sp>
        <p:nvSpPr>
          <p:cNvPr id="327685" name="Rectangle 3"/>
          <p:cNvSpPr>
            <a:spLocks noGrp="1" noChangeArrowheads="1"/>
          </p:cNvSpPr>
          <p:nvPr>
            <p:ph type="body" idx="1"/>
          </p:nvPr>
        </p:nvSpPr>
        <p:spPr>
          <a:noFill/>
          <a:ln/>
        </p:spPr>
        <p:txBody>
          <a:bodyPr/>
          <a:lstStyle/>
          <a:p>
            <a:pPr marL="119878" indent="-119878" eaLnBrk="1" hangingPunct="1">
              <a:buFontTx/>
              <a:buChar char="•"/>
            </a:pPr>
            <a:r>
              <a:rPr lang="en-US" dirty="0" smtClean="0"/>
              <a:t>Explain to participants that while there are sometimes oddities, most written syllables conform to one of these patterns. </a:t>
            </a:r>
          </a:p>
          <a:p>
            <a:pPr marL="119878" indent="-119878" eaLnBrk="1" hangingPunct="1">
              <a:buFontTx/>
              <a:buChar char="•"/>
            </a:pPr>
            <a:r>
              <a:rPr lang="en-US" dirty="0" smtClean="0"/>
              <a:t>You will review each of these patterns in this order, which suggests the order in which these syllable types should be taught.</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Slide Image Placeholder 1"/>
          <p:cNvSpPr>
            <a:spLocks noGrp="1" noRot="1" noChangeAspect="1" noTextEdit="1"/>
          </p:cNvSpPr>
          <p:nvPr>
            <p:ph type="sldImg"/>
          </p:nvPr>
        </p:nvSpPr>
        <p:spPr bwMode="auto">
          <a:noFill/>
          <a:ln>
            <a:solidFill>
              <a:srgbClr val="000000"/>
            </a:solidFill>
            <a:miter lim="800000"/>
            <a:headEnd/>
            <a:tailEnd/>
          </a:ln>
        </p:spPr>
      </p:sp>
      <p:sp>
        <p:nvSpPr>
          <p:cNvPr id="14541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solidFill>
                  <a:srgbClr val="002060"/>
                </a:solidFill>
              </a:rPr>
              <a:t>I am going to circle a set of syllable. I want you to look for something the circled syllables have in common. </a:t>
            </a:r>
          </a:p>
        </p:txBody>
      </p:sp>
      <p:sp>
        <p:nvSpPr>
          <p:cNvPr id="4" name="Slide Number Placeholder 3"/>
          <p:cNvSpPr>
            <a:spLocks noGrp="1"/>
          </p:cNvSpPr>
          <p:nvPr>
            <p:ph type="sldNum" sz="quarter" idx="5"/>
          </p:nvPr>
        </p:nvSpPr>
        <p:spPr/>
        <p:txBody>
          <a:bodyPr/>
          <a:lstStyle/>
          <a:p>
            <a:pPr>
              <a:defRPr/>
            </a:pPr>
            <a:fld id="{25477693-F636-4E43-9E31-5E0AF3BEE6B3}" type="slidenum">
              <a:rPr lang="en-US" smtClean="0"/>
              <a:pPr>
                <a:defRPr/>
              </a:pPr>
              <a:t>96</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bwMode="auto">
          <a:noFill/>
          <a:ln>
            <a:solidFill>
              <a:srgbClr val="000000"/>
            </a:solidFill>
            <a:miter lim="800000"/>
            <a:headEnd/>
            <a:tailEnd/>
          </a:ln>
        </p:spPr>
      </p:sp>
      <p:sp>
        <p:nvSpPr>
          <p:cNvPr id="1464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0C5601C-A795-4E05-AB7B-1F132ADEE659}" type="slidenum">
              <a:rPr lang="en-US" smtClean="0"/>
              <a:pPr>
                <a:defRPr/>
              </a:pPr>
              <a:t>98</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Image Placeholder 1"/>
          <p:cNvSpPr>
            <a:spLocks noGrp="1" noRot="1" noChangeAspect="1" noTextEdit="1"/>
          </p:cNvSpPr>
          <p:nvPr>
            <p:ph type="sldImg"/>
          </p:nvPr>
        </p:nvSpPr>
        <p:spPr bwMode="auto">
          <a:noFill/>
          <a:ln>
            <a:solidFill>
              <a:srgbClr val="000000"/>
            </a:solidFill>
            <a:miter lim="800000"/>
            <a:headEnd/>
            <a:tailEnd/>
          </a:ln>
        </p:spPr>
      </p:sp>
      <p:sp>
        <p:nvSpPr>
          <p:cNvPr id="14745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I am going to circle a set of syllable. I want you to look for something the circled syllables have in common. </a:t>
            </a:r>
          </a:p>
        </p:txBody>
      </p:sp>
      <p:sp>
        <p:nvSpPr>
          <p:cNvPr id="4" name="Slide Number Placeholder 3"/>
          <p:cNvSpPr>
            <a:spLocks noGrp="1"/>
          </p:cNvSpPr>
          <p:nvPr>
            <p:ph type="sldNum" sz="quarter" idx="5"/>
          </p:nvPr>
        </p:nvSpPr>
        <p:spPr/>
        <p:txBody>
          <a:bodyPr/>
          <a:lstStyle/>
          <a:p>
            <a:pPr>
              <a:defRPr/>
            </a:pPr>
            <a:fld id="{5F7BB1AD-838B-4322-AC44-759115BA4F81}" type="slidenum">
              <a:rPr lang="en-US" smtClean="0"/>
              <a:pPr>
                <a:defRPr/>
              </a:pPr>
              <a:t>100</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bwMode="auto">
          <a:noFill/>
          <a:ln>
            <a:solidFill>
              <a:srgbClr val="000000"/>
            </a:solidFill>
            <a:miter lim="800000"/>
            <a:headEnd/>
            <a:tailEnd/>
          </a:ln>
        </p:spPr>
      </p:sp>
      <p:sp>
        <p:nvSpPr>
          <p:cNvPr id="1484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I am going to circle a set of syllable. I want you to look for something the circled syllables have in common. </a:t>
            </a:r>
          </a:p>
        </p:txBody>
      </p:sp>
      <p:sp>
        <p:nvSpPr>
          <p:cNvPr id="4" name="Slide Number Placeholder 3"/>
          <p:cNvSpPr>
            <a:spLocks noGrp="1"/>
          </p:cNvSpPr>
          <p:nvPr>
            <p:ph type="sldNum" sz="quarter" idx="5"/>
          </p:nvPr>
        </p:nvSpPr>
        <p:spPr/>
        <p:txBody>
          <a:bodyPr/>
          <a:lstStyle/>
          <a:p>
            <a:pPr>
              <a:defRPr/>
            </a:pPr>
            <a:fld id="{F35EF5BF-7317-409B-879C-1C8A754A0BDB}" type="slidenum">
              <a:rPr lang="en-US" smtClean="0"/>
              <a:pPr>
                <a:defRPr/>
              </a:pPr>
              <a:t>102</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p:cNvSpPr>
            <a:spLocks noGrp="1" noRot="1" noChangeAspect="1" noTextEdit="1"/>
          </p:cNvSpPr>
          <p:nvPr>
            <p:ph type="sldImg"/>
          </p:nvPr>
        </p:nvSpPr>
        <p:spPr bwMode="auto">
          <a:noFill/>
          <a:ln>
            <a:solidFill>
              <a:srgbClr val="000000"/>
            </a:solidFill>
            <a:miter lim="800000"/>
            <a:headEnd/>
            <a:tailEnd/>
          </a:ln>
        </p:spPr>
      </p:sp>
      <p:sp>
        <p:nvSpPr>
          <p:cNvPr id="14950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I am going to circle a set of syllable. I want you to look for something the circled syllables have in common. </a:t>
            </a:r>
          </a:p>
        </p:txBody>
      </p:sp>
      <p:sp>
        <p:nvSpPr>
          <p:cNvPr id="4" name="Slide Number Placeholder 3"/>
          <p:cNvSpPr>
            <a:spLocks noGrp="1"/>
          </p:cNvSpPr>
          <p:nvPr>
            <p:ph type="sldNum" sz="quarter" idx="5"/>
          </p:nvPr>
        </p:nvSpPr>
        <p:spPr/>
        <p:txBody>
          <a:bodyPr/>
          <a:lstStyle/>
          <a:p>
            <a:pPr>
              <a:defRPr/>
            </a:pPr>
            <a:fld id="{F13E88EC-0B2A-4F5D-8967-0538570031BB}" type="slidenum">
              <a:rPr lang="en-US" smtClean="0"/>
              <a:pPr>
                <a:defRPr/>
              </a:pPr>
              <a:t>104</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bwMode="auto">
          <a:noFill/>
          <a:ln>
            <a:solidFill>
              <a:srgbClr val="000000"/>
            </a:solidFill>
            <a:miter lim="800000"/>
            <a:headEnd/>
            <a:tailEnd/>
          </a:ln>
        </p:spPr>
      </p:sp>
      <p:sp>
        <p:nvSpPr>
          <p:cNvPr id="15053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I am going to circle a set of syllable. I want you to look for something the circled syllables have in common. </a:t>
            </a:r>
          </a:p>
        </p:txBody>
      </p:sp>
      <p:sp>
        <p:nvSpPr>
          <p:cNvPr id="4" name="Slide Number Placeholder 3"/>
          <p:cNvSpPr>
            <a:spLocks noGrp="1"/>
          </p:cNvSpPr>
          <p:nvPr>
            <p:ph type="sldNum" sz="quarter" idx="5"/>
          </p:nvPr>
        </p:nvSpPr>
        <p:spPr/>
        <p:txBody>
          <a:bodyPr/>
          <a:lstStyle/>
          <a:p>
            <a:pPr>
              <a:defRPr/>
            </a:pPr>
            <a:fld id="{733B550C-00DB-49D9-8403-3799524E638D}" type="slidenum">
              <a:rPr lang="en-US" smtClean="0"/>
              <a:pPr>
                <a:defRPr/>
              </a:pPr>
              <a:t>106</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Rectangle 3"/>
          <p:cNvSpPr>
            <a:spLocks noGrp="1" noChangeArrowheads="1"/>
          </p:cNvSpPr>
          <p:nvPr>
            <p:ph type="dt" sz="quarter" idx="1"/>
          </p:nvPr>
        </p:nvSpPr>
        <p:spPr>
          <a:noFill/>
        </p:spPr>
        <p:txBody>
          <a:bodyPr/>
          <a:lstStyle/>
          <a:p>
            <a:fld id="{04293E7C-9D3A-4781-BDFF-CE185E0EB446}" type="datetime1">
              <a:rPr lang="en-US"/>
              <a:pPr/>
              <a:t>6/16/2013</a:t>
            </a:fld>
            <a:endParaRPr lang="en-US"/>
          </a:p>
        </p:txBody>
      </p:sp>
      <p:sp>
        <p:nvSpPr>
          <p:cNvPr id="346115" name="Rectangle 7"/>
          <p:cNvSpPr>
            <a:spLocks noGrp="1" noChangeArrowheads="1"/>
          </p:cNvSpPr>
          <p:nvPr>
            <p:ph type="sldNum" sz="quarter" idx="5"/>
          </p:nvPr>
        </p:nvSpPr>
        <p:spPr>
          <a:noFill/>
        </p:spPr>
        <p:txBody>
          <a:bodyPr/>
          <a:lstStyle/>
          <a:p>
            <a:fld id="{030D3DBC-41EB-427C-830C-63127EAB4B08}" type="slidenum">
              <a:rPr lang="en-US"/>
              <a:pPr/>
              <a:t>108</a:t>
            </a:fld>
            <a:endParaRPr lang="en-US"/>
          </a:p>
        </p:txBody>
      </p:sp>
      <p:sp>
        <p:nvSpPr>
          <p:cNvPr id="346116" name="Rectangle 2"/>
          <p:cNvSpPr>
            <a:spLocks noGrp="1" noRot="1" noChangeAspect="1" noChangeArrowheads="1" noTextEdit="1"/>
          </p:cNvSpPr>
          <p:nvPr>
            <p:ph type="sldImg"/>
          </p:nvPr>
        </p:nvSpPr>
        <p:spPr>
          <a:ln/>
        </p:spPr>
      </p:sp>
      <p:sp>
        <p:nvSpPr>
          <p:cNvPr id="346117" name="Rectangle 3"/>
          <p:cNvSpPr>
            <a:spLocks noGrp="1" noChangeArrowheads="1"/>
          </p:cNvSpPr>
          <p:nvPr>
            <p:ph type="body" idx="1"/>
          </p:nvPr>
        </p:nvSpPr>
        <p:spPr>
          <a:noFill/>
          <a:ln/>
        </p:spPr>
        <p:txBody>
          <a:bodyPr/>
          <a:lstStyle/>
          <a:p>
            <a:pPr marL="119878" indent="-119878" eaLnBrk="1" hangingPunct="1">
              <a:buFontTx/>
              <a:buChar char="•"/>
            </a:pPr>
            <a:r>
              <a:rPr lang="en-US" dirty="0" smtClean="0"/>
              <a:t>Although many of these syllables are taught in upper-elementary grades and middle school, they can occur in texts for young children. Teachers need to know why these spellings appear odd in order to correctly explain them to their students. These syllables take on sounds that are not expected by looking at their letter patterns. Learning these spellings takes much orthographic memory.</a:t>
            </a:r>
          </a:p>
          <a:p>
            <a:pPr marL="119878" indent="-119878" eaLnBrk="1" hangingPunct="1"/>
            <a:endParaRPr lang="en-US" dirty="0"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Rectangle 3"/>
          <p:cNvSpPr>
            <a:spLocks noGrp="1" noChangeArrowheads="1"/>
          </p:cNvSpPr>
          <p:nvPr>
            <p:ph type="dt" sz="quarter" idx="1"/>
          </p:nvPr>
        </p:nvSpPr>
        <p:spPr>
          <a:noFill/>
        </p:spPr>
        <p:txBody>
          <a:bodyPr/>
          <a:lstStyle/>
          <a:p>
            <a:fld id="{E22C8B9E-078A-49B5-B711-89FAD518A6F7}" type="datetime1">
              <a:rPr lang="en-US"/>
              <a:pPr/>
              <a:t>6/16/2013</a:t>
            </a:fld>
            <a:endParaRPr lang="en-US"/>
          </a:p>
        </p:txBody>
      </p:sp>
      <p:sp>
        <p:nvSpPr>
          <p:cNvPr id="356355" name="Rectangle 7"/>
          <p:cNvSpPr>
            <a:spLocks noGrp="1" noChangeArrowheads="1"/>
          </p:cNvSpPr>
          <p:nvPr>
            <p:ph type="sldNum" sz="quarter" idx="5"/>
          </p:nvPr>
        </p:nvSpPr>
        <p:spPr>
          <a:noFill/>
        </p:spPr>
        <p:txBody>
          <a:bodyPr/>
          <a:lstStyle/>
          <a:p>
            <a:fld id="{8657A976-641D-4E6A-8BAF-14BF68AD4F28}" type="slidenum">
              <a:rPr lang="en-US"/>
              <a:pPr/>
              <a:t>109</a:t>
            </a:fld>
            <a:endParaRPr lang="en-US"/>
          </a:p>
        </p:txBody>
      </p:sp>
      <p:sp>
        <p:nvSpPr>
          <p:cNvPr id="356356" name="Rectangle 2"/>
          <p:cNvSpPr>
            <a:spLocks noGrp="1" noRot="1" noChangeAspect="1" noChangeArrowheads="1" noTextEdit="1"/>
          </p:cNvSpPr>
          <p:nvPr>
            <p:ph type="sldImg"/>
          </p:nvPr>
        </p:nvSpPr>
        <p:spPr>
          <a:ln/>
        </p:spPr>
      </p:sp>
      <p:sp>
        <p:nvSpPr>
          <p:cNvPr id="356357" name="Rectangle 3"/>
          <p:cNvSpPr>
            <a:spLocks noGrp="1" noChangeArrowheads="1"/>
          </p:cNvSpPr>
          <p:nvPr>
            <p:ph type="body" idx="1"/>
          </p:nvPr>
        </p:nvSpPr>
        <p:spPr>
          <a:noFill/>
          <a:ln/>
        </p:spPr>
        <p:txBody>
          <a:bodyPr/>
          <a:lstStyle/>
          <a:p>
            <a:pPr marL="119878" indent="-119878" eaLnBrk="1" hangingPunct="1">
              <a:buFontTx/>
              <a:buChar char="•"/>
            </a:pPr>
            <a:r>
              <a:rPr lang="en-US" dirty="0" smtClean="0"/>
              <a:t>Review the concept of accented syllables with participants. This is a particularly important concept for students to understand, as the accented syllable is the syllable that is most true to the sound-spelling correspondences. </a:t>
            </a:r>
          </a:p>
          <a:p>
            <a:pPr marL="119878" indent="-119878" eaLnBrk="1" hangingPunct="1">
              <a:buFontTx/>
              <a:buChar char="•"/>
            </a:pPr>
            <a:r>
              <a:rPr lang="en-US" dirty="0" smtClean="0"/>
              <a:t>Unaccented syllables typically include a schwa vowel sound, either /u/ or /</a:t>
            </a:r>
            <a:r>
              <a:rPr lang="en-US" dirty="0" err="1" smtClean="0"/>
              <a:t>i</a:t>
            </a:r>
            <a:r>
              <a:rPr lang="en-US" dirty="0" smtClean="0"/>
              <a:t>/, and can be spelled with an </a:t>
            </a:r>
            <a:r>
              <a:rPr lang="en-US" b="1" dirty="0" smtClean="0"/>
              <a:t>a</a:t>
            </a:r>
            <a:r>
              <a:rPr lang="en-US" dirty="0" smtClean="0"/>
              <a:t>, </a:t>
            </a:r>
            <a:r>
              <a:rPr lang="en-US" b="1" dirty="0" smtClean="0"/>
              <a:t>e</a:t>
            </a:r>
            <a:r>
              <a:rPr lang="en-US" dirty="0" smtClean="0"/>
              <a:t>, </a:t>
            </a:r>
            <a:r>
              <a:rPr lang="en-US" b="1" dirty="0" err="1" smtClean="0"/>
              <a:t>i</a:t>
            </a:r>
            <a:r>
              <a:rPr lang="en-US" dirty="0" smtClean="0"/>
              <a:t>, </a:t>
            </a:r>
            <a:r>
              <a:rPr lang="en-US" b="1" dirty="0" smtClean="0"/>
              <a:t>o</a:t>
            </a:r>
            <a:r>
              <a:rPr lang="en-US" dirty="0" smtClean="0"/>
              <a:t>, or </a:t>
            </a:r>
            <a:r>
              <a:rPr lang="en-US" b="1" dirty="0" smtClean="0"/>
              <a:t>u</a:t>
            </a:r>
            <a:r>
              <a:rPr lang="en-US" dirty="0" smtClean="0"/>
              <a:t>. The readings and spellings of unaccented syllables are particularly challenging for students and demand a strong orthographic memory.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a:t>
            </a:r>
            <a:r>
              <a:rPr lang="en-US" baseline="0" dirty="0" smtClean="0"/>
              <a:t> 2 </a:t>
            </a:r>
            <a:r>
              <a:rPr lang="en-US" dirty="0" smtClean="0"/>
              <a:t>sheets of paper</a:t>
            </a:r>
            <a:r>
              <a:rPr lang="en-US" baseline="0" dirty="0" smtClean="0"/>
              <a:t> list the pluses and delta of each types of approaches of spelling</a:t>
            </a:r>
            <a:endParaRPr lang="en-US" dirty="0"/>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8</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Rectangle 3"/>
          <p:cNvSpPr>
            <a:spLocks noGrp="1" noChangeArrowheads="1"/>
          </p:cNvSpPr>
          <p:nvPr>
            <p:ph type="dt" sz="quarter" idx="1"/>
          </p:nvPr>
        </p:nvSpPr>
        <p:spPr>
          <a:noFill/>
        </p:spPr>
        <p:txBody>
          <a:bodyPr/>
          <a:lstStyle/>
          <a:p>
            <a:fld id="{C03C5E1A-3270-4105-AF29-EA950744A5BD}" type="datetime1">
              <a:rPr lang="en-US"/>
              <a:pPr/>
              <a:t>6/16/2013</a:t>
            </a:fld>
            <a:endParaRPr lang="en-US"/>
          </a:p>
        </p:txBody>
      </p:sp>
      <p:sp>
        <p:nvSpPr>
          <p:cNvPr id="362499" name="Rectangle 7"/>
          <p:cNvSpPr>
            <a:spLocks noGrp="1" noChangeArrowheads="1"/>
          </p:cNvSpPr>
          <p:nvPr>
            <p:ph type="sldNum" sz="quarter" idx="5"/>
          </p:nvPr>
        </p:nvSpPr>
        <p:spPr>
          <a:noFill/>
        </p:spPr>
        <p:txBody>
          <a:bodyPr/>
          <a:lstStyle/>
          <a:p>
            <a:fld id="{09010426-6174-462C-B679-9A750D3C117C}" type="slidenum">
              <a:rPr lang="en-US"/>
              <a:pPr/>
              <a:t>110</a:t>
            </a:fld>
            <a:endParaRPr lang="en-US"/>
          </a:p>
        </p:txBody>
      </p:sp>
      <p:sp>
        <p:nvSpPr>
          <p:cNvPr id="362500" name="Rectangle 2"/>
          <p:cNvSpPr>
            <a:spLocks noGrp="1" noRot="1" noChangeAspect="1" noChangeArrowheads="1" noTextEdit="1"/>
          </p:cNvSpPr>
          <p:nvPr>
            <p:ph type="sldImg"/>
          </p:nvPr>
        </p:nvSpPr>
        <p:spPr>
          <a:xfrm>
            <a:off x="1320938" y="722364"/>
            <a:ext cx="4674967" cy="3598345"/>
          </a:xfrm>
          <a:ln/>
        </p:spPr>
      </p:sp>
      <p:sp>
        <p:nvSpPr>
          <p:cNvPr id="362501" name="Rectangle 3"/>
          <p:cNvSpPr>
            <a:spLocks noGrp="1" noChangeArrowheads="1"/>
          </p:cNvSpPr>
          <p:nvPr>
            <p:ph type="body" idx="1"/>
          </p:nvPr>
        </p:nvSpPr>
        <p:spPr>
          <a:xfrm>
            <a:off x="976345" y="4559812"/>
            <a:ext cx="5362511" cy="4319025"/>
          </a:xfrm>
          <a:noFill/>
          <a:ln/>
        </p:spPr>
        <p:txBody>
          <a:bodyPr/>
          <a:lstStyle/>
          <a:p>
            <a:pPr marL="119878" indent="-119878" eaLnBrk="1" hangingPunct="1">
              <a:buFontTx/>
              <a:buChar char="•"/>
            </a:pPr>
            <a:r>
              <a:rPr lang="en-US" dirty="0" smtClean="0"/>
              <a:t>Review the consonant doubling rule, sometimes referred to as the 1-1-1 Rule, listed on page 61 of the LETRS Module 3 participant’s manual. </a:t>
            </a:r>
          </a:p>
          <a:p>
            <a:pPr marL="119878" indent="-119878" eaLnBrk="1" hangingPunct="1">
              <a:buFontTx/>
              <a:buChar char="•"/>
            </a:pPr>
            <a:r>
              <a:rPr lang="en-US" dirty="0" smtClean="0"/>
              <a:t>You may want to ask participants to give you another word that follows each of these ending rules as you explain them.</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Rectangle 3"/>
          <p:cNvSpPr>
            <a:spLocks noGrp="1" noChangeArrowheads="1"/>
          </p:cNvSpPr>
          <p:nvPr>
            <p:ph type="dt" sz="quarter" idx="1"/>
          </p:nvPr>
        </p:nvSpPr>
        <p:spPr>
          <a:noFill/>
        </p:spPr>
        <p:txBody>
          <a:bodyPr/>
          <a:lstStyle/>
          <a:p>
            <a:fld id="{66E165AB-ABB6-434D-B09F-44123A6DB0A8}" type="datetime1">
              <a:rPr lang="en-US"/>
              <a:pPr/>
              <a:t>6/16/2013</a:t>
            </a:fld>
            <a:endParaRPr lang="en-US"/>
          </a:p>
        </p:txBody>
      </p:sp>
      <p:sp>
        <p:nvSpPr>
          <p:cNvPr id="363523" name="Rectangle 7"/>
          <p:cNvSpPr>
            <a:spLocks noGrp="1" noChangeArrowheads="1"/>
          </p:cNvSpPr>
          <p:nvPr>
            <p:ph type="sldNum" sz="quarter" idx="5"/>
          </p:nvPr>
        </p:nvSpPr>
        <p:spPr>
          <a:noFill/>
        </p:spPr>
        <p:txBody>
          <a:bodyPr/>
          <a:lstStyle/>
          <a:p>
            <a:fld id="{A91903F1-9B88-4E8B-9005-AB57C46AB8C4}" type="slidenum">
              <a:rPr lang="en-US"/>
              <a:pPr/>
              <a:t>111</a:t>
            </a:fld>
            <a:endParaRPr lang="en-US"/>
          </a:p>
        </p:txBody>
      </p:sp>
      <p:sp>
        <p:nvSpPr>
          <p:cNvPr id="363524" name="Rectangle 2"/>
          <p:cNvSpPr>
            <a:spLocks noGrp="1" noRot="1" noChangeAspect="1" noChangeArrowheads="1" noTextEdit="1"/>
          </p:cNvSpPr>
          <p:nvPr>
            <p:ph type="sldImg"/>
          </p:nvPr>
        </p:nvSpPr>
        <p:spPr>
          <a:xfrm>
            <a:off x="1320938" y="722364"/>
            <a:ext cx="4674967" cy="3598345"/>
          </a:xfrm>
          <a:ln/>
        </p:spPr>
      </p:sp>
      <p:sp>
        <p:nvSpPr>
          <p:cNvPr id="363525" name="Rectangle 3"/>
          <p:cNvSpPr>
            <a:spLocks noGrp="1" noChangeArrowheads="1"/>
          </p:cNvSpPr>
          <p:nvPr>
            <p:ph type="body" idx="1"/>
          </p:nvPr>
        </p:nvSpPr>
        <p:spPr>
          <a:xfrm>
            <a:off x="976345" y="4559812"/>
            <a:ext cx="5362511" cy="4319025"/>
          </a:xfrm>
          <a:noFill/>
          <a:ln/>
        </p:spPr>
        <p:txBody>
          <a:bodyPr/>
          <a:lstStyle/>
          <a:p>
            <a:pPr marL="119878" indent="-119878" eaLnBrk="1" hangingPunct="1">
              <a:buFontTx/>
              <a:buChar char="•"/>
            </a:pPr>
            <a:r>
              <a:rPr lang="en-US" dirty="0" smtClean="0"/>
              <a:t>Review this ending rule.</a:t>
            </a:r>
          </a:p>
          <a:p>
            <a:pPr marL="119878" indent="-119878" eaLnBrk="1" hangingPunct="1">
              <a:buFontTx/>
              <a:buChar char="•"/>
            </a:pPr>
            <a:r>
              <a:rPr lang="en-US" dirty="0" smtClean="0"/>
              <a:t>Have participants come up with additional words that follow this rule.</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6" name="Rectangle 3"/>
          <p:cNvSpPr>
            <a:spLocks noGrp="1" noChangeArrowheads="1"/>
          </p:cNvSpPr>
          <p:nvPr>
            <p:ph type="dt" sz="quarter" idx="1"/>
          </p:nvPr>
        </p:nvSpPr>
        <p:spPr>
          <a:noFill/>
        </p:spPr>
        <p:txBody>
          <a:bodyPr/>
          <a:lstStyle/>
          <a:p>
            <a:fld id="{3178B1B6-95CA-4035-8D50-CFE1C2933631}" type="datetime1">
              <a:rPr lang="en-US"/>
              <a:pPr/>
              <a:t>6/16/2013</a:t>
            </a:fld>
            <a:endParaRPr lang="en-US"/>
          </a:p>
        </p:txBody>
      </p:sp>
      <p:sp>
        <p:nvSpPr>
          <p:cNvPr id="364547" name="Rectangle 7"/>
          <p:cNvSpPr>
            <a:spLocks noGrp="1" noChangeArrowheads="1"/>
          </p:cNvSpPr>
          <p:nvPr>
            <p:ph type="sldNum" sz="quarter" idx="5"/>
          </p:nvPr>
        </p:nvSpPr>
        <p:spPr>
          <a:noFill/>
        </p:spPr>
        <p:txBody>
          <a:bodyPr/>
          <a:lstStyle/>
          <a:p>
            <a:fld id="{2FE6853A-8450-4763-A40E-C9093546F3A4}" type="slidenum">
              <a:rPr lang="en-US"/>
              <a:pPr/>
              <a:t>112</a:t>
            </a:fld>
            <a:endParaRPr lang="en-US"/>
          </a:p>
        </p:txBody>
      </p:sp>
      <p:sp>
        <p:nvSpPr>
          <p:cNvPr id="364548" name="Rectangle 2"/>
          <p:cNvSpPr>
            <a:spLocks noGrp="1" noRot="1" noChangeAspect="1" noChangeArrowheads="1" noTextEdit="1"/>
          </p:cNvSpPr>
          <p:nvPr>
            <p:ph type="sldImg"/>
          </p:nvPr>
        </p:nvSpPr>
        <p:spPr>
          <a:xfrm>
            <a:off x="1320938" y="722364"/>
            <a:ext cx="4674967" cy="3598345"/>
          </a:xfrm>
          <a:ln/>
        </p:spPr>
      </p:sp>
      <p:sp>
        <p:nvSpPr>
          <p:cNvPr id="364549" name="Rectangle 3"/>
          <p:cNvSpPr>
            <a:spLocks noGrp="1" noChangeArrowheads="1"/>
          </p:cNvSpPr>
          <p:nvPr>
            <p:ph type="body" idx="1"/>
          </p:nvPr>
        </p:nvSpPr>
        <p:spPr>
          <a:xfrm>
            <a:off x="976345" y="4559812"/>
            <a:ext cx="5362511" cy="4319025"/>
          </a:xfrm>
          <a:noFill/>
          <a:ln/>
        </p:spPr>
        <p:txBody>
          <a:bodyPr/>
          <a:lstStyle/>
          <a:p>
            <a:pPr marL="119878" indent="-119878" eaLnBrk="1" hangingPunct="1">
              <a:buFontTx/>
              <a:buChar char="•"/>
            </a:pPr>
            <a:r>
              <a:rPr lang="en-US" dirty="0" smtClean="0"/>
              <a:t>Review this ending rule.</a:t>
            </a:r>
          </a:p>
          <a:p>
            <a:pPr marL="119878" indent="-119878" eaLnBrk="1" hangingPunct="1">
              <a:buFontTx/>
              <a:buChar char="•"/>
            </a:pPr>
            <a:r>
              <a:rPr lang="en-US" dirty="0" smtClean="0"/>
              <a:t>Have participants come up with additional words that follow this rule.</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786" name="Rectangle 3"/>
          <p:cNvSpPr>
            <a:spLocks noGrp="1" noChangeArrowheads="1"/>
          </p:cNvSpPr>
          <p:nvPr>
            <p:ph type="dt" sz="quarter" idx="1"/>
          </p:nvPr>
        </p:nvSpPr>
        <p:spPr>
          <a:noFill/>
        </p:spPr>
        <p:txBody>
          <a:bodyPr/>
          <a:lstStyle/>
          <a:p>
            <a:fld id="{6E9D907E-8689-4800-A08B-C2DFD3D23705}" type="datetime1">
              <a:rPr lang="en-US"/>
              <a:pPr/>
              <a:t>6/16/2013</a:t>
            </a:fld>
            <a:endParaRPr lang="en-US"/>
          </a:p>
        </p:txBody>
      </p:sp>
      <p:sp>
        <p:nvSpPr>
          <p:cNvPr id="374787" name="Rectangle 7"/>
          <p:cNvSpPr>
            <a:spLocks noGrp="1" noChangeArrowheads="1"/>
          </p:cNvSpPr>
          <p:nvPr>
            <p:ph type="sldNum" sz="quarter" idx="5"/>
          </p:nvPr>
        </p:nvSpPr>
        <p:spPr>
          <a:noFill/>
        </p:spPr>
        <p:txBody>
          <a:bodyPr/>
          <a:lstStyle/>
          <a:p>
            <a:fld id="{D63FB01F-8880-4E0F-91E2-1355C2427A27}" type="slidenum">
              <a:rPr lang="en-US"/>
              <a:pPr/>
              <a:t>115</a:t>
            </a:fld>
            <a:endParaRPr lang="en-US"/>
          </a:p>
        </p:txBody>
      </p:sp>
      <p:sp>
        <p:nvSpPr>
          <p:cNvPr id="374788" name="Rectangle 2"/>
          <p:cNvSpPr>
            <a:spLocks noGrp="1" noRot="1" noChangeAspect="1" noChangeArrowheads="1" noTextEdit="1"/>
          </p:cNvSpPr>
          <p:nvPr>
            <p:ph type="sldImg"/>
          </p:nvPr>
        </p:nvSpPr>
        <p:spPr>
          <a:xfrm>
            <a:off x="1320938" y="722364"/>
            <a:ext cx="4674967" cy="3598345"/>
          </a:xfrm>
          <a:ln/>
        </p:spPr>
      </p:sp>
      <p:sp>
        <p:nvSpPr>
          <p:cNvPr id="374789" name="Rectangle 3"/>
          <p:cNvSpPr>
            <a:spLocks noGrp="1" noChangeArrowheads="1"/>
          </p:cNvSpPr>
          <p:nvPr>
            <p:ph type="body" idx="1"/>
          </p:nvPr>
        </p:nvSpPr>
        <p:spPr>
          <a:xfrm>
            <a:off x="976345" y="4559812"/>
            <a:ext cx="5362511" cy="4319025"/>
          </a:xfrm>
          <a:noFill/>
          <a:ln/>
        </p:spPr>
        <p:txBody>
          <a:bodyPr/>
          <a:lstStyle/>
          <a:p>
            <a:pPr marL="119878" indent="-119878" eaLnBrk="1" hangingPunct="1">
              <a:buFontTx/>
              <a:buChar char="•"/>
            </a:pPr>
            <a:r>
              <a:rPr lang="en-US" dirty="0" smtClean="0"/>
              <a:t>Take a minute to have participants review the types of morphemes found in the English language. </a:t>
            </a:r>
          </a:p>
          <a:p>
            <a:pPr marL="119878" indent="-119878" eaLnBrk="1" hangingPunct="1">
              <a:buFontTx/>
              <a:buChar char="•"/>
            </a:pPr>
            <a:r>
              <a:rPr lang="en-US" dirty="0" smtClean="0"/>
              <a:t>The focus will be on free morphemes, or those morphemes that are easier for students to read and spell and are typically taught in the earlier grade levels. </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Rectangle 3"/>
          <p:cNvSpPr>
            <a:spLocks noGrp="1" noChangeArrowheads="1"/>
          </p:cNvSpPr>
          <p:nvPr>
            <p:ph type="dt" sz="quarter" idx="1"/>
          </p:nvPr>
        </p:nvSpPr>
        <p:spPr>
          <a:noFill/>
        </p:spPr>
        <p:txBody>
          <a:bodyPr/>
          <a:lstStyle/>
          <a:p>
            <a:fld id="{1F4DEE0E-B275-43BC-BDEE-13146B90ADC5}" type="datetime1">
              <a:rPr lang="en-US"/>
              <a:pPr/>
              <a:t>6/16/2013</a:t>
            </a:fld>
            <a:endParaRPr lang="en-US"/>
          </a:p>
        </p:txBody>
      </p:sp>
      <p:sp>
        <p:nvSpPr>
          <p:cNvPr id="375811" name="Rectangle 7"/>
          <p:cNvSpPr>
            <a:spLocks noGrp="1" noChangeArrowheads="1"/>
          </p:cNvSpPr>
          <p:nvPr>
            <p:ph type="sldNum" sz="quarter" idx="5"/>
          </p:nvPr>
        </p:nvSpPr>
        <p:spPr>
          <a:noFill/>
        </p:spPr>
        <p:txBody>
          <a:bodyPr/>
          <a:lstStyle/>
          <a:p>
            <a:fld id="{2BA31B25-1354-4EC3-841C-9B05BF8A0541}" type="slidenum">
              <a:rPr lang="en-US"/>
              <a:pPr/>
              <a:t>116</a:t>
            </a:fld>
            <a:endParaRPr lang="en-US"/>
          </a:p>
        </p:txBody>
      </p:sp>
      <p:sp>
        <p:nvSpPr>
          <p:cNvPr id="375812" name="Rectangle 2"/>
          <p:cNvSpPr>
            <a:spLocks noGrp="1" noRot="1" noChangeAspect="1" noChangeArrowheads="1" noTextEdit="1"/>
          </p:cNvSpPr>
          <p:nvPr>
            <p:ph type="sldImg"/>
          </p:nvPr>
        </p:nvSpPr>
        <p:spPr>
          <a:xfrm>
            <a:off x="1320938" y="722364"/>
            <a:ext cx="4674967" cy="3598345"/>
          </a:xfrm>
          <a:ln/>
        </p:spPr>
      </p:sp>
      <p:sp>
        <p:nvSpPr>
          <p:cNvPr id="375813" name="Rectangle 3"/>
          <p:cNvSpPr>
            <a:spLocks noGrp="1" noChangeArrowheads="1"/>
          </p:cNvSpPr>
          <p:nvPr>
            <p:ph type="body" idx="1"/>
          </p:nvPr>
        </p:nvSpPr>
        <p:spPr>
          <a:xfrm>
            <a:off x="976345" y="4559812"/>
            <a:ext cx="5362511" cy="4319025"/>
          </a:xfrm>
          <a:noFill/>
          <a:ln/>
        </p:spPr>
        <p:txBody>
          <a:bodyPr/>
          <a:lstStyle/>
          <a:p>
            <a:pPr marL="119878" indent="-119878" eaLnBrk="1" hangingPunct="1">
              <a:buFontTx/>
              <a:buChar char="•"/>
            </a:pPr>
            <a:r>
              <a:rPr lang="en-US" dirty="0" smtClean="0"/>
              <a:t>Review the difference between free and bound morphemes with participants. You might ask them to come up with examples of each in order to quickly check their understanding of these concepts.</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3"/>
          <p:cNvSpPr>
            <a:spLocks noGrp="1" noChangeArrowheads="1"/>
          </p:cNvSpPr>
          <p:nvPr>
            <p:ph type="dt" sz="quarter" idx="1"/>
          </p:nvPr>
        </p:nvSpPr>
        <p:spPr>
          <a:noFill/>
        </p:spPr>
        <p:txBody>
          <a:bodyPr/>
          <a:lstStyle/>
          <a:p>
            <a:fld id="{9401CF5C-7907-430C-B8D5-9BC238E7F4A6}" type="datetime1">
              <a:rPr lang="en-US"/>
              <a:pPr/>
              <a:t>6/16/2013</a:t>
            </a:fld>
            <a:endParaRPr lang="en-US"/>
          </a:p>
        </p:txBody>
      </p:sp>
      <p:sp>
        <p:nvSpPr>
          <p:cNvPr id="376835" name="Rectangle 7"/>
          <p:cNvSpPr>
            <a:spLocks noGrp="1" noChangeArrowheads="1"/>
          </p:cNvSpPr>
          <p:nvPr>
            <p:ph type="sldNum" sz="quarter" idx="5"/>
          </p:nvPr>
        </p:nvSpPr>
        <p:spPr>
          <a:noFill/>
        </p:spPr>
        <p:txBody>
          <a:bodyPr/>
          <a:lstStyle/>
          <a:p>
            <a:fld id="{17F99971-0883-400F-A04E-A01961973DEA}" type="slidenum">
              <a:rPr lang="en-US"/>
              <a:pPr/>
              <a:t>117</a:t>
            </a:fld>
            <a:endParaRPr lang="en-US"/>
          </a:p>
        </p:txBody>
      </p:sp>
      <p:sp>
        <p:nvSpPr>
          <p:cNvPr id="376836" name="Rectangle 2050"/>
          <p:cNvSpPr>
            <a:spLocks noGrp="1" noRot="1" noChangeAspect="1" noChangeArrowheads="1" noTextEdit="1"/>
          </p:cNvSpPr>
          <p:nvPr>
            <p:ph type="sldImg"/>
          </p:nvPr>
        </p:nvSpPr>
        <p:spPr>
          <a:ln/>
        </p:spPr>
      </p:sp>
      <p:sp>
        <p:nvSpPr>
          <p:cNvPr id="376837" name="Rectangle 2051"/>
          <p:cNvSpPr>
            <a:spLocks noGrp="1" noChangeArrowheads="1"/>
          </p:cNvSpPr>
          <p:nvPr>
            <p:ph type="body" idx="1"/>
          </p:nvPr>
        </p:nvSpPr>
        <p:spPr>
          <a:noFill/>
          <a:ln/>
        </p:spPr>
        <p:txBody>
          <a:bodyPr/>
          <a:lstStyle/>
          <a:p>
            <a:pPr marL="119878" indent="-119878" eaLnBrk="1" hangingPunct="1">
              <a:buFontTx/>
              <a:buChar char="•"/>
            </a:pPr>
            <a:r>
              <a:rPr lang="en-US" dirty="0" smtClean="0"/>
              <a:t>Review these prefixes, roots, and suffixes, explaining that teachers should focus more time on those that are most prevalent in our language. </a:t>
            </a:r>
          </a:p>
          <a:p>
            <a:pPr marL="119878" indent="-119878" eaLnBrk="1" hangingPunct="1">
              <a:buFontTx/>
              <a:buChar char="•"/>
            </a:pPr>
            <a:r>
              <a:rPr lang="en-US" dirty="0" smtClean="0"/>
              <a:t>Refer participants to Appendix B in their manuals for a complete list of the most commonly found prefixes, roots, and suffixes.</a:t>
            </a:r>
          </a:p>
          <a:p>
            <a:pPr marL="119878" indent="-119878" eaLnBrk="1" hangingPunct="1"/>
            <a:endParaRPr lang="en-US" dirty="0" smtClean="0"/>
          </a:p>
          <a:p>
            <a:pPr marL="119878" indent="-119878" eaLnBrk="1" hangingPunct="1"/>
            <a:r>
              <a:rPr lang="en-US" dirty="0" smtClean="0"/>
              <a:t>Henry, M. (2003). </a:t>
            </a:r>
            <a:r>
              <a:rPr lang="en-US" i="1" dirty="0" smtClean="0"/>
              <a:t>Unlocking literacy</a:t>
            </a:r>
            <a:r>
              <a:rPr lang="en-US" dirty="0" smtClean="0"/>
              <a:t>. Baltimore, MD: Brookes Publishing Company.</a:t>
            </a:r>
          </a:p>
          <a:p>
            <a:pPr marL="119878" indent="-119878" eaLnBrk="1" hangingPunct="1"/>
            <a:endParaRPr lang="en-US" dirty="0"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Rectangle 3"/>
          <p:cNvSpPr>
            <a:spLocks noGrp="1" noChangeArrowheads="1"/>
          </p:cNvSpPr>
          <p:nvPr>
            <p:ph type="dt" sz="quarter" idx="1"/>
          </p:nvPr>
        </p:nvSpPr>
        <p:spPr>
          <a:noFill/>
        </p:spPr>
        <p:txBody>
          <a:bodyPr/>
          <a:lstStyle/>
          <a:p>
            <a:fld id="{2604201F-3CFB-4458-8E96-38BDBCAED3C8}" type="datetime1">
              <a:rPr lang="en-US"/>
              <a:pPr/>
              <a:t>6/16/2013</a:t>
            </a:fld>
            <a:endParaRPr lang="en-US"/>
          </a:p>
        </p:txBody>
      </p:sp>
      <p:sp>
        <p:nvSpPr>
          <p:cNvPr id="377859" name="Rectangle 7"/>
          <p:cNvSpPr>
            <a:spLocks noGrp="1" noChangeArrowheads="1"/>
          </p:cNvSpPr>
          <p:nvPr>
            <p:ph type="sldNum" sz="quarter" idx="5"/>
          </p:nvPr>
        </p:nvSpPr>
        <p:spPr>
          <a:noFill/>
        </p:spPr>
        <p:txBody>
          <a:bodyPr/>
          <a:lstStyle/>
          <a:p>
            <a:fld id="{A9348C66-C82C-4705-94F1-7A1BDA1824CE}" type="slidenum">
              <a:rPr lang="en-US"/>
              <a:pPr/>
              <a:t>118</a:t>
            </a:fld>
            <a:endParaRPr lang="en-US"/>
          </a:p>
        </p:txBody>
      </p:sp>
      <p:sp>
        <p:nvSpPr>
          <p:cNvPr id="377860" name="Rectangle 2"/>
          <p:cNvSpPr>
            <a:spLocks noGrp="1" noRot="1" noChangeAspect="1" noChangeArrowheads="1" noTextEdit="1"/>
          </p:cNvSpPr>
          <p:nvPr>
            <p:ph type="sldImg"/>
          </p:nvPr>
        </p:nvSpPr>
        <p:spPr>
          <a:ln/>
        </p:spPr>
      </p:sp>
      <p:sp>
        <p:nvSpPr>
          <p:cNvPr id="377861" name="Rectangle 3"/>
          <p:cNvSpPr>
            <a:spLocks noGrp="1" noChangeArrowheads="1"/>
          </p:cNvSpPr>
          <p:nvPr>
            <p:ph type="body" idx="1"/>
          </p:nvPr>
        </p:nvSpPr>
        <p:spPr>
          <a:noFill/>
          <a:ln/>
        </p:spPr>
        <p:txBody>
          <a:bodyPr/>
          <a:lstStyle/>
          <a:p>
            <a:pPr marL="119878" indent="-119878" eaLnBrk="1" hangingPunct="1">
              <a:buFontTx/>
              <a:buChar char="•"/>
            </a:pPr>
            <a:r>
              <a:rPr lang="en-US" dirty="0" smtClean="0"/>
              <a:t>Review these morphological patterns, based on Marcia Henry’s work on the orthographic patterns of English, noted in Henry (2003).</a:t>
            </a:r>
          </a:p>
          <a:p>
            <a:pPr marL="119878" indent="-119878" eaLnBrk="1" hangingPunct="1"/>
            <a:endParaRPr lang="en-US" dirty="0" smtClean="0"/>
          </a:p>
          <a:p>
            <a:pPr marL="119878" indent="-119878" eaLnBrk="1" hangingPunct="1"/>
            <a:r>
              <a:rPr lang="en-US" dirty="0" smtClean="0"/>
              <a:t>Henry, M. (2003). </a:t>
            </a:r>
            <a:r>
              <a:rPr lang="en-US" i="1" dirty="0" smtClean="0"/>
              <a:t>Unlocking literacy</a:t>
            </a:r>
            <a:r>
              <a:rPr lang="en-US" dirty="0" smtClean="0"/>
              <a:t>. Baltimore, MD: Brookes Publishing Company.</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82" name="Rectangle 3"/>
          <p:cNvSpPr>
            <a:spLocks noGrp="1" noChangeArrowheads="1"/>
          </p:cNvSpPr>
          <p:nvPr>
            <p:ph type="dt" sz="quarter" idx="1"/>
          </p:nvPr>
        </p:nvSpPr>
        <p:spPr>
          <a:noFill/>
        </p:spPr>
        <p:txBody>
          <a:bodyPr/>
          <a:lstStyle/>
          <a:p>
            <a:fld id="{02300E63-44E3-4323-A3D7-AB6DA451CC1F}" type="datetime1">
              <a:rPr lang="en-US"/>
              <a:pPr/>
              <a:t>6/16/2013</a:t>
            </a:fld>
            <a:endParaRPr lang="en-US"/>
          </a:p>
        </p:txBody>
      </p:sp>
      <p:sp>
        <p:nvSpPr>
          <p:cNvPr id="378883" name="Rectangle 7"/>
          <p:cNvSpPr>
            <a:spLocks noGrp="1" noChangeArrowheads="1"/>
          </p:cNvSpPr>
          <p:nvPr>
            <p:ph type="sldNum" sz="quarter" idx="5"/>
          </p:nvPr>
        </p:nvSpPr>
        <p:spPr>
          <a:noFill/>
        </p:spPr>
        <p:txBody>
          <a:bodyPr/>
          <a:lstStyle/>
          <a:p>
            <a:fld id="{04D983D8-0815-4DE8-B8AD-56FD42E2C372}" type="slidenum">
              <a:rPr lang="en-US"/>
              <a:pPr/>
              <a:t>119</a:t>
            </a:fld>
            <a:endParaRPr lang="en-US"/>
          </a:p>
        </p:txBody>
      </p:sp>
      <p:sp>
        <p:nvSpPr>
          <p:cNvPr id="378884" name="Rectangle 2"/>
          <p:cNvSpPr>
            <a:spLocks noGrp="1" noRot="1" noChangeAspect="1" noChangeArrowheads="1" noTextEdit="1"/>
          </p:cNvSpPr>
          <p:nvPr>
            <p:ph type="sldImg"/>
          </p:nvPr>
        </p:nvSpPr>
        <p:spPr>
          <a:ln/>
        </p:spPr>
      </p:sp>
      <p:sp>
        <p:nvSpPr>
          <p:cNvPr id="378885" name="Rectangle 3"/>
          <p:cNvSpPr>
            <a:spLocks noGrp="1" noChangeArrowheads="1"/>
          </p:cNvSpPr>
          <p:nvPr>
            <p:ph type="body" idx="1"/>
          </p:nvPr>
        </p:nvSpPr>
        <p:spPr>
          <a:noFill/>
          <a:ln/>
        </p:spPr>
        <p:txBody>
          <a:bodyPr/>
          <a:lstStyle/>
          <a:p>
            <a:pPr marL="119878" indent="-119878" eaLnBrk="1" hangingPunct="1">
              <a:buFontTx/>
              <a:buChar char="•"/>
            </a:pPr>
            <a:r>
              <a:rPr lang="en-US" dirty="0" smtClean="0"/>
              <a:t>Briefly review both </a:t>
            </a:r>
            <a:r>
              <a:rPr lang="en-US" u="sng" dirty="0" smtClean="0"/>
              <a:t>inflectional</a:t>
            </a:r>
            <a:r>
              <a:rPr lang="en-US" dirty="0" smtClean="0"/>
              <a:t> and </a:t>
            </a:r>
            <a:r>
              <a:rPr lang="en-US" u="sng" dirty="0" smtClean="0"/>
              <a:t>derivational</a:t>
            </a:r>
            <a:r>
              <a:rPr lang="en-US" dirty="0" smtClean="0"/>
              <a:t> suffixes with participants.</a:t>
            </a:r>
          </a:p>
          <a:p>
            <a:pPr marL="119878" indent="-119878" eaLnBrk="1" hangingPunct="1">
              <a:buFontTx/>
              <a:buChar char="•"/>
            </a:pPr>
            <a:r>
              <a:rPr lang="en-US" dirty="0" smtClean="0"/>
              <a:t>Explain to participants that inflectional endings do not change a word’s part of speech, but a derivational suffix can change the word from a verb to a noun to an adjective or an adverb.</a:t>
            </a:r>
          </a:p>
          <a:p>
            <a:pPr marL="119878" indent="-119878" eaLnBrk="1" hangingPunct="1">
              <a:buFontTx/>
              <a:buChar char="•"/>
            </a:pPr>
            <a:r>
              <a:rPr lang="en-US" b="1" u="sng" dirty="0" smtClean="0"/>
              <a:t>Say</a:t>
            </a:r>
            <a:r>
              <a:rPr lang="en-US" dirty="0" smtClean="0"/>
              <a:t>:</a:t>
            </a:r>
            <a:endParaRPr lang="en-US" b="1" u="sng" dirty="0" smtClean="0"/>
          </a:p>
          <a:p>
            <a:pPr marL="239756" lvl="1" eaLnBrk="1" hangingPunct="1"/>
            <a:r>
              <a:rPr lang="en-US" i="1" dirty="0" smtClean="0"/>
              <a:t>You will be focusing mainly on inflectional endings, as they are the first to be taught and are the easier of the two types of suffixes to understand. Past tense and plural inflected endings will be the focus of your work during the following two activities.</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6" name="Rectangle 3"/>
          <p:cNvSpPr>
            <a:spLocks noGrp="1" noChangeArrowheads="1"/>
          </p:cNvSpPr>
          <p:nvPr>
            <p:ph type="dt" sz="quarter" idx="1"/>
          </p:nvPr>
        </p:nvSpPr>
        <p:spPr>
          <a:noFill/>
        </p:spPr>
        <p:txBody>
          <a:bodyPr/>
          <a:lstStyle/>
          <a:p>
            <a:fld id="{4CC30792-BD05-4869-98EF-7CC8D3A1A6EF}" type="datetime1">
              <a:rPr lang="en-US"/>
              <a:pPr/>
              <a:t>6/16/2013</a:t>
            </a:fld>
            <a:endParaRPr lang="en-US"/>
          </a:p>
        </p:txBody>
      </p:sp>
      <p:sp>
        <p:nvSpPr>
          <p:cNvPr id="379907" name="Rectangle 7"/>
          <p:cNvSpPr>
            <a:spLocks noGrp="1" noChangeArrowheads="1"/>
          </p:cNvSpPr>
          <p:nvPr>
            <p:ph type="sldNum" sz="quarter" idx="5"/>
          </p:nvPr>
        </p:nvSpPr>
        <p:spPr>
          <a:noFill/>
        </p:spPr>
        <p:txBody>
          <a:bodyPr/>
          <a:lstStyle/>
          <a:p>
            <a:fld id="{B52DCF6E-C161-4A9F-8B6E-3F7763741E9F}" type="slidenum">
              <a:rPr lang="en-US"/>
              <a:pPr/>
              <a:t>120</a:t>
            </a:fld>
            <a:endParaRPr lang="en-US"/>
          </a:p>
        </p:txBody>
      </p:sp>
      <p:sp>
        <p:nvSpPr>
          <p:cNvPr id="379908" name="Rectangle 2"/>
          <p:cNvSpPr>
            <a:spLocks noGrp="1" noRot="1" noChangeAspect="1" noChangeArrowheads="1" noTextEdit="1"/>
          </p:cNvSpPr>
          <p:nvPr>
            <p:ph type="sldImg"/>
          </p:nvPr>
        </p:nvSpPr>
        <p:spPr>
          <a:ln/>
        </p:spPr>
      </p:sp>
      <p:sp>
        <p:nvSpPr>
          <p:cNvPr id="379909" name="Rectangle 3"/>
          <p:cNvSpPr>
            <a:spLocks noGrp="1" noChangeArrowheads="1"/>
          </p:cNvSpPr>
          <p:nvPr>
            <p:ph type="body" idx="1"/>
          </p:nvPr>
        </p:nvSpPr>
        <p:spPr>
          <a:noFill/>
          <a:ln/>
        </p:spPr>
        <p:txBody>
          <a:bodyPr/>
          <a:lstStyle/>
          <a:p>
            <a:pPr marL="119878" indent="-119878" eaLnBrk="1" hangingPunct="1">
              <a:buFontTx/>
              <a:buChar char="•"/>
            </a:pPr>
            <a:r>
              <a:rPr lang="en-US" dirty="0" smtClean="0"/>
              <a:t>Direct participants to say these words and check which sound corresponds to the </a:t>
            </a:r>
            <a:r>
              <a:rPr lang="en-US" b="1" dirty="0" smtClean="0"/>
              <a:t>-</a:t>
            </a:r>
            <a:r>
              <a:rPr lang="en-US" b="1" dirty="0" err="1" smtClean="0"/>
              <a:t>ed</a:t>
            </a:r>
            <a:r>
              <a:rPr lang="en-US" dirty="0" smtClean="0"/>
              <a:t> past tense morpheme.</a:t>
            </a:r>
          </a:p>
          <a:p>
            <a:pPr marL="119878" indent="-119878" eaLnBrk="1" hangingPunct="1">
              <a:buFontTx/>
              <a:buChar char="•"/>
            </a:pPr>
            <a:r>
              <a:rPr lang="en-US" dirty="0" smtClean="0"/>
              <a:t>Additionally, have them check the column when the morpheme </a:t>
            </a:r>
            <a:r>
              <a:rPr lang="en-US" b="1" dirty="0" smtClean="0"/>
              <a:t>-</a:t>
            </a:r>
            <a:r>
              <a:rPr lang="en-US" b="1" dirty="0" err="1" smtClean="0"/>
              <a:t>ed</a:t>
            </a:r>
            <a:r>
              <a:rPr lang="en-US" dirty="0" smtClean="0"/>
              <a:t> creates a new syllable.</a:t>
            </a:r>
          </a:p>
          <a:p>
            <a:pPr marL="119878" indent="-119878" eaLnBrk="1" hangingPunct="1">
              <a:buFontTx/>
              <a:buChar char="•"/>
            </a:pPr>
            <a:r>
              <a:rPr lang="en-US" dirty="0" smtClean="0"/>
              <a:t>The answers are found on the following slide; show these once participants have had a minute to think about these words.</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30" name="Rectangle 3"/>
          <p:cNvSpPr>
            <a:spLocks noGrp="1" noChangeArrowheads="1"/>
          </p:cNvSpPr>
          <p:nvPr>
            <p:ph type="dt" sz="quarter" idx="1"/>
          </p:nvPr>
        </p:nvSpPr>
        <p:spPr>
          <a:noFill/>
        </p:spPr>
        <p:txBody>
          <a:bodyPr/>
          <a:lstStyle/>
          <a:p>
            <a:fld id="{4E619476-F934-4279-A85C-098D320FE1FD}" type="datetime1">
              <a:rPr lang="en-US"/>
              <a:pPr/>
              <a:t>6/16/2013</a:t>
            </a:fld>
            <a:endParaRPr lang="en-US"/>
          </a:p>
        </p:txBody>
      </p:sp>
      <p:sp>
        <p:nvSpPr>
          <p:cNvPr id="380931" name="Rectangle 7"/>
          <p:cNvSpPr>
            <a:spLocks noGrp="1" noChangeArrowheads="1"/>
          </p:cNvSpPr>
          <p:nvPr>
            <p:ph type="sldNum" sz="quarter" idx="5"/>
          </p:nvPr>
        </p:nvSpPr>
        <p:spPr>
          <a:noFill/>
        </p:spPr>
        <p:txBody>
          <a:bodyPr/>
          <a:lstStyle/>
          <a:p>
            <a:fld id="{4E901C42-CE27-4D9A-9E3B-7A628CE80648}" type="slidenum">
              <a:rPr lang="en-US"/>
              <a:pPr/>
              <a:t>121</a:t>
            </a:fld>
            <a:endParaRPr lang="en-US"/>
          </a:p>
        </p:txBody>
      </p:sp>
      <p:sp>
        <p:nvSpPr>
          <p:cNvPr id="380932" name="Rectangle 2"/>
          <p:cNvSpPr>
            <a:spLocks noGrp="1" noRot="1" noChangeAspect="1" noChangeArrowheads="1" noTextEdit="1"/>
          </p:cNvSpPr>
          <p:nvPr>
            <p:ph type="sldImg"/>
          </p:nvPr>
        </p:nvSpPr>
        <p:spPr>
          <a:ln/>
        </p:spPr>
      </p:sp>
      <p:sp>
        <p:nvSpPr>
          <p:cNvPr id="380933" name="Rectangle 3"/>
          <p:cNvSpPr>
            <a:spLocks noGrp="1" noChangeArrowheads="1"/>
          </p:cNvSpPr>
          <p:nvPr>
            <p:ph type="body" idx="1"/>
          </p:nvPr>
        </p:nvSpPr>
        <p:spPr>
          <a:noFill/>
          <a:ln/>
        </p:spPr>
        <p:txBody>
          <a:bodyPr/>
          <a:lstStyle/>
          <a:p>
            <a:pPr marL="119878" indent="-119878" eaLnBrk="1" hangingPunct="1">
              <a:buFontTx/>
              <a:buChar char="•"/>
            </a:pPr>
            <a:r>
              <a:rPr lang="en-US" dirty="0" smtClean="0"/>
              <a:t>Briefly review these answers with participants. Do not take the time to explain the rule that governs the sounds of </a:t>
            </a:r>
            <a:r>
              <a:rPr lang="en-US" b="1" dirty="0" smtClean="0"/>
              <a:t>-</a:t>
            </a:r>
            <a:r>
              <a:rPr lang="en-US" b="1" dirty="0" err="1" smtClean="0"/>
              <a:t>ed</a:t>
            </a:r>
            <a:r>
              <a:rPr lang="en-US" dirty="0" smtClean="0"/>
              <a:t> here, as the following activity explores this relationship.</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a:t>
            </a:r>
            <a:r>
              <a:rPr lang="en-US" baseline="0" dirty="0" smtClean="0"/>
              <a:t> a chart list the three types of spelling instruction. List as a group the type of words that are best suited to the different approaches.  Give examples of words for each type </a:t>
            </a:r>
            <a:endParaRPr lang="en-US" dirty="0"/>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9</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78" name="Rectangle 3"/>
          <p:cNvSpPr>
            <a:spLocks noGrp="1" noChangeArrowheads="1"/>
          </p:cNvSpPr>
          <p:nvPr>
            <p:ph type="dt" sz="quarter" idx="1"/>
          </p:nvPr>
        </p:nvSpPr>
        <p:spPr>
          <a:noFill/>
        </p:spPr>
        <p:txBody>
          <a:bodyPr/>
          <a:lstStyle/>
          <a:p>
            <a:fld id="{2D737378-62F7-4DE7-813C-2DDE4A901E9F}" type="datetime1">
              <a:rPr lang="en-US"/>
              <a:pPr/>
              <a:t>6/16/2013</a:t>
            </a:fld>
            <a:endParaRPr lang="en-US"/>
          </a:p>
        </p:txBody>
      </p:sp>
      <p:sp>
        <p:nvSpPr>
          <p:cNvPr id="382979" name="Rectangle 7"/>
          <p:cNvSpPr>
            <a:spLocks noGrp="1" noChangeArrowheads="1"/>
          </p:cNvSpPr>
          <p:nvPr>
            <p:ph type="sldNum" sz="quarter" idx="5"/>
          </p:nvPr>
        </p:nvSpPr>
        <p:spPr>
          <a:noFill/>
        </p:spPr>
        <p:txBody>
          <a:bodyPr/>
          <a:lstStyle/>
          <a:p>
            <a:fld id="{2F4A3021-DB41-41CC-8891-DB70216ABAD7}" type="slidenum">
              <a:rPr lang="en-US"/>
              <a:pPr/>
              <a:t>122</a:t>
            </a:fld>
            <a:endParaRPr lang="en-US"/>
          </a:p>
        </p:txBody>
      </p:sp>
      <p:sp>
        <p:nvSpPr>
          <p:cNvPr id="382980" name="Rectangle 2"/>
          <p:cNvSpPr>
            <a:spLocks noGrp="1" noRot="1" noChangeAspect="1" noChangeArrowheads="1" noTextEdit="1"/>
          </p:cNvSpPr>
          <p:nvPr>
            <p:ph type="sldImg"/>
          </p:nvPr>
        </p:nvSpPr>
        <p:spPr>
          <a:ln/>
        </p:spPr>
      </p:sp>
      <p:sp>
        <p:nvSpPr>
          <p:cNvPr id="382981" name="Rectangle 3"/>
          <p:cNvSpPr>
            <a:spLocks noGrp="1" noChangeArrowheads="1"/>
          </p:cNvSpPr>
          <p:nvPr>
            <p:ph type="body" idx="1"/>
          </p:nvPr>
        </p:nvSpPr>
        <p:spPr>
          <a:noFill/>
          <a:ln/>
        </p:spPr>
        <p:txBody>
          <a:bodyPr/>
          <a:lstStyle/>
          <a:p>
            <a:pPr marL="119878" indent="-119878" eaLnBrk="1" hangingPunct="1">
              <a:buFontTx/>
              <a:buChar char="•"/>
            </a:pPr>
            <a:r>
              <a:rPr lang="en-US" dirty="0" smtClean="0"/>
              <a:t>Direct participants to say these words and check which sound corresponds to the </a:t>
            </a:r>
            <a:r>
              <a:rPr lang="en-US" b="1" dirty="0" smtClean="0"/>
              <a:t>-s</a:t>
            </a:r>
            <a:r>
              <a:rPr lang="en-US" dirty="0" smtClean="0"/>
              <a:t> or </a:t>
            </a:r>
            <a:r>
              <a:rPr lang="en-US" b="1" dirty="0" smtClean="0"/>
              <a:t>-</a:t>
            </a:r>
            <a:r>
              <a:rPr lang="en-US" b="1" dirty="0" err="1" smtClean="0"/>
              <a:t>es</a:t>
            </a:r>
            <a:r>
              <a:rPr lang="en-US" dirty="0" smtClean="0"/>
              <a:t> plural morpheme.</a:t>
            </a:r>
          </a:p>
          <a:p>
            <a:pPr marL="119878" indent="-119878" eaLnBrk="1" hangingPunct="1">
              <a:buFontTx/>
              <a:buChar char="•"/>
            </a:pPr>
            <a:r>
              <a:rPr lang="en-US" dirty="0" smtClean="0"/>
              <a:t>Additionally, have them check the column when the morpheme </a:t>
            </a:r>
            <a:r>
              <a:rPr lang="en-US" b="1" dirty="0" smtClean="0"/>
              <a:t>-s</a:t>
            </a:r>
            <a:r>
              <a:rPr lang="en-US" dirty="0" smtClean="0"/>
              <a:t> or </a:t>
            </a:r>
            <a:r>
              <a:rPr lang="en-US" b="1" dirty="0" smtClean="0"/>
              <a:t>-</a:t>
            </a:r>
            <a:r>
              <a:rPr lang="en-US" b="1" dirty="0" err="1" smtClean="0"/>
              <a:t>es</a:t>
            </a:r>
            <a:r>
              <a:rPr lang="en-US" dirty="0" smtClean="0"/>
              <a:t> creates a new syllable.</a:t>
            </a:r>
          </a:p>
          <a:p>
            <a:pPr marL="119878" indent="-119878" eaLnBrk="1" hangingPunct="1">
              <a:buFontTx/>
              <a:buChar char="•"/>
            </a:pPr>
            <a:r>
              <a:rPr lang="en-US" dirty="0" smtClean="0"/>
              <a:t>The answers are found on the following slide; show these once participants have had a minute to think about these words.</a:t>
            </a: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2" name="Rectangle 3"/>
          <p:cNvSpPr>
            <a:spLocks noGrp="1" noChangeArrowheads="1"/>
          </p:cNvSpPr>
          <p:nvPr>
            <p:ph type="dt" sz="quarter" idx="1"/>
          </p:nvPr>
        </p:nvSpPr>
        <p:spPr>
          <a:noFill/>
        </p:spPr>
        <p:txBody>
          <a:bodyPr/>
          <a:lstStyle/>
          <a:p>
            <a:fld id="{9CE3C0B1-7F27-4C5B-A1C0-EE80F4ABC3C8}" type="datetime1">
              <a:rPr lang="en-US"/>
              <a:pPr/>
              <a:t>6/16/2013</a:t>
            </a:fld>
            <a:endParaRPr lang="en-US"/>
          </a:p>
        </p:txBody>
      </p:sp>
      <p:sp>
        <p:nvSpPr>
          <p:cNvPr id="384003" name="Rectangle 7"/>
          <p:cNvSpPr>
            <a:spLocks noGrp="1" noChangeArrowheads="1"/>
          </p:cNvSpPr>
          <p:nvPr>
            <p:ph type="sldNum" sz="quarter" idx="5"/>
          </p:nvPr>
        </p:nvSpPr>
        <p:spPr>
          <a:noFill/>
        </p:spPr>
        <p:txBody>
          <a:bodyPr/>
          <a:lstStyle/>
          <a:p>
            <a:fld id="{163AB1EF-C0D1-4C34-B097-87FBDD83B1C0}" type="slidenum">
              <a:rPr lang="en-US"/>
              <a:pPr/>
              <a:t>123</a:t>
            </a:fld>
            <a:endParaRPr lang="en-US"/>
          </a:p>
        </p:txBody>
      </p:sp>
      <p:sp>
        <p:nvSpPr>
          <p:cNvPr id="384004" name="Rectangle 2"/>
          <p:cNvSpPr>
            <a:spLocks noGrp="1" noRot="1" noChangeAspect="1" noChangeArrowheads="1" noTextEdit="1"/>
          </p:cNvSpPr>
          <p:nvPr>
            <p:ph type="sldImg"/>
          </p:nvPr>
        </p:nvSpPr>
        <p:spPr>
          <a:ln/>
        </p:spPr>
      </p:sp>
      <p:sp>
        <p:nvSpPr>
          <p:cNvPr id="384005" name="Rectangle 3"/>
          <p:cNvSpPr>
            <a:spLocks noGrp="1" noChangeArrowheads="1"/>
          </p:cNvSpPr>
          <p:nvPr>
            <p:ph type="body" idx="1"/>
          </p:nvPr>
        </p:nvSpPr>
        <p:spPr>
          <a:noFill/>
          <a:ln/>
        </p:spPr>
        <p:txBody>
          <a:bodyPr/>
          <a:lstStyle/>
          <a:p>
            <a:pPr marL="119878" indent="-119878" eaLnBrk="1" hangingPunct="1">
              <a:buFontTx/>
              <a:buChar char="•"/>
            </a:pPr>
            <a:r>
              <a:rPr lang="en-US" dirty="0" smtClean="0"/>
              <a:t>Give participants time to identify the principle of phonology that governs the pronunciation of the plural ending.</a:t>
            </a:r>
          </a:p>
          <a:p>
            <a:pPr marL="119878" indent="-119878" eaLnBrk="1" hangingPunct="1">
              <a:buFontTx/>
              <a:buChar char="•"/>
            </a:pPr>
            <a:r>
              <a:rPr lang="en-US" b="1" u="sng" dirty="0" smtClean="0"/>
              <a:t>Notes</a:t>
            </a:r>
            <a:r>
              <a:rPr lang="en-US" dirty="0" smtClean="0"/>
              <a:t>: </a:t>
            </a:r>
          </a:p>
          <a:p>
            <a:pPr marL="359634" lvl="1" indent="-119878" eaLnBrk="1" hangingPunct="1">
              <a:buFont typeface="Times New Roman" pitchFamily="18" charset="0"/>
              <a:buChar char="–"/>
            </a:pPr>
            <a:r>
              <a:rPr lang="en-US" dirty="0" smtClean="0"/>
              <a:t>Base words that end with an unvoiced sound correspond to the unvoiced plural morpheme sound, /s/. </a:t>
            </a:r>
          </a:p>
          <a:p>
            <a:pPr marL="359634" lvl="1" indent="-119878" eaLnBrk="1" hangingPunct="1">
              <a:buFont typeface="Times New Roman" pitchFamily="18" charset="0"/>
              <a:buChar char="–"/>
            </a:pPr>
            <a:r>
              <a:rPr lang="en-US" dirty="0" smtClean="0"/>
              <a:t>Base words that end with a voiced sound correspond to the voiced plural morpheme sound, /z/. </a:t>
            </a:r>
          </a:p>
          <a:p>
            <a:pPr marL="359634" lvl="1" indent="-119878" eaLnBrk="1" hangingPunct="1">
              <a:buFont typeface="Times New Roman" pitchFamily="18" charset="0"/>
              <a:buChar char="–"/>
            </a:pPr>
            <a:r>
              <a:rPr lang="en-US" dirty="0" smtClean="0"/>
              <a:t>Base words that end with sibilant sounds (/s/, /z/, /</a:t>
            </a:r>
            <a:r>
              <a:rPr lang="en-US" dirty="0" err="1" smtClean="0"/>
              <a:t>sh</a:t>
            </a:r>
            <a:r>
              <a:rPr lang="en-US" dirty="0" smtClean="0"/>
              <a:t>/, /</a:t>
            </a:r>
            <a:r>
              <a:rPr lang="en-US" dirty="0" err="1" smtClean="0"/>
              <a:t>zh</a:t>
            </a:r>
            <a:r>
              <a:rPr lang="en-US" dirty="0" smtClean="0"/>
              <a:t>/, /</a:t>
            </a:r>
            <a:r>
              <a:rPr lang="en-US" dirty="0" err="1" smtClean="0"/>
              <a:t>ch</a:t>
            </a:r>
            <a:r>
              <a:rPr lang="en-US" dirty="0" smtClean="0"/>
              <a:t>/, /j/) require the /</a:t>
            </a:r>
            <a:r>
              <a:rPr lang="en-US" dirty="0" err="1" smtClean="0">
                <a:cs typeface="Arial" pitchFamily="34" charset="0"/>
              </a:rPr>
              <a:t>əz</a:t>
            </a:r>
            <a:r>
              <a:rPr lang="en-US" dirty="0" smtClean="0">
                <a:cs typeface="Arial" pitchFamily="34" charset="0"/>
              </a:rPr>
              <a:t>/ sound for their plural forms. </a:t>
            </a:r>
            <a:r>
              <a:rPr lang="en-US" dirty="0" smtClean="0"/>
              <a:t> </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26" name="Rectangle 3"/>
          <p:cNvSpPr>
            <a:spLocks noGrp="1" noChangeArrowheads="1"/>
          </p:cNvSpPr>
          <p:nvPr>
            <p:ph type="dt" sz="quarter" idx="1"/>
          </p:nvPr>
        </p:nvSpPr>
        <p:spPr>
          <a:noFill/>
        </p:spPr>
        <p:txBody>
          <a:bodyPr/>
          <a:lstStyle/>
          <a:p>
            <a:fld id="{62608D73-A184-473C-A9E0-66E648FDF18E}" type="datetime1">
              <a:rPr lang="en-US"/>
              <a:pPr/>
              <a:t>6/16/2013</a:t>
            </a:fld>
            <a:endParaRPr lang="en-US"/>
          </a:p>
        </p:txBody>
      </p:sp>
      <p:sp>
        <p:nvSpPr>
          <p:cNvPr id="385027" name="Rectangle 7"/>
          <p:cNvSpPr>
            <a:spLocks noGrp="1" noChangeArrowheads="1"/>
          </p:cNvSpPr>
          <p:nvPr>
            <p:ph type="sldNum" sz="quarter" idx="5"/>
          </p:nvPr>
        </p:nvSpPr>
        <p:spPr>
          <a:noFill/>
        </p:spPr>
        <p:txBody>
          <a:bodyPr/>
          <a:lstStyle/>
          <a:p>
            <a:fld id="{A7FA4C1A-4B45-4B15-8BFA-8E726E2141D9}" type="slidenum">
              <a:rPr lang="en-US"/>
              <a:pPr/>
              <a:t>124</a:t>
            </a:fld>
            <a:endParaRPr lang="en-US"/>
          </a:p>
        </p:txBody>
      </p:sp>
      <p:sp>
        <p:nvSpPr>
          <p:cNvPr id="385028" name="Rectangle 2"/>
          <p:cNvSpPr>
            <a:spLocks noGrp="1" noRot="1" noChangeAspect="1" noChangeArrowheads="1" noTextEdit="1"/>
          </p:cNvSpPr>
          <p:nvPr>
            <p:ph type="sldImg"/>
          </p:nvPr>
        </p:nvSpPr>
        <p:spPr>
          <a:ln/>
        </p:spPr>
      </p:sp>
      <p:sp>
        <p:nvSpPr>
          <p:cNvPr id="385029" name="Rectangle 3"/>
          <p:cNvSpPr>
            <a:spLocks noGrp="1" noChangeArrowheads="1"/>
          </p:cNvSpPr>
          <p:nvPr>
            <p:ph type="body" idx="1"/>
          </p:nvPr>
        </p:nvSpPr>
        <p:spPr>
          <a:noFill/>
          <a:ln/>
        </p:spPr>
        <p:txBody>
          <a:bodyPr/>
          <a:lstStyle/>
          <a:p>
            <a:pPr marL="119878" indent="-119878" eaLnBrk="1" hangingPunct="1">
              <a:buFontTx/>
              <a:buChar char="•"/>
            </a:pPr>
            <a:r>
              <a:rPr lang="en-US" dirty="0" smtClean="0"/>
              <a:t>Review the general principles of derivational suffixes:</a:t>
            </a:r>
          </a:p>
          <a:p>
            <a:pPr marL="359634" lvl="1" indent="-119878" eaLnBrk="1" hangingPunct="1">
              <a:buFontTx/>
              <a:buChar char="-"/>
            </a:pPr>
            <a:r>
              <a:rPr lang="en-US" dirty="0" smtClean="0"/>
              <a:t>More numerous than inflected endings.</a:t>
            </a:r>
          </a:p>
          <a:p>
            <a:pPr marL="359634" lvl="1" indent="-119878" eaLnBrk="1" hangingPunct="1">
              <a:buFontTx/>
              <a:buChar char="-"/>
            </a:pPr>
            <a:r>
              <a:rPr lang="en-US" dirty="0" smtClean="0"/>
              <a:t>Most are Latin in origin.</a:t>
            </a:r>
          </a:p>
          <a:p>
            <a:pPr marL="359634" lvl="1" indent="-119878" eaLnBrk="1" hangingPunct="1">
              <a:buFontTx/>
              <a:buChar char="-"/>
            </a:pPr>
            <a:r>
              <a:rPr lang="en-US" dirty="0" smtClean="0"/>
              <a:t>Mark part of speech.</a:t>
            </a:r>
          </a:p>
          <a:p>
            <a:pPr marL="119878" indent="-119878" eaLnBrk="1" hangingPunct="1">
              <a:buFontTx/>
              <a:buChar char="•"/>
            </a:pPr>
            <a:r>
              <a:rPr lang="en-US" dirty="0" smtClean="0"/>
              <a:t>Ask participants to brainstorm examples of words that fit into the categories listed on this slide. </a:t>
            </a:r>
          </a:p>
          <a:p>
            <a:pPr marL="119878" indent="-119878" eaLnBrk="1" hangingPunct="1">
              <a:buFontTx/>
              <a:buChar char="•"/>
            </a:pPr>
            <a:r>
              <a:rPr lang="en-US" dirty="0" smtClean="0"/>
              <a:t>Remind participants that the English spelling system tends to preserve morpheme spellings in spite of pronunciation changes. </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0" name="Rectangle 3"/>
          <p:cNvSpPr>
            <a:spLocks noGrp="1" noChangeArrowheads="1"/>
          </p:cNvSpPr>
          <p:nvPr>
            <p:ph type="dt" sz="quarter" idx="1"/>
          </p:nvPr>
        </p:nvSpPr>
        <p:spPr>
          <a:noFill/>
        </p:spPr>
        <p:txBody>
          <a:bodyPr/>
          <a:lstStyle/>
          <a:p>
            <a:fld id="{38C46692-5FAE-40B2-9495-9BF5F468FAE5}" type="datetime1">
              <a:rPr lang="en-US"/>
              <a:pPr/>
              <a:t>6/16/2013</a:t>
            </a:fld>
            <a:endParaRPr lang="en-US"/>
          </a:p>
        </p:txBody>
      </p:sp>
      <p:sp>
        <p:nvSpPr>
          <p:cNvPr id="386051" name="Rectangle 7"/>
          <p:cNvSpPr>
            <a:spLocks noGrp="1" noChangeArrowheads="1"/>
          </p:cNvSpPr>
          <p:nvPr>
            <p:ph type="sldNum" sz="quarter" idx="5"/>
          </p:nvPr>
        </p:nvSpPr>
        <p:spPr>
          <a:noFill/>
        </p:spPr>
        <p:txBody>
          <a:bodyPr/>
          <a:lstStyle/>
          <a:p>
            <a:fld id="{FD1435DF-BA00-4C75-92FE-434931AF64C1}" type="slidenum">
              <a:rPr lang="en-US"/>
              <a:pPr/>
              <a:t>125</a:t>
            </a:fld>
            <a:endParaRPr lang="en-US"/>
          </a:p>
        </p:txBody>
      </p:sp>
      <p:sp>
        <p:nvSpPr>
          <p:cNvPr id="386052" name="Rectangle 2"/>
          <p:cNvSpPr>
            <a:spLocks noGrp="1" noRot="1" noChangeAspect="1" noChangeArrowheads="1" noTextEdit="1"/>
          </p:cNvSpPr>
          <p:nvPr>
            <p:ph type="sldImg"/>
          </p:nvPr>
        </p:nvSpPr>
        <p:spPr>
          <a:ln/>
        </p:spPr>
      </p:sp>
      <p:sp>
        <p:nvSpPr>
          <p:cNvPr id="386053" name="Rectangle 3"/>
          <p:cNvSpPr>
            <a:spLocks noGrp="1" noChangeArrowheads="1"/>
          </p:cNvSpPr>
          <p:nvPr>
            <p:ph type="body" idx="1"/>
          </p:nvPr>
        </p:nvSpPr>
        <p:spPr>
          <a:noFill/>
          <a:ln/>
        </p:spPr>
        <p:txBody>
          <a:bodyPr/>
          <a:lstStyle/>
          <a:p>
            <a:pPr marL="119878" indent="-119878" eaLnBrk="1" hangingPunct="1">
              <a:buFontTx/>
              <a:buChar char="•"/>
            </a:pPr>
            <a:r>
              <a:rPr lang="en-US" dirty="0" smtClean="0"/>
              <a:t>Direct participants to complete Exercise 6.3: Distinguishing Syllables From Morphemes on page 71 of their manuals. </a:t>
            </a: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Rectangle 3"/>
          <p:cNvSpPr>
            <a:spLocks noGrp="1" noChangeArrowheads="1"/>
          </p:cNvSpPr>
          <p:nvPr>
            <p:ph type="dt" sz="quarter" idx="1"/>
          </p:nvPr>
        </p:nvSpPr>
        <p:spPr>
          <a:noFill/>
        </p:spPr>
        <p:txBody>
          <a:bodyPr/>
          <a:lstStyle/>
          <a:p>
            <a:fld id="{7F04A956-A3DF-4640-A16A-CFE0B2EDA1D4}" type="datetime1">
              <a:rPr lang="en-US"/>
              <a:pPr/>
              <a:t>6/16/2013</a:t>
            </a:fld>
            <a:endParaRPr lang="en-US"/>
          </a:p>
        </p:txBody>
      </p:sp>
      <p:sp>
        <p:nvSpPr>
          <p:cNvPr id="387075" name="Rectangle 7"/>
          <p:cNvSpPr>
            <a:spLocks noGrp="1" noChangeArrowheads="1"/>
          </p:cNvSpPr>
          <p:nvPr>
            <p:ph type="sldNum" sz="quarter" idx="5"/>
          </p:nvPr>
        </p:nvSpPr>
        <p:spPr>
          <a:noFill/>
        </p:spPr>
        <p:txBody>
          <a:bodyPr/>
          <a:lstStyle/>
          <a:p>
            <a:fld id="{85206F96-C3D5-4688-8DF2-6C8EB60B3002}" type="slidenum">
              <a:rPr lang="en-US"/>
              <a:pPr/>
              <a:t>126</a:t>
            </a:fld>
            <a:endParaRPr lang="en-US"/>
          </a:p>
        </p:txBody>
      </p:sp>
      <p:sp>
        <p:nvSpPr>
          <p:cNvPr id="387076" name="Rectangle 2"/>
          <p:cNvSpPr>
            <a:spLocks noGrp="1" noRot="1" noChangeAspect="1" noChangeArrowheads="1" noTextEdit="1"/>
          </p:cNvSpPr>
          <p:nvPr>
            <p:ph type="sldImg"/>
          </p:nvPr>
        </p:nvSpPr>
        <p:spPr>
          <a:ln/>
        </p:spPr>
      </p:sp>
      <p:sp>
        <p:nvSpPr>
          <p:cNvPr id="387077" name="Rectangle 3"/>
          <p:cNvSpPr>
            <a:spLocks noGrp="1" noChangeArrowheads="1"/>
          </p:cNvSpPr>
          <p:nvPr>
            <p:ph type="body" idx="1"/>
          </p:nvPr>
        </p:nvSpPr>
        <p:spPr>
          <a:noFill/>
          <a:ln/>
        </p:spPr>
        <p:txBody>
          <a:bodyPr/>
          <a:lstStyle/>
          <a:p>
            <a:pPr marL="119878" indent="-119878" eaLnBrk="1" hangingPunct="1">
              <a:buFontTx/>
              <a:buChar char="•"/>
            </a:pPr>
            <a:r>
              <a:rPr lang="en-US" dirty="0" smtClean="0"/>
              <a:t>Review these answers.</a:t>
            </a: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Procedure</a:t>
            </a:r>
            <a:r>
              <a:rPr lang="en-US" baseline="0" dirty="0" smtClean="0"/>
              <a:t> </a:t>
            </a:r>
          </a:p>
          <a:p>
            <a:endParaRPr lang="en-US" baseline="0" dirty="0" smtClean="0"/>
          </a:p>
          <a:p>
            <a:pPr marL="228600" indent="-228600">
              <a:buAutoNum type="arabicPeriod"/>
            </a:pPr>
            <a:r>
              <a:rPr lang="en-US" baseline="0" dirty="0" smtClean="0"/>
              <a:t>Say the word  </a:t>
            </a:r>
          </a:p>
          <a:p>
            <a:pPr marL="228600" indent="-228600">
              <a:buAutoNum type="arabicPeriod"/>
            </a:pPr>
            <a:r>
              <a:rPr lang="en-US" baseline="0" dirty="0" smtClean="0"/>
              <a:t>See if everyone has an image of this word in their mind (thumbs up or down)</a:t>
            </a:r>
          </a:p>
          <a:p>
            <a:pPr marL="228600" indent="-228600">
              <a:buAutoNum type="arabicPeriod"/>
            </a:pPr>
            <a:r>
              <a:rPr lang="en-US" baseline="0" dirty="0" smtClean="0"/>
              <a:t>Show the picture and explain for those with a thumbs down </a:t>
            </a:r>
          </a:p>
          <a:p>
            <a:pPr marL="228600" indent="-228600">
              <a:buAutoNum type="arabicPeriod"/>
            </a:pPr>
            <a:r>
              <a:rPr lang="en-US" baseline="0" dirty="0" smtClean="0"/>
              <a:t>Sound out the word (finger tap, slinky pull, blocks, bingo blotter)</a:t>
            </a:r>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132</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Discovery</a:t>
            </a:r>
            <a:r>
              <a:rPr lang="en-US" baseline="0" dirty="0" smtClean="0"/>
              <a:t> of the patterns</a:t>
            </a:r>
          </a:p>
          <a:p>
            <a:pPr marL="228600" indent="-228600">
              <a:buAutoNum type="arabicPeriod"/>
            </a:pPr>
            <a:endParaRPr lang="en-US" baseline="0" dirty="0" smtClean="0"/>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133</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Practice spelling by sounds </a:t>
            </a:r>
            <a:endParaRPr lang="en-US" dirty="0"/>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134</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Transition to line spelling,</a:t>
            </a:r>
            <a:r>
              <a:rPr lang="en-US" baseline="0" dirty="0" smtClean="0"/>
              <a:t> add the syllable types</a:t>
            </a:r>
            <a:endParaRPr lang="en-US" dirty="0"/>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137</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Procedure</a:t>
            </a:r>
            <a:r>
              <a:rPr lang="en-US" baseline="0" dirty="0" smtClean="0"/>
              <a:t> </a:t>
            </a:r>
          </a:p>
          <a:p>
            <a:endParaRPr lang="en-US" baseline="0" dirty="0" smtClean="0"/>
          </a:p>
          <a:p>
            <a:pPr marL="228600" indent="-228600">
              <a:buAutoNum type="arabicPeriod"/>
            </a:pPr>
            <a:r>
              <a:rPr lang="en-US" baseline="0" dirty="0" smtClean="0"/>
              <a:t>Say the word  </a:t>
            </a:r>
          </a:p>
          <a:p>
            <a:pPr marL="228600" indent="-228600">
              <a:buAutoNum type="arabicPeriod"/>
            </a:pPr>
            <a:r>
              <a:rPr lang="en-US" baseline="0" dirty="0" smtClean="0"/>
              <a:t>See if everyone has an image of this word in their mind (thumbs up or down)</a:t>
            </a:r>
          </a:p>
          <a:p>
            <a:pPr marL="228600" indent="-228600">
              <a:buAutoNum type="arabicPeriod"/>
            </a:pPr>
            <a:r>
              <a:rPr lang="en-US" baseline="0" dirty="0" smtClean="0"/>
              <a:t>Show the picture and explain for those with a thumbs down </a:t>
            </a:r>
          </a:p>
          <a:p>
            <a:pPr marL="228600" indent="-228600">
              <a:buAutoNum type="arabicPeriod"/>
            </a:pPr>
            <a:r>
              <a:rPr lang="en-US" baseline="0" dirty="0" smtClean="0"/>
              <a:t>Sound out the word (finger tap, slinky pull, blocks, bingo blotter)</a:t>
            </a:r>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139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a group, generate a list of common spelling homework</a:t>
            </a:r>
            <a:r>
              <a:rPr lang="en-US" baseline="0" dirty="0" smtClean="0"/>
              <a:t> tasks. Sort these tasks into the type of spelling instruction they support. You should see a huge number of spelling homework tasks that emphasize only whole word instruction. </a:t>
            </a:r>
            <a:endParaRPr lang="en-US" dirty="0"/>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two things </a:t>
            </a:r>
          </a:p>
          <a:p>
            <a:pPr marL="228600" indent="-228600">
              <a:buAutoNum type="arabicParenR"/>
            </a:pPr>
            <a:r>
              <a:rPr lang="en-US" dirty="0" smtClean="0"/>
              <a:t>how is</a:t>
            </a:r>
            <a:r>
              <a:rPr lang="en-US" baseline="0" dirty="0" smtClean="0"/>
              <a:t> Maryland spelled in the picture </a:t>
            </a:r>
          </a:p>
          <a:p>
            <a:pPr marL="228600" indent="-228600">
              <a:buAutoNum type="arabicParenR"/>
            </a:pPr>
            <a:r>
              <a:rPr lang="en-US" baseline="0" dirty="0" smtClean="0"/>
              <a:t>note how contestants can ask for the word of origin… why?</a:t>
            </a:r>
            <a:endParaRPr lang="en-US" dirty="0"/>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14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defTabSz="956462" eaLnBrk="1" fontAlgn="auto" hangingPunct="1">
              <a:spcBef>
                <a:spcPts val="0"/>
              </a:spcBef>
              <a:spcAft>
                <a:spcPts val="0"/>
              </a:spcAft>
              <a:defRPr/>
            </a:pPr>
            <a:r>
              <a:rPr lang="en-US" dirty="0" smtClean="0"/>
              <a:t>The </a:t>
            </a:r>
            <a:r>
              <a:rPr lang="en-US" b="1" dirty="0" smtClean="0"/>
              <a:t>Latin alphabet</a:t>
            </a:r>
            <a:r>
              <a:rPr lang="en-US" dirty="0" smtClean="0"/>
              <a:t>, also called the </a:t>
            </a:r>
            <a:r>
              <a:rPr lang="en-US" b="1" dirty="0" smtClean="0"/>
              <a:t>Roman alphabet</a:t>
            </a:r>
            <a:r>
              <a:rPr lang="en-US" dirty="0" smtClean="0"/>
              <a:t>, is the most widely used </a:t>
            </a:r>
            <a:r>
              <a:rPr lang="en-US" dirty="0" smtClean="0">
                <a:hlinkClick r:id="rId3" action="ppaction://hlinkfile" tooltip="Alphabet"/>
              </a:rPr>
              <a:t>alphabetic</a:t>
            </a:r>
            <a:r>
              <a:rPr lang="en-US" dirty="0" smtClean="0"/>
              <a:t> </a:t>
            </a:r>
            <a:r>
              <a:rPr lang="en-US" dirty="0" smtClean="0">
                <a:hlinkClick r:id="rId4" action="ppaction://hlinkfile" tooltip="Writing system"/>
              </a:rPr>
              <a:t>writing system</a:t>
            </a:r>
            <a:r>
              <a:rPr lang="en-US" dirty="0" smtClean="0"/>
              <a:t> in the world today. It evolved from the western variety of the </a:t>
            </a:r>
            <a:r>
              <a:rPr lang="en-US" dirty="0" smtClean="0">
                <a:hlinkClick r:id="rId5" action="ppaction://hlinkfile" tooltip="Greek alphabet"/>
              </a:rPr>
              <a:t>Greek alphabet</a:t>
            </a:r>
            <a:r>
              <a:rPr lang="en-US" dirty="0" smtClean="0"/>
              <a:t> called the </a:t>
            </a:r>
            <a:r>
              <a:rPr lang="en-US" dirty="0" err="1" smtClean="0">
                <a:hlinkClick r:id="rId6" action="ppaction://hlinkfile" tooltip="Cumae alphabet"/>
              </a:rPr>
              <a:t>Cumaean</a:t>
            </a:r>
            <a:r>
              <a:rPr lang="en-US" dirty="0" smtClean="0">
                <a:hlinkClick r:id="rId6" action="ppaction://hlinkfile" tooltip="Cumae alphabet"/>
              </a:rPr>
              <a:t> alphabet</a:t>
            </a:r>
            <a:r>
              <a:rPr lang="en-US" dirty="0" smtClean="0"/>
              <a:t>, and was initially developed by the </a:t>
            </a:r>
            <a:r>
              <a:rPr lang="en-US" dirty="0" smtClean="0">
                <a:hlinkClick r:id="rId7" action="ppaction://hlinkfile" tooltip="Ancient Rome"/>
              </a:rPr>
              <a:t>ancient Romans</a:t>
            </a:r>
            <a:r>
              <a:rPr lang="en-US" dirty="0" smtClean="0"/>
              <a:t> to write the </a:t>
            </a:r>
            <a:r>
              <a:rPr lang="en-US" dirty="0" smtClean="0">
                <a:hlinkClick r:id="rId8" action="ppaction://hlinkfile" tooltip="Latin"/>
              </a:rPr>
              <a:t>Latin language</a:t>
            </a:r>
            <a:r>
              <a:rPr lang="en-US" dirty="0" smtClean="0"/>
              <a:t>.</a:t>
            </a:r>
          </a:p>
          <a:p>
            <a:pPr defTabSz="956462" eaLnBrk="1" fontAlgn="auto" hangingPunct="1">
              <a:spcBef>
                <a:spcPts val="0"/>
              </a:spcBef>
              <a:spcAft>
                <a:spcPts val="0"/>
              </a:spcAft>
              <a:defRPr/>
            </a:pPr>
            <a:endParaRPr lang="en-US" dirty="0" smtClean="0"/>
          </a:p>
          <a:p>
            <a:r>
              <a:rPr lang="en-US" dirty="0" smtClean="0"/>
              <a:t>The Latin alphabet spread, along with the </a:t>
            </a:r>
            <a:r>
              <a:rPr lang="en-US" dirty="0" smtClean="0">
                <a:hlinkClick r:id="rId8" action="ppaction://hlinkfile" tooltip="Latin"/>
              </a:rPr>
              <a:t>Latin language</a:t>
            </a:r>
            <a:r>
              <a:rPr lang="en-US" dirty="0" smtClean="0"/>
              <a:t>, from the </a:t>
            </a:r>
            <a:r>
              <a:rPr lang="en-US" dirty="0" smtClean="0">
                <a:hlinkClick r:id="rId9" action="ppaction://hlinkfile" tooltip="Italian Peninsula"/>
              </a:rPr>
              <a:t>Italian Peninsula</a:t>
            </a:r>
            <a:r>
              <a:rPr lang="en-US" dirty="0" smtClean="0"/>
              <a:t> to the lands surrounding the </a:t>
            </a:r>
            <a:r>
              <a:rPr lang="en-US" dirty="0" smtClean="0">
                <a:hlinkClick r:id="rId10" action="ppaction://hlinkfile" tooltip="Mediterranean Sea"/>
              </a:rPr>
              <a:t>Mediterranean Sea</a:t>
            </a:r>
            <a:r>
              <a:rPr lang="en-US" dirty="0" smtClean="0"/>
              <a:t> with the expansion of the </a:t>
            </a:r>
            <a:r>
              <a:rPr lang="en-US" dirty="0" smtClean="0">
                <a:hlinkClick r:id="rId11" action="ppaction://hlinkfile" tooltip="Roman Empire"/>
              </a:rPr>
              <a:t>Roman Empire</a:t>
            </a:r>
            <a:r>
              <a:rPr lang="en-US" dirty="0" smtClean="0"/>
              <a:t>. The eastern half of the Empire, including </a:t>
            </a:r>
            <a:r>
              <a:rPr lang="en-US" dirty="0" smtClean="0">
                <a:hlinkClick r:id="rId12" action="ppaction://hlinkfile" tooltip="Greece"/>
              </a:rPr>
              <a:t>Greece</a:t>
            </a:r>
            <a:r>
              <a:rPr lang="en-US" dirty="0" smtClean="0"/>
              <a:t>, </a:t>
            </a:r>
            <a:r>
              <a:rPr lang="en-US" dirty="0" smtClean="0">
                <a:hlinkClick r:id="rId13" action="ppaction://hlinkfile" tooltip="Asia Minor"/>
              </a:rPr>
              <a:t>Asia Minor</a:t>
            </a:r>
            <a:r>
              <a:rPr lang="en-US" dirty="0" smtClean="0"/>
              <a:t>, the </a:t>
            </a:r>
            <a:r>
              <a:rPr lang="en-US" dirty="0" smtClean="0">
                <a:hlinkClick r:id="rId14" action="ppaction://hlinkfile" tooltip="Levant"/>
              </a:rPr>
              <a:t>Levant</a:t>
            </a:r>
            <a:r>
              <a:rPr lang="en-US" dirty="0" smtClean="0"/>
              <a:t>, and </a:t>
            </a:r>
            <a:r>
              <a:rPr lang="en-US" dirty="0" smtClean="0">
                <a:hlinkClick r:id="rId15" action="ppaction://hlinkfile" tooltip="Egypt"/>
              </a:rPr>
              <a:t>Egypt</a:t>
            </a:r>
            <a:r>
              <a:rPr lang="en-US" dirty="0" smtClean="0"/>
              <a:t>, continued to use </a:t>
            </a:r>
            <a:r>
              <a:rPr lang="en-US" dirty="0" smtClean="0">
                <a:hlinkClick r:id="rId16" action="ppaction://hlinkfile" tooltip="Greek language"/>
              </a:rPr>
              <a:t>Greek</a:t>
            </a:r>
            <a:r>
              <a:rPr lang="en-US" dirty="0" smtClean="0"/>
              <a:t> as a </a:t>
            </a:r>
            <a:r>
              <a:rPr lang="en-US" dirty="0" smtClean="0">
                <a:hlinkClick r:id="rId17" action="ppaction://hlinkfile" tooltip="Lingua franca"/>
              </a:rPr>
              <a:t>lingua franca</a:t>
            </a:r>
            <a:r>
              <a:rPr lang="en-US" dirty="0" smtClean="0"/>
              <a:t>, but Latin was widely spoken in the western half, and as the western </a:t>
            </a:r>
            <a:r>
              <a:rPr lang="en-US" dirty="0" smtClean="0">
                <a:hlinkClick r:id="rId18" action="ppaction://hlinkfile" tooltip="Romance languages"/>
              </a:rPr>
              <a:t>Romance languages</a:t>
            </a:r>
            <a:r>
              <a:rPr lang="en-US" dirty="0" smtClean="0"/>
              <a:t> evolved out of Latin, they continued to use and adapt the Latin alphabet.</a:t>
            </a:r>
          </a:p>
          <a:p>
            <a:r>
              <a:rPr lang="en-US" dirty="0" smtClean="0"/>
              <a:t>With the spread of </a:t>
            </a:r>
            <a:r>
              <a:rPr lang="en-US" dirty="0" smtClean="0">
                <a:hlinkClick r:id="rId19" action="ppaction://hlinkfile" tooltip="Western Christianity"/>
              </a:rPr>
              <a:t>Western Christianity</a:t>
            </a:r>
            <a:r>
              <a:rPr lang="en-US" dirty="0" smtClean="0"/>
              <a:t> during the </a:t>
            </a:r>
            <a:r>
              <a:rPr lang="en-US" dirty="0" smtClean="0">
                <a:hlinkClick r:id="rId20" action="ppaction://hlinkfile" tooltip="Middle Ages"/>
              </a:rPr>
              <a:t>Middle Ages</a:t>
            </a:r>
            <a:r>
              <a:rPr lang="en-US" dirty="0" smtClean="0"/>
              <a:t>, the alphabet was gradually adopted by the peoples of </a:t>
            </a:r>
            <a:r>
              <a:rPr lang="en-US" dirty="0" smtClean="0">
                <a:hlinkClick r:id="rId21" action="ppaction://hlinkfile" tooltip="Northern Europe"/>
              </a:rPr>
              <a:t>northern Europe</a:t>
            </a:r>
            <a:r>
              <a:rPr lang="en-US" dirty="0" smtClean="0"/>
              <a:t> who spoke </a:t>
            </a:r>
            <a:r>
              <a:rPr lang="en-US" dirty="0" smtClean="0">
                <a:hlinkClick r:id="rId22" action="ppaction://hlinkfile" tooltip="Insular Celtic languages"/>
              </a:rPr>
              <a:t>Celtic languages</a:t>
            </a:r>
            <a:r>
              <a:rPr lang="en-US" dirty="0" smtClean="0"/>
              <a:t> (displacing the </a:t>
            </a:r>
            <a:r>
              <a:rPr lang="en-US" dirty="0" err="1" smtClean="0">
                <a:hlinkClick r:id="rId23" action="ppaction://hlinkfile" tooltip="Ogham"/>
              </a:rPr>
              <a:t>Ogham</a:t>
            </a:r>
            <a:r>
              <a:rPr lang="en-US" dirty="0" smtClean="0"/>
              <a:t> alphabet) or </a:t>
            </a:r>
            <a:r>
              <a:rPr lang="en-US" dirty="0" smtClean="0">
                <a:hlinkClick r:id="rId24" action="ppaction://hlinkfile" tooltip="Germanic languages"/>
              </a:rPr>
              <a:t>Germanic languages</a:t>
            </a:r>
            <a:r>
              <a:rPr lang="en-US" dirty="0" smtClean="0"/>
              <a:t> (displacing their earlier </a:t>
            </a:r>
            <a:r>
              <a:rPr lang="en-US" dirty="0" smtClean="0">
                <a:hlinkClick r:id="rId25" action="ppaction://hlinkfile" tooltip="Runic alphabet"/>
              </a:rPr>
              <a:t>Runic alphabets</a:t>
            </a:r>
            <a:r>
              <a:rPr lang="en-US" dirty="0" smtClean="0"/>
              <a:t>), </a:t>
            </a:r>
            <a:r>
              <a:rPr lang="en-US" dirty="0" smtClean="0">
                <a:hlinkClick r:id="rId26" action="ppaction://hlinkfile" tooltip="Baltic languages"/>
              </a:rPr>
              <a:t>Baltic languages</a:t>
            </a:r>
            <a:r>
              <a:rPr lang="en-US" dirty="0" smtClean="0"/>
              <a:t>, as well as by the speakers of several </a:t>
            </a:r>
            <a:r>
              <a:rPr lang="en-US" dirty="0" smtClean="0">
                <a:hlinkClick r:id="rId27" action="ppaction://hlinkfile" tooltip="Finno-Ugric languages"/>
              </a:rPr>
              <a:t>Finno-Ugric languages</a:t>
            </a:r>
            <a:r>
              <a:rPr lang="en-US" dirty="0" smtClean="0"/>
              <a:t>, most notably </a:t>
            </a:r>
            <a:r>
              <a:rPr lang="en-US" dirty="0" smtClean="0">
                <a:hlinkClick r:id="rId28" action="ppaction://hlinkfile" tooltip="Hungarian language"/>
              </a:rPr>
              <a:t>Hungarian</a:t>
            </a:r>
            <a:r>
              <a:rPr lang="en-US" dirty="0" smtClean="0"/>
              <a:t>, </a:t>
            </a:r>
            <a:r>
              <a:rPr lang="en-US" dirty="0" smtClean="0">
                <a:hlinkClick r:id="rId29" action="ppaction://hlinkfile" tooltip="Finnish language"/>
              </a:rPr>
              <a:t>Finnish</a:t>
            </a:r>
            <a:r>
              <a:rPr lang="en-US" dirty="0" smtClean="0"/>
              <a:t> and </a:t>
            </a:r>
            <a:r>
              <a:rPr lang="en-US" dirty="0" smtClean="0">
                <a:hlinkClick r:id="rId30" action="ppaction://hlinkfile" tooltip="Estonian language"/>
              </a:rPr>
              <a:t>Estonian</a:t>
            </a:r>
            <a:r>
              <a:rPr lang="en-US" dirty="0" smtClean="0"/>
              <a:t>. The alphabet also came into use for writing the </a:t>
            </a:r>
            <a:r>
              <a:rPr lang="en-US" dirty="0" smtClean="0">
                <a:hlinkClick r:id="rId31" action="ppaction://hlinkfile" tooltip="West Slavic languages"/>
              </a:rPr>
              <a:t>West Slavic languages</a:t>
            </a:r>
            <a:r>
              <a:rPr lang="en-US" dirty="0" smtClean="0"/>
              <a:t> and several </a:t>
            </a:r>
            <a:r>
              <a:rPr lang="en-US" dirty="0" smtClean="0">
                <a:hlinkClick r:id="rId32" action="ppaction://hlinkfile" tooltip="South Slavic languages"/>
              </a:rPr>
              <a:t>South Slavic languages</a:t>
            </a:r>
            <a:r>
              <a:rPr lang="en-US" dirty="0" smtClean="0"/>
              <a:t>, as the people who spoke them adopted </a:t>
            </a:r>
            <a:r>
              <a:rPr lang="en-US" dirty="0" smtClean="0">
                <a:hlinkClick r:id="rId33" action="ppaction://hlinkfile" tooltip="Roman Catholic Church"/>
              </a:rPr>
              <a:t>Roman Catholicism</a:t>
            </a:r>
            <a:r>
              <a:rPr lang="en-US" dirty="0" smtClean="0"/>
              <a:t>. The speakers of </a:t>
            </a:r>
            <a:r>
              <a:rPr lang="en-US" dirty="0" smtClean="0">
                <a:hlinkClick r:id="rId34" action="ppaction://hlinkfile" tooltip="East Slavic languages"/>
              </a:rPr>
              <a:t>East Slavic languages</a:t>
            </a:r>
            <a:r>
              <a:rPr lang="en-US" dirty="0" smtClean="0"/>
              <a:t> generally adopted the </a:t>
            </a:r>
            <a:r>
              <a:rPr lang="en-US" dirty="0" smtClean="0">
                <a:hlinkClick r:id="rId35" action="ppaction://hlinkfile" tooltip="Cyrillic alphabet"/>
              </a:rPr>
              <a:t>Cyrillic alphabet</a:t>
            </a:r>
            <a:r>
              <a:rPr lang="en-US" dirty="0" smtClean="0"/>
              <a:t> along with </a:t>
            </a:r>
            <a:r>
              <a:rPr lang="en-US" dirty="0" smtClean="0">
                <a:hlinkClick r:id="rId36" action="ppaction://hlinkfile" tooltip="Eastern Orthodox Church"/>
              </a:rPr>
              <a:t>Orthodox Christianity</a:t>
            </a:r>
            <a:r>
              <a:rPr lang="en-US" dirty="0" smtClean="0"/>
              <a:t>. The </a:t>
            </a:r>
            <a:r>
              <a:rPr lang="en-US" dirty="0" smtClean="0">
                <a:hlinkClick r:id="rId37" action="ppaction://hlinkfile" tooltip="Serbian language"/>
              </a:rPr>
              <a:t>Serbian language</a:t>
            </a:r>
            <a:r>
              <a:rPr lang="en-US" dirty="0" smtClean="0"/>
              <a:t> uses both alphabets, with Latin being the predominant alphabet in the province of </a:t>
            </a:r>
            <a:r>
              <a:rPr lang="en-US" dirty="0" err="1" smtClean="0"/>
              <a:t>Vojvodina</a:t>
            </a:r>
            <a:r>
              <a:rPr lang="en-US" dirty="0" smtClean="0"/>
              <a:t>.</a:t>
            </a:r>
          </a:p>
          <a:p>
            <a:pPr defTabSz="956462" eaLnBrk="1" fontAlgn="auto" hangingPunct="1">
              <a:spcBef>
                <a:spcPts val="0"/>
              </a:spcBef>
              <a:spcAft>
                <a:spcPts val="0"/>
              </a:spcAft>
              <a:defRPr/>
            </a:pPr>
            <a:endParaRPr lang="en-US" dirty="0" smtClean="0"/>
          </a:p>
          <a:p>
            <a:pPr defTabSz="956462" eaLnBrk="1" fontAlgn="auto" hangingPunct="1">
              <a:spcBef>
                <a:spcPts val="0"/>
              </a:spcBef>
              <a:spcAft>
                <a:spcPts val="0"/>
              </a:spcAft>
              <a:defRPr/>
            </a:pPr>
            <a:r>
              <a:rPr lang="en-US" dirty="0" smtClean="0"/>
              <a:t>Over the past 500 years, the alphabet has spread around the world, to </a:t>
            </a:r>
            <a:r>
              <a:rPr lang="en-US" dirty="0" smtClean="0">
                <a:hlinkClick r:id="rId38" action="ppaction://hlinkfile" tooltip="The Americas"/>
              </a:rPr>
              <a:t>the Americas</a:t>
            </a:r>
            <a:r>
              <a:rPr lang="en-US" dirty="0" smtClean="0"/>
              <a:t>, </a:t>
            </a:r>
            <a:r>
              <a:rPr lang="en-US" dirty="0" smtClean="0">
                <a:hlinkClick r:id="rId39" action="ppaction://hlinkfile" tooltip="Oceania"/>
              </a:rPr>
              <a:t>Oceania</a:t>
            </a:r>
            <a:r>
              <a:rPr lang="en-US" dirty="0" smtClean="0"/>
              <a:t>, and parts of </a:t>
            </a:r>
            <a:r>
              <a:rPr lang="en-US" dirty="0" smtClean="0">
                <a:hlinkClick r:id="rId40" action="ppaction://hlinkfile" tooltip="Asia"/>
              </a:rPr>
              <a:t>Asia</a:t>
            </a:r>
            <a:r>
              <a:rPr lang="en-US" dirty="0" smtClean="0"/>
              <a:t>, </a:t>
            </a:r>
            <a:r>
              <a:rPr lang="en-US" dirty="0" smtClean="0">
                <a:hlinkClick r:id="rId41" action="ppaction://hlinkfile" tooltip="Africa"/>
              </a:rPr>
              <a:t>Africa</a:t>
            </a:r>
            <a:r>
              <a:rPr lang="en-US" dirty="0" smtClean="0"/>
              <a:t>, and the Pacific with European colonization, along with the </a:t>
            </a:r>
            <a:r>
              <a:rPr lang="en-US" dirty="0" smtClean="0">
                <a:hlinkClick r:id="rId42" action="ppaction://hlinkfile" tooltip="Spanish language"/>
              </a:rPr>
              <a:t>Spanish</a:t>
            </a:r>
            <a:r>
              <a:rPr lang="en-US" dirty="0" smtClean="0"/>
              <a:t>, </a:t>
            </a:r>
            <a:r>
              <a:rPr lang="en-US" dirty="0" smtClean="0">
                <a:hlinkClick r:id="rId43" action="ppaction://hlinkfile" tooltip="Portuguese language"/>
              </a:rPr>
              <a:t>Portuguese</a:t>
            </a:r>
            <a:r>
              <a:rPr lang="en-US" dirty="0" smtClean="0"/>
              <a:t>, </a:t>
            </a:r>
            <a:r>
              <a:rPr lang="en-US" dirty="0" smtClean="0">
                <a:hlinkClick r:id="rId44" action="ppaction://hlinkfile" tooltip="English language"/>
              </a:rPr>
              <a:t>English</a:t>
            </a:r>
            <a:r>
              <a:rPr lang="en-US" dirty="0" smtClean="0"/>
              <a:t>, </a:t>
            </a:r>
            <a:r>
              <a:rPr lang="en-US" dirty="0" smtClean="0">
                <a:hlinkClick r:id="rId45" action="ppaction://hlinkfile" tooltip="French language"/>
              </a:rPr>
              <a:t>French</a:t>
            </a:r>
            <a:r>
              <a:rPr lang="en-US" dirty="0" smtClean="0"/>
              <a:t>, </a:t>
            </a:r>
            <a:r>
              <a:rPr lang="en-US" dirty="0" smtClean="0">
                <a:hlinkClick r:id="rId46" action="ppaction://hlinkfile" tooltip="Swedish language"/>
              </a:rPr>
              <a:t>Swedish</a:t>
            </a:r>
            <a:r>
              <a:rPr lang="en-US" dirty="0" smtClean="0"/>
              <a:t> and </a:t>
            </a:r>
            <a:r>
              <a:rPr lang="en-US" dirty="0" smtClean="0">
                <a:hlinkClick r:id="rId47" action="ppaction://hlinkfile" tooltip="Dutch language"/>
              </a:rPr>
              <a:t>Dutch</a:t>
            </a:r>
            <a:r>
              <a:rPr lang="en-US" dirty="0" smtClean="0"/>
              <a:t> languages. The Latin alphabet is also used for many </a:t>
            </a:r>
            <a:r>
              <a:rPr lang="en-US" dirty="0" err="1" smtClean="0">
                <a:hlinkClick r:id="rId48" action="ppaction://hlinkfile" tooltip="Austronesian languages"/>
              </a:rPr>
              <a:t>Austronesian</a:t>
            </a:r>
            <a:r>
              <a:rPr lang="en-US" dirty="0" smtClean="0">
                <a:hlinkClick r:id="rId48" action="ppaction://hlinkfile" tooltip="Austronesian languages"/>
              </a:rPr>
              <a:t> languages</a:t>
            </a:r>
            <a:r>
              <a:rPr lang="en-US" dirty="0" smtClean="0"/>
              <a:t>, including </a:t>
            </a:r>
            <a:r>
              <a:rPr lang="en-US" dirty="0" err="1" smtClean="0">
                <a:hlinkClick r:id="rId49" action="ppaction://hlinkfile" tooltip="Tagalog language"/>
              </a:rPr>
              <a:t>Tagalog</a:t>
            </a:r>
            <a:r>
              <a:rPr lang="en-US" dirty="0" smtClean="0"/>
              <a:t> and the other </a:t>
            </a:r>
            <a:r>
              <a:rPr lang="en-US" dirty="0" smtClean="0">
                <a:hlinkClick r:id="rId50" action="ppaction://hlinkfile" tooltip="Languages of the Philippines"/>
              </a:rPr>
              <a:t>languages of the Philippines</a:t>
            </a:r>
            <a:r>
              <a:rPr lang="en-US" dirty="0" smtClean="0"/>
              <a:t>, and the official </a:t>
            </a:r>
            <a:r>
              <a:rPr lang="en-US" dirty="0" smtClean="0">
                <a:hlinkClick r:id="rId51" action="ppaction://hlinkfile" tooltip="Bahasa Malaysia"/>
              </a:rPr>
              <a:t>Malaysian</a:t>
            </a:r>
            <a:r>
              <a:rPr lang="en-US" dirty="0" smtClean="0"/>
              <a:t> and </a:t>
            </a:r>
            <a:r>
              <a:rPr lang="en-US" dirty="0" smtClean="0">
                <a:hlinkClick r:id="rId52" action="ppaction://hlinkfile" tooltip="Indonesian language"/>
              </a:rPr>
              <a:t>Indonesian languages</a:t>
            </a:r>
            <a:r>
              <a:rPr lang="en-US" dirty="0" smtClean="0"/>
              <a:t>, replacing earlier Arabic and indigenous </a:t>
            </a:r>
            <a:r>
              <a:rPr lang="en-US" dirty="0" err="1" smtClean="0"/>
              <a:t>Brahmic</a:t>
            </a:r>
            <a:r>
              <a:rPr lang="en-US" dirty="0" smtClean="0"/>
              <a:t> alphabets. Some glyph forms from the Latin alphabet served as the basis for the forms of the symbols in the </a:t>
            </a:r>
            <a:r>
              <a:rPr lang="en-US" dirty="0" smtClean="0">
                <a:hlinkClick r:id="rId53" action="ppaction://hlinkfile" tooltip="Cherokee syllabary"/>
              </a:rPr>
              <a:t>Cherokee </a:t>
            </a:r>
            <a:r>
              <a:rPr lang="en-US" dirty="0" err="1" smtClean="0">
                <a:hlinkClick r:id="rId53" action="ppaction://hlinkfile" tooltip="Cherokee syllabary"/>
              </a:rPr>
              <a:t>syllabary</a:t>
            </a:r>
            <a:r>
              <a:rPr lang="en-US" dirty="0" smtClean="0"/>
              <a:t> developed by </a:t>
            </a:r>
            <a:r>
              <a:rPr lang="en-US" dirty="0" smtClean="0">
                <a:hlinkClick r:id="rId54" action="ppaction://hlinkfile" tooltip="Sequoyah"/>
              </a:rPr>
              <a:t>Sequoyah</a:t>
            </a:r>
            <a:r>
              <a:rPr lang="en-US" dirty="0" smtClean="0"/>
              <a:t>; however, the sounds of the final </a:t>
            </a:r>
            <a:r>
              <a:rPr lang="en-US" dirty="0" err="1" smtClean="0">
                <a:hlinkClick r:id="rId55" action="ppaction://hlinkfile" tooltip="Syllabary"/>
              </a:rPr>
              <a:t>syllabary</a:t>
            </a:r>
            <a:r>
              <a:rPr lang="en-US" dirty="0" smtClean="0"/>
              <a:t> were completely different. </a:t>
            </a:r>
            <a:r>
              <a:rPr lang="en-US" dirty="0" smtClean="0">
                <a:hlinkClick r:id="rId56" action="ppaction://hlinkfile" tooltip="L. L. Zamenhof"/>
              </a:rPr>
              <a:t>L. L. </a:t>
            </a:r>
            <a:r>
              <a:rPr lang="en-US" dirty="0" err="1" smtClean="0">
                <a:hlinkClick r:id="rId56" action="ppaction://hlinkfile" tooltip="L. L. Zamenhof"/>
              </a:rPr>
              <a:t>Zamenhof</a:t>
            </a:r>
            <a:r>
              <a:rPr lang="en-US" dirty="0" smtClean="0"/>
              <a:t> used the Latin alphabet as the basis for the alphabet of </a:t>
            </a:r>
            <a:r>
              <a:rPr lang="en-US" dirty="0" smtClean="0">
                <a:hlinkClick r:id="rId57" action="ppaction://hlinkfile" tooltip="Esperanto"/>
              </a:rPr>
              <a:t>Esperanto</a:t>
            </a:r>
            <a:r>
              <a:rPr lang="en-US" dirty="0" smtClean="0"/>
              <a:t>.</a:t>
            </a:r>
          </a:p>
          <a:p>
            <a:endParaRPr lang="en-US" dirty="0"/>
          </a:p>
        </p:txBody>
      </p:sp>
      <p:sp>
        <p:nvSpPr>
          <p:cNvPr id="4" name="Slide Number Placeholder 3"/>
          <p:cNvSpPr>
            <a:spLocks noGrp="1"/>
          </p:cNvSpPr>
          <p:nvPr>
            <p:ph type="sldNum" sz="quarter" idx="10"/>
          </p:nvPr>
        </p:nvSpPr>
        <p:spPr/>
        <p:txBody>
          <a:bodyPr/>
          <a:lstStyle/>
          <a:p>
            <a:fld id="{A7E4C71B-B9B0-4B27-B1B8-0985F87592DC}" type="slidenum">
              <a:rPr lang="en-US" smtClean="0"/>
              <a:pPr/>
              <a:t>21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can be</a:t>
            </a:r>
            <a:r>
              <a:rPr lang="en-US" baseline="0" dirty="0" smtClean="0"/>
              <a:t> found on the wiki spaces pages.</a:t>
            </a:r>
            <a:endParaRPr lang="en-US" dirty="0"/>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37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cstate="print">
            <a:lum bright="42000" contrast="-68000"/>
          </a:blip>
          <a:srcRect/>
          <a:stretch>
            <a:fillRect l="-30000" t="-20000" r="-2000" b="12000"/>
          </a:stretch>
        </a:blipFill>
        <a:effectLst/>
      </p:bgPr>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B9A7707A-0164-408F-BD2F-02A05115B2E9}" type="datetime8">
              <a:rPr lang="en-US"/>
              <a:pPr>
                <a:defRPr/>
              </a:pPr>
              <a:t>6/16/2013 12:43 PM</a:t>
            </a:fld>
            <a:endParaRPr lang="en-US" dirty="0"/>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n-US"/>
          </a:p>
        </p:txBody>
      </p:sp>
      <p:sp>
        <p:nvSpPr>
          <p:cNvPr id="11" name="Slide Number Placeholder 28"/>
          <p:cNvSpPr>
            <a:spLocks noGrp="1"/>
          </p:cNvSpPr>
          <p:nvPr>
            <p:ph type="sldNum" sz="quarter" idx="12"/>
          </p:nvPr>
        </p:nvSpPr>
        <p:spPr>
          <a:xfrm>
            <a:off x="8001000" y="228600"/>
            <a:ext cx="838200" cy="381000"/>
          </a:xfrm>
        </p:spPr>
        <p:txBody>
          <a:bodyPr/>
          <a:lstStyle>
            <a:lvl1pPr>
              <a:defRPr sz="1400">
                <a:solidFill>
                  <a:schemeClr val="tx2"/>
                </a:solidFill>
              </a:defRPr>
            </a:lvl1pPr>
          </a:lstStyle>
          <a:p>
            <a:pPr>
              <a:defRPr/>
            </a:pPr>
            <a:fld id="{4D20B722-785A-4082-83FD-7DE669A01CEA}"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95DB8C99-BDF3-46FC-8824-C517FB7406D4}" type="datetime8">
              <a:rPr lang="en-US"/>
              <a:pPr>
                <a:defRPr/>
              </a:pPr>
              <a:t>6/16/2013 12:43 PM</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6CEB7063-E65A-4AE3-8FC6-695DABC25DB4}" type="slidenum">
              <a:rPr lang="en-US"/>
              <a:pPr>
                <a:defRPr/>
              </a:pPr>
              <a:t>‹#›</a:t>
            </a:fld>
            <a:endParaRPr lang="en-US" sz="1400" dirty="0">
              <a:solidFill>
                <a:srgbClr val="FFFFFF"/>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4815C260-6023-425B-8B52-B5CA9175399A}" type="datetime8">
              <a:rPr lang="en-US"/>
              <a:pPr>
                <a:defRPr/>
              </a:pPr>
              <a:t>6/16/2013 12:43 PM</a:t>
            </a:fld>
            <a:endParaRPr lang="en-US" dirty="0"/>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US"/>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7713484F-D68C-435F-BF6A-59C29DD95E19}" type="slidenum">
              <a:rPr lang="en-US"/>
              <a:pPr>
                <a:defRPr/>
              </a:pPr>
              <a:t>‹#›</a:t>
            </a:fld>
            <a:endParaRPr lang="en-US" sz="1400" dirty="0">
              <a:solidFill>
                <a:srgbClr val="FFFFFF"/>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086600" cy="630238"/>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219200"/>
            <a:ext cx="8229600" cy="4724400"/>
          </a:xfrm>
        </p:spPr>
        <p:txBody>
          <a:bodyPr/>
          <a:lstStyle/>
          <a:p>
            <a:pPr lvl="0"/>
            <a:endParaRPr lang="en-US" noProof="0" smtClean="0"/>
          </a:p>
        </p:txBody>
      </p:sp>
    </p:spTree>
  </p:cSld>
  <p:clrMapOvr>
    <a:masterClrMapping/>
  </p:clrMapOvr>
  <p:transition>
    <p:cover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dirty="0"/>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FCFF0F23-0DCB-424B-9B1C-4569BD6597B1}" type="datetime8">
              <a:rPr lang="en-US"/>
              <a:pPr>
                <a:defRPr/>
              </a:pPr>
              <a:t>6/16/2013 12:43 PM</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sz="1400">
                <a:solidFill>
                  <a:srgbClr val="FFFFFF"/>
                </a:solidFill>
              </a:defRPr>
            </a:lvl1pPr>
          </a:lstStyle>
          <a:p>
            <a:pPr>
              <a:defRPr/>
            </a:pPr>
            <a:fld id="{6DDC06E6-DE4C-44DF-B796-DC238E129EFF}"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71600" y="2743200"/>
            <a:ext cx="7123113" cy="1673225"/>
          </a:xfrm>
        </p:spPr>
        <p:txBody>
          <a:bodyPr/>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dirty="0"/>
          </a:p>
        </p:txBody>
      </p:sp>
      <p:sp>
        <p:nvSpPr>
          <p:cNvPr id="7" name="Date Placeholder 11"/>
          <p:cNvSpPr>
            <a:spLocks noGrp="1"/>
          </p:cNvSpPr>
          <p:nvPr>
            <p:ph type="dt" sz="half" idx="10"/>
          </p:nvPr>
        </p:nvSpPr>
        <p:spPr/>
        <p:txBody>
          <a:bodyPr/>
          <a:lstStyle>
            <a:lvl1pPr>
              <a:defRPr/>
            </a:lvl1pPr>
          </a:lstStyle>
          <a:p>
            <a:pPr>
              <a:defRPr/>
            </a:pPr>
            <a:fld id="{B4476FA3-684E-4BCA-B58A-C2A82B2A5A83}" type="datetime8">
              <a:rPr lang="en-US"/>
              <a:pPr>
                <a:defRPr/>
              </a:pPr>
              <a:t>6/16/2013 12:43 PM</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CEBFF192-10E4-4750-BD50-290F24E6D724}" type="slidenum">
              <a:rPr lang="en-US"/>
              <a:pPr>
                <a:defRPr/>
              </a:pPr>
              <a:t>‹#›</a:t>
            </a:fld>
            <a:endParaRPr lang="en-US" dirty="0"/>
          </a:p>
        </p:txBody>
      </p:sp>
      <p:sp>
        <p:nvSpPr>
          <p:cNvPr id="9" name="Footer Placeholder 13"/>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7"/>
          <p:cNvSpPr>
            <a:spLocks noGrp="1"/>
          </p:cNvSpPr>
          <p:nvPr>
            <p:ph type="dt" sz="half" idx="10"/>
          </p:nvPr>
        </p:nvSpPr>
        <p:spPr/>
        <p:txBody>
          <a:bodyPr rtlCol="0"/>
          <a:lstStyle>
            <a:lvl1pPr>
              <a:defRPr/>
            </a:lvl1pPr>
          </a:lstStyle>
          <a:p>
            <a:pPr>
              <a:defRPr/>
            </a:pPr>
            <a:fld id="{FFADD92C-85AA-4CD3-8E38-855744AAFBB5}" type="datetime8">
              <a:rPr lang="en-US"/>
              <a:pPr>
                <a:defRPr/>
              </a:pPr>
              <a:t>6/16/2013 12:43 PM</a:t>
            </a:fld>
            <a:endParaRPr lang="en-US"/>
          </a:p>
        </p:txBody>
      </p:sp>
      <p:sp>
        <p:nvSpPr>
          <p:cNvPr id="6" name="Slide Number Placeholder 9"/>
          <p:cNvSpPr>
            <a:spLocks noGrp="1"/>
          </p:cNvSpPr>
          <p:nvPr>
            <p:ph type="sldNum" sz="quarter" idx="11"/>
          </p:nvPr>
        </p:nvSpPr>
        <p:spPr/>
        <p:txBody>
          <a:bodyPr rtlCol="0"/>
          <a:lstStyle>
            <a:lvl1pPr>
              <a:defRPr sz="1400">
                <a:solidFill>
                  <a:srgbClr val="FFFFFF"/>
                </a:solidFill>
              </a:defRPr>
            </a:lvl1pPr>
          </a:lstStyle>
          <a:p>
            <a:pPr>
              <a:defRPr/>
            </a:pPr>
            <a:fld id="{1C6E10E5-4E7F-473E-8E1A-133402256506}"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dirty="0"/>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4217840E-85FC-41DF-B010-875F7AB93D21}" type="datetime8">
              <a:rPr lang="en-US"/>
              <a:pPr>
                <a:defRPr/>
              </a:pPr>
              <a:t>6/16/2013 12:43 PM</a:t>
            </a:fld>
            <a:endParaRPr lang="en-US"/>
          </a:p>
        </p:txBody>
      </p:sp>
      <p:sp>
        <p:nvSpPr>
          <p:cNvPr id="8" name="Slide Number Placeholder 11"/>
          <p:cNvSpPr>
            <a:spLocks noGrp="1"/>
          </p:cNvSpPr>
          <p:nvPr>
            <p:ph type="sldNum" sz="quarter" idx="11"/>
          </p:nvPr>
        </p:nvSpPr>
        <p:spPr/>
        <p:txBody>
          <a:bodyPr rtlCol="0"/>
          <a:lstStyle>
            <a:lvl1pPr>
              <a:defRPr sz="1400">
                <a:solidFill>
                  <a:srgbClr val="FFFFFF"/>
                </a:solidFill>
              </a:defRPr>
            </a:lvl1pPr>
          </a:lstStyle>
          <a:p>
            <a:pPr>
              <a:defRPr/>
            </a:pPr>
            <a:fld id="{BCFEE3FD-3489-4708-82AF-1E4C8FF03D27}"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21B589E3-71C2-469B-B343-CEB7E4924AD2}" type="datetime8">
              <a:rPr lang="en-US"/>
              <a:pPr>
                <a:defRPr/>
              </a:pPr>
              <a:t>6/16/2013 12:43 PM</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sz="1400">
                <a:solidFill>
                  <a:srgbClr val="FFFFFF"/>
                </a:solidFill>
              </a:defRPr>
            </a:lvl1pPr>
          </a:lstStyle>
          <a:p>
            <a:pPr>
              <a:defRPr/>
            </a:pPr>
            <a:fld id="{297A58BE-0493-4DAB-9D03-78440885C4AC}"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D5387A29-2935-4BF7-9DE8-3BA9CCB04C16}" type="datetime8">
              <a:rPr lang="en-US"/>
              <a:pPr>
                <a:defRPr/>
              </a:pPr>
              <a:t>6/16/2013 12:43 PM</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sz="1400">
                <a:solidFill>
                  <a:schemeClr val="tx2"/>
                </a:solidFill>
              </a:defRPr>
            </a:lvl1pPr>
          </a:lstStyle>
          <a:p>
            <a:pPr>
              <a:defRPr/>
            </a:pPr>
            <a:fld id="{0A5C7F4C-5B5E-4165-AD02-B7CEF2095485}"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4" name="Picture 9" descr="sm_pencil.png"/>
          <p:cNvPicPr>
            <a:picLocks noChangeAspect="1"/>
          </p:cNvPicPr>
          <p:nvPr userDrawn="1"/>
        </p:nvPicPr>
        <p:blipFill>
          <a:blip r:embed="rId2" cstate="print"/>
          <a:srcRect/>
          <a:stretch>
            <a:fillRect/>
          </a:stretch>
        </p:blipFill>
        <p:spPr bwMode="auto">
          <a:xfrm>
            <a:off x="612775" y="1755775"/>
            <a:ext cx="1614488" cy="2144713"/>
          </a:xfrm>
          <a:prstGeom prst="rect">
            <a:avLst/>
          </a:prstGeom>
          <a:noFill/>
          <a:ln w="50800" cap="sq" cmpd="dbl">
            <a:solidFill>
              <a:schemeClr val="accent2"/>
            </a:solidFill>
            <a:miter lim="800000"/>
            <a:headEnd/>
            <a:tailEnd/>
          </a:ln>
        </p:spPr>
      </p:pic>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dirty="0"/>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lstStyle>
          <a:p>
            <a:pPr>
              <a:defRPr/>
            </a:pPr>
            <a:fld id="{CEB805FC-6D15-4D02-AC41-C86C3CBF132E}" type="datetime8">
              <a:rPr lang="en-US"/>
              <a:pPr>
                <a:defRPr/>
              </a:pPr>
              <a:t>6/16/2013 12:43 PM</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sz="1400">
                <a:solidFill>
                  <a:srgbClr val="FFFFFF"/>
                </a:solidFill>
              </a:defRPr>
            </a:lvl1pPr>
          </a:lstStyle>
          <a:p>
            <a:pPr>
              <a:defRPr/>
            </a:pPr>
            <a:fld id="{492866D3-962B-4E38-967C-EBC168435289}"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2FD069A1-C05D-4D41-A0D7-8C56F17026EB}" type="datetime8">
              <a:rPr lang="en-US"/>
              <a:pPr>
                <a:defRPr/>
              </a:pPr>
              <a:t>6/16/2013 12:43 PM</a:t>
            </a:fld>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solidFill>
                  <a:srgbClr val="FFFFFF"/>
                </a:solidFill>
              </a:defRPr>
            </a:lvl1pPr>
          </a:lstStyle>
          <a:p>
            <a:pPr>
              <a:defRPr/>
            </a:pPr>
            <a:fld id="{95548BD1-57D7-4FD8-99CC-960291360382}" type="slidenum">
              <a:rPr lang="en-US"/>
              <a:pPr>
                <a:defRPr/>
              </a:pPr>
              <a:t>‹#›</a:t>
            </a:fld>
            <a:endParaRPr lang="en-US" dirty="0"/>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fontAlgn="auto">
              <a:spcBef>
                <a:spcPts val="0"/>
              </a:spcBef>
              <a:spcAft>
                <a:spcPts val="0"/>
              </a:spcAft>
              <a:defRPr sz="1400">
                <a:solidFill>
                  <a:schemeClr val="tx2"/>
                </a:solidFill>
                <a:latin typeface="+mn-lt"/>
                <a:cs typeface="+mn-cs"/>
              </a:defRPr>
            </a:lvl1pPr>
          </a:lstStyle>
          <a:p>
            <a:pPr>
              <a:defRPr/>
            </a:pPr>
            <a:fld id="{C8626935-933C-43D6-9E39-3B5907EB4725}" type="datetime8">
              <a:rPr lang="en-US"/>
              <a:pPr>
                <a:defRPr/>
              </a:pPr>
              <a:t>6/16/2013 12:43 PM</a:t>
            </a:fld>
            <a:endParaRPr lang="en-US" dirty="0"/>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fontAlgn="auto">
              <a:spcBef>
                <a:spcPts val="0"/>
              </a:spcBef>
              <a:spcAft>
                <a:spcPts val="0"/>
              </a:spcAft>
              <a:defRPr sz="1400">
                <a:solidFill>
                  <a:schemeClr val="tx2"/>
                </a:solidFill>
                <a:latin typeface="+mn-lt"/>
                <a:cs typeface="+mn-cs"/>
              </a:defRPr>
            </a:lvl1pPr>
          </a:lstStyle>
          <a:p>
            <a:pPr>
              <a:defRPr/>
            </a:pPr>
            <a:endParaRPr lang="en-US"/>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fontAlgn="auto">
              <a:spcBef>
                <a:spcPts val="0"/>
              </a:spcBef>
              <a:spcAft>
                <a:spcPts val="0"/>
              </a:spcAft>
              <a:defRPr sz="1200" b="1">
                <a:solidFill>
                  <a:schemeClr val="tx2"/>
                </a:solidFill>
                <a:latin typeface="+mn-lt"/>
                <a:cs typeface="+mn-cs"/>
              </a:defRPr>
            </a:lvl1pPr>
          </a:lstStyle>
          <a:p>
            <a:pPr>
              <a:defRPr/>
            </a:pPr>
            <a:fld id="{483ACE15-EED0-446F-B3A5-A8FFFA9541E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 id="2147483837" r:id="rId12"/>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C32D2E"/>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84AA33"/>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4.gif"/><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image" Target="../media/image35.gif"/><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0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5.gif"/><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8" Type="http://schemas.openxmlformats.org/officeDocument/2006/relationships/image" Target="../media/image42.wmf"/><Relationship Id="rId3" Type="http://schemas.openxmlformats.org/officeDocument/2006/relationships/image" Target="../media/image37.wmf"/><Relationship Id="rId7" Type="http://schemas.openxmlformats.org/officeDocument/2006/relationships/image" Target="../media/image41.png"/><Relationship Id="rId12" Type="http://schemas.openxmlformats.org/officeDocument/2006/relationships/image" Target="../media/image46.wmf"/><Relationship Id="rId2" Type="http://schemas.openxmlformats.org/officeDocument/2006/relationships/notesSlide" Target="../notesSlides/notesSlide55.xml"/><Relationship Id="rId1" Type="http://schemas.openxmlformats.org/officeDocument/2006/relationships/slideLayout" Target="../slideLayouts/slideLayout2.xml"/><Relationship Id="rId6" Type="http://schemas.openxmlformats.org/officeDocument/2006/relationships/image" Target="../media/image40.png"/><Relationship Id="rId11" Type="http://schemas.openxmlformats.org/officeDocument/2006/relationships/image" Target="../media/image45.wmf"/><Relationship Id="rId5" Type="http://schemas.openxmlformats.org/officeDocument/2006/relationships/image" Target="../media/image39.wmf"/><Relationship Id="rId10" Type="http://schemas.openxmlformats.org/officeDocument/2006/relationships/image" Target="../media/image44.wmf"/><Relationship Id="rId4" Type="http://schemas.openxmlformats.org/officeDocument/2006/relationships/image" Target="../media/image38.png"/><Relationship Id="rId9" Type="http://schemas.openxmlformats.org/officeDocument/2006/relationships/image" Target="../media/image43.wmf"/></Relationships>
</file>

<file path=ppt/slides/_rels/slide133.x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48.wmf"/></Relationships>
</file>

<file path=ppt/slides/_rels/slide134.xml.rels><?xml version="1.0" encoding="UTF-8" standalone="yes"?>
<Relationships xmlns="http://schemas.openxmlformats.org/package/2006/relationships"><Relationship Id="rId3" Type="http://schemas.openxmlformats.org/officeDocument/2006/relationships/image" Target="../media/image37.wmf"/><Relationship Id="rId7" Type="http://schemas.openxmlformats.org/officeDocument/2006/relationships/image" Target="../media/image46.wmf"/><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image" Target="../media/image45.wmf"/><Relationship Id="rId5" Type="http://schemas.openxmlformats.org/officeDocument/2006/relationships/image" Target="../media/image43.wmf"/><Relationship Id="rId4" Type="http://schemas.openxmlformats.org/officeDocument/2006/relationships/image" Target="../media/image42.wmf"/></Relationships>
</file>

<file path=ppt/slides/_rels/slide135.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37.wmf"/><Relationship Id="rId1" Type="http://schemas.openxmlformats.org/officeDocument/2006/relationships/slideLayout" Target="../slideLayouts/slideLayout2.xml"/><Relationship Id="rId6" Type="http://schemas.openxmlformats.org/officeDocument/2006/relationships/image" Target="../media/image46.wmf"/><Relationship Id="rId5" Type="http://schemas.openxmlformats.org/officeDocument/2006/relationships/image" Target="../media/image45.wmf"/><Relationship Id="rId4" Type="http://schemas.openxmlformats.org/officeDocument/2006/relationships/image" Target="../media/image43.wmf"/></Relationships>
</file>

<file path=ppt/slides/_rels/slide136.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37.wmf"/><Relationship Id="rId1" Type="http://schemas.openxmlformats.org/officeDocument/2006/relationships/slideLayout" Target="../slideLayouts/slideLayout2.xml"/><Relationship Id="rId6" Type="http://schemas.openxmlformats.org/officeDocument/2006/relationships/image" Target="../media/image46.wmf"/><Relationship Id="rId5" Type="http://schemas.openxmlformats.org/officeDocument/2006/relationships/image" Target="../media/image45.wmf"/><Relationship Id="rId4" Type="http://schemas.openxmlformats.org/officeDocument/2006/relationships/image" Target="../media/image43.wmf"/></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8" Type="http://schemas.openxmlformats.org/officeDocument/2006/relationships/image" Target="../media/image54.wmf"/><Relationship Id="rId3" Type="http://schemas.openxmlformats.org/officeDocument/2006/relationships/image" Target="../media/image49.wmf"/><Relationship Id="rId7" Type="http://schemas.openxmlformats.org/officeDocument/2006/relationships/image" Target="../media/image53.wmf"/><Relationship Id="rId12" Type="http://schemas.openxmlformats.org/officeDocument/2006/relationships/image" Target="../media/image58.png"/><Relationship Id="rId2" Type="http://schemas.openxmlformats.org/officeDocument/2006/relationships/notesSlide" Target="../notesSlides/notesSlide59.xml"/><Relationship Id="rId1" Type="http://schemas.openxmlformats.org/officeDocument/2006/relationships/slideLayout" Target="../slideLayouts/slideLayout2.xml"/><Relationship Id="rId6" Type="http://schemas.openxmlformats.org/officeDocument/2006/relationships/image" Target="../media/image52.wmf"/><Relationship Id="rId11" Type="http://schemas.openxmlformats.org/officeDocument/2006/relationships/image" Target="../media/image57.jpeg"/><Relationship Id="rId5" Type="http://schemas.openxmlformats.org/officeDocument/2006/relationships/image" Target="../media/image51.jpeg"/><Relationship Id="rId10" Type="http://schemas.openxmlformats.org/officeDocument/2006/relationships/image" Target="../media/image56.wmf"/><Relationship Id="rId4" Type="http://schemas.openxmlformats.org/officeDocument/2006/relationships/image" Target="../media/image50.wmf"/><Relationship Id="rId9" Type="http://schemas.openxmlformats.org/officeDocument/2006/relationships/image" Target="../media/image55.wmf"/></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12.jpeg"/></Relationships>
</file>

<file path=ppt/slides/_rels/slide140.xml.rels><?xml version="1.0" encoding="UTF-8" standalone="yes"?>
<Relationships xmlns="http://schemas.openxmlformats.org/package/2006/relationships"><Relationship Id="rId8" Type="http://schemas.openxmlformats.org/officeDocument/2006/relationships/image" Target="../media/image55.wmf"/><Relationship Id="rId3" Type="http://schemas.openxmlformats.org/officeDocument/2006/relationships/image" Target="../media/image50.wmf"/><Relationship Id="rId7" Type="http://schemas.openxmlformats.org/officeDocument/2006/relationships/image" Target="../media/image54.wmf"/><Relationship Id="rId2" Type="http://schemas.openxmlformats.org/officeDocument/2006/relationships/image" Target="../media/image49.wmf"/><Relationship Id="rId1" Type="http://schemas.openxmlformats.org/officeDocument/2006/relationships/slideLayout" Target="../slideLayouts/slideLayout2.xml"/><Relationship Id="rId6" Type="http://schemas.openxmlformats.org/officeDocument/2006/relationships/image" Target="../media/image53.wmf"/><Relationship Id="rId11" Type="http://schemas.openxmlformats.org/officeDocument/2006/relationships/image" Target="../media/image58.png"/><Relationship Id="rId5" Type="http://schemas.openxmlformats.org/officeDocument/2006/relationships/image" Target="../media/image52.wmf"/><Relationship Id="rId10" Type="http://schemas.openxmlformats.org/officeDocument/2006/relationships/image" Target="../media/image57.jpeg"/><Relationship Id="rId4" Type="http://schemas.openxmlformats.org/officeDocument/2006/relationships/image" Target="../media/image59.jpeg"/><Relationship Id="rId9" Type="http://schemas.openxmlformats.org/officeDocument/2006/relationships/image" Target="../media/image56.wmf"/></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3.xml.rels><?xml version="1.0" encoding="UTF-8" standalone="yes"?>
<Relationships xmlns="http://schemas.openxmlformats.org/package/2006/relationships"><Relationship Id="rId2" Type="http://schemas.openxmlformats.org/officeDocument/2006/relationships/image" Target="../media/image60.gif"/><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Layout" Target="../diagrams/layout1.xml"/><Relationship Id="rId7" Type="http://schemas.openxmlformats.org/officeDocument/2006/relationships/image" Target="../media/image13.jpeg"/><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10" Type="http://schemas.openxmlformats.org/officeDocument/2006/relationships/image" Target="../media/image16.jpeg"/><Relationship Id="rId4" Type="http://schemas.openxmlformats.org/officeDocument/2006/relationships/diagramQuickStyle" Target="../diagrams/quickStyle1.xml"/><Relationship Id="rId9" Type="http://schemas.openxmlformats.org/officeDocument/2006/relationships/image" Target="../media/image15.jpeg"/></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7.jpeg"/><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3.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3.jpe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9.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diagramLayout" Target="../diagrams/layout5.xml"/><Relationship Id="rId7" Type="http://schemas.openxmlformats.org/officeDocument/2006/relationships/image" Target="../media/image17.jpeg"/><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14.jpe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1.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19.png"/><Relationship Id="rId7" Type="http://schemas.openxmlformats.org/officeDocument/2006/relationships/diagramColors" Target="../diagrams/colors7.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20.gif"/><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5.jpe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17.jpeg"/><Relationship Id="rId2" Type="http://schemas.openxmlformats.org/officeDocument/2006/relationships/diagramData" Target="../diagrams/data11.xml"/><Relationship Id="rId1" Type="http://schemas.openxmlformats.org/officeDocument/2006/relationships/slideLayout" Target="../slideLayouts/slideLayout6.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16.jpe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16.jpe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hyperlink" Target="http://www.etymonline.com/index.php" TargetMode="Externa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wmf"/></Relationships>
</file>

<file path=ppt/slides/_rels/slide4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hyperlink" Target="https://vimeo.com/57935735"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9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2.gif"/><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2.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ctrTitle"/>
          </p:nvPr>
        </p:nvSpPr>
        <p:spPr>
          <a:xfrm>
            <a:off x="2286000" y="4343400"/>
            <a:ext cx="6477000" cy="1447800"/>
          </a:xfrm>
        </p:spPr>
        <p:txBody>
          <a:bodyPr>
            <a:normAutofit fontScale="90000"/>
          </a:bodyPr>
          <a:lstStyle/>
          <a:p>
            <a:pPr eaLnBrk="1" fontAlgn="auto" hangingPunct="1">
              <a:spcAft>
                <a:spcPts val="0"/>
              </a:spcAft>
              <a:defRPr/>
            </a:pPr>
            <a:r>
              <a:rPr lang="en-US" dirty="0" smtClean="0">
                <a:solidFill>
                  <a:schemeClr val="accent1">
                    <a:lumMod val="75000"/>
                  </a:schemeClr>
                </a:solidFill>
              </a:rPr>
              <a:t>Specialized instruction in Written Expression: </a:t>
            </a:r>
            <a:r>
              <a:rPr lang="en-US" dirty="0" smtClean="0">
                <a:solidFill>
                  <a:schemeClr val="accent1">
                    <a:lumMod val="75000"/>
                  </a:schemeClr>
                </a:solidFill>
              </a:rPr>
              <a:t>Spelling </a:t>
            </a:r>
            <a:endParaRPr lang="en-US" dirty="0">
              <a:solidFill>
                <a:schemeClr val="accent1">
                  <a:lumMod val="75000"/>
                </a:schemeClr>
              </a:solidFill>
            </a:endParaRPr>
          </a:p>
        </p:txBody>
      </p:sp>
      <p:sp>
        <p:nvSpPr>
          <p:cNvPr id="3" name="Rectangle 2"/>
          <p:cNvSpPr>
            <a:spLocks noGrp="1"/>
          </p:cNvSpPr>
          <p:nvPr>
            <p:ph type="subTitle" idx="1"/>
          </p:nvPr>
        </p:nvSpPr>
        <p:spPr>
          <a:xfrm>
            <a:off x="2362200" y="6049963"/>
            <a:ext cx="6705600" cy="685800"/>
          </a:xfrm>
        </p:spPr>
        <p:txBody>
          <a:bodyPr>
            <a:normAutofit/>
          </a:bodyPr>
          <a:lstStyle/>
          <a:p>
            <a:pPr eaLnBrk="1" fontAlgn="auto" hangingPunct="1">
              <a:spcAft>
                <a:spcPts val="0"/>
              </a:spcAft>
              <a:buFont typeface="Wingdings"/>
              <a:buNone/>
              <a:defRPr/>
            </a:pP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Meaningful Homework? </a:t>
            </a:r>
            <a:endParaRPr lang="en-US" dirty="0"/>
          </a:p>
        </p:txBody>
      </p:sp>
      <p:sp>
        <p:nvSpPr>
          <p:cNvPr id="3" name="TextBox 2"/>
          <p:cNvSpPr txBox="1"/>
          <p:nvPr/>
        </p:nvSpPr>
        <p:spPr>
          <a:xfrm>
            <a:off x="3200400" y="2133600"/>
            <a:ext cx="2971800" cy="2308324"/>
          </a:xfrm>
          <a:prstGeom prst="rect">
            <a:avLst/>
          </a:prstGeom>
          <a:noFill/>
        </p:spPr>
        <p:txBody>
          <a:bodyPr wrap="square" rtlCol="0">
            <a:spAutoFit/>
          </a:bodyPr>
          <a:lstStyle/>
          <a:p>
            <a:r>
              <a:rPr lang="en-US" dirty="0" smtClean="0"/>
              <a:t>Make a list of spelling homework tasks commonly assigned in school. e.g. write the word ten times, use in a sentence, etc. Sort into the instructional spelling approaches. What pattern do you see?</a:t>
            </a:r>
            <a:endParaRPr lang="en-US" dirty="0"/>
          </a:p>
        </p:txBody>
      </p:sp>
      <p:sp>
        <p:nvSpPr>
          <p:cNvPr id="4" name="Oval 3"/>
          <p:cNvSpPr/>
          <p:nvPr/>
        </p:nvSpPr>
        <p:spPr>
          <a:xfrm>
            <a:off x="533400" y="2133600"/>
            <a:ext cx="2362200" cy="2362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Whole Word Spelling </a:t>
            </a:r>
            <a:endParaRPr lang="en-US" dirty="0"/>
          </a:p>
        </p:txBody>
      </p:sp>
      <p:sp>
        <p:nvSpPr>
          <p:cNvPr id="5" name="Oval 4"/>
          <p:cNvSpPr/>
          <p:nvPr/>
        </p:nvSpPr>
        <p:spPr>
          <a:xfrm>
            <a:off x="3200400" y="4495800"/>
            <a:ext cx="2362200" cy="2362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Phonetic Spelling </a:t>
            </a:r>
            <a:endParaRPr lang="en-US" dirty="0"/>
          </a:p>
        </p:txBody>
      </p:sp>
      <p:sp>
        <p:nvSpPr>
          <p:cNvPr id="6" name="Oval 5"/>
          <p:cNvSpPr/>
          <p:nvPr/>
        </p:nvSpPr>
        <p:spPr>
          <a:xfrm>
            <a:off x="6324600" y="2133600"/>
            <a:ext cx="2362200" cy="2362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Morphemic Spelling </a:t>
            </a:r>
            <a:endParaRPr lang="en-US" dirty="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Content Placeholder 2"/>
          <p:cNvSpPr>
            <a:spLocks noGrp="1"/>
          </p:cNvSpPr>
          <p:nvPr>
            <p:ph idx="1"/>
          </p:nvPr>
        </p:nvSpPr>
        <p:spPr>
          <a:xfrm>
            <a:off x="228600" y="1447800"/>
            <a:ext cx="8610600" cy="5029200"/>
          </a:xfrm>
        </p:spPr>
        <p:txBody>
          <a:bodyPr/>
          <a:lstStyle/>
          <a:p>
            <a:pPr>
              <a:buFont typeface="Wingdings 2" pitchFamily="18" charset="2"/>
              <a:buNone/>
            </a:pPr>
            <a:r>
              <a:rPr lang="en-US" dirty="0" err="1" smtClean="0"/>
              <a:t>dod</a:t>
            </a:r>
            <a:r>
              <a:rPr lang="en-US" dirty="0" smtClean="0"/>
              <a:t> 		</a:t>
            </a:r>
            <a:r>
              <a:rPr lang="en-US" dirty="0" err="1" smtClean="0"/>
              <a:t>ake</a:t>
            </a:r>
            <a:r>
              <a:rPr lang="en-US" dirty="0" smtClean="0"/>
              <a:t>		toe		saw		no</a:t>
            </a:r>
          </a:p>
          <a:p>
            <a:pPr>
              <a:buFont typeface="Wingdings 2" pitchFamily="18" charset="2"/>
              <a:buNone/>
            </a:pPr>
            <a:r>
              <a:rPr lang="en-US" dirty="0" smtClean="0"/>
              <a:t>bay		pop		</a:t>
            </a:r>
            <a:r>
              <a:rPr lang="en-US" dirty="0" err="1" smtClean="0"/>
              <a:t>ber</a:t>
            </a:r>
            <a:r>
              <a:rPr lang="en-US" dirty="0" smtClean="0"/>
              <a:t>		</a:t>
            </a:r>
            <a:r>
              <a:rPr lang="en-US" dirty="0" err="1" smtClean="0"/>
              <a:t>upe</a:t>
            </a:r>
            <a:r>
              <a:rPr lang="en-US" dirty="0" smtClean="0"/>
              <a:t>		</a:t>
            </a:r>
            <a:r>
              <a:rPr lang="en-US" dirty="0" err="1" smtClean="0"/>
              <a:t>oot</a:t>
            </a:r>
            <a:endParaRPr lang="en-US" dirty="0" smtClean="0"/>
          </a:p>
          <a:p>
            <a:pPr>
              <a:buFont typeface="Wingdings 2" pitchFamily="18" charset="2"/>
              <a:buNone/>
            </a:pPr>
            <a:r>
              <a:rPr lang="en-US" dirty="0" err="1" smtClean="0"/>
              <a:t>wort</a:t>
            </a:r>
            <a:r>
              <a:rPr lang="en-US" dirty="0" smtClean="0"/>
              <a:t>		</a:t>
            </a:r>
            <a:r>
              <a:rPr lang="en-US" dirty="0" err="1" smtClean="0"/>
              <a:t>mit</a:t>
            </a:r>
            <a:r>
              <a:rPr lang="en-US" dirty="0" smtClean="0"/>
              <a:t>		</a:t>
            </a:r>
            <a:r>
              <a:rPr lang="en-US" dirty="0" err="1" smtClean="0"/>
              <a:t>fle</a:t>
            </a:r>
            <a:r>
              <a:rPr lang="en-US" dirty="0" smtClean="0"/>
              <a:t>		form		bet</a:t>
            </a:r>
          </a:p>
          <a:p>
            <a:pPr>
              <a:buFont typeface="Wingdings 2" pitchFamily="18" charset="2"/>
              <a:buNone/>
            </a:pPr>
            <a:r>
              <a:rPr lang="en-US" dirty="0" err="1" smtClean="0"/>
              <a:t>dle</a:t>
            </a:r>
            <a:r>
              <a:rPr lang="en-US" dirty="0" smtClean="0"/>
              <a:t>		war		cap		bee		</a:t>
            </a:r>
            <a:r>
              <a:rPr lang="en-US" dirty="0" err="1" smtClean="0"/>
              <a:t>ote</a:t>
            </a:r>
            <a:endParaRPr lang="en-US" dirty="0" smtClean="0"/>
          </a:p>
          <a:p>
            <a:pPr>
              <a:buFont typeface="Wingdings 2" pitchFamily="18" charset="2"/>
              <a:buNone/>
            </a:pPr>
            <a:r>
              <a:rPr lang="en-US" dirty="0" err="1" smtClean="0"/>
              <a:t>kle</a:t>
            </a:r>
            <a:r>
              <a:rPr lang="en-US" dirty="0" smtClean="0"/>
              <a:t>		fur		per		</a:t>
            </a:r>
            <a:r>
              <a:rPr lang="en-US" dirty="0" err="1" smtClean="0"/>
              <a:t>gud</a:t>
            </a:r>
            <a:r>
              <a:rPr lang="en-US" dirty="0" smtClean="0"/>
              <a:t>		</a:t>
            </a:r>
            <a:r>
              <a:rPr lang="en-US" dirty="0" err="1" smtClean="0"/>
              <a:t>gle</a:t>
            </a:r>
            <a:endParaRPr lang="en-US" dirty="0" smtClean="0"/>
          </a:p>
          <a:p>
            <a:pPr>
              <a:buFont typeface="Wingdings 2" pitchFamily="18" charset="2"/>
              <a:buNone/>
            </a:pPr>
            <a:r>
              <a:rPr lang="en-US" dirty="0" smtClean="0"/>
              <a:t>oat		</a:t>
            </a:r>
            <a:r>
              <a:rPr lang="en-US" dirty="0" err="1" smtClean="0"/>
              <a:t>tle</a:t>
            </a:r>
            <a:r>
              <a:rPr lang="en-US" dirty="0" smtClean="0"/>
              <a:t>		so		much		</a:t>
            </a:r>
            <a:r>
              <a:rPr lang="en-US" dirty="0" err="1" smtClean="0"/>
              <a:t>ough</a:t>
            </a:r>
            <a:endParaRPr lang="en-US" dirty="0" smtClean="0"/>
          </a:p>
          <a:p>
            <a:pPr>
              <a:buFont typeface="Wingdings 2" pitchFamily="18" charset="2"/>
              <a:buNone/>
            </a:pPr>
            <a:r>
              <a:rPr lang="en-US" dirty="0" err="1" smtClean="0"/>
              <a:t>pe</a:t>
            </a:r>
            <a:r>
              <a:rPr lang="en-US" dirty="0" smtClean="0"/>
              <a:t>		few		poi		</a:t>
            </a:r>
            <a:r>
              <a:rPr lang="en-US" dirty="0" err="1" smtClean="0"/>
              <a:t>ta</a:t>
            </a:r>
            <a:r>
              <a:rPr lang="en-US" dirty="0" smtClean="0"/>
              <a:t>		</a:t>
            </a:r>
            <a:r>
              <a:rPr lang="en-US" dirty="0" err="1" smtClean="0"/>
              <a:t>eap</a:t>
            </a:r>
            <a:endParaRPr lang="en-US" dirty="0" smtClean="0"/>
          </a:p>
          <a:p>
            <a:pPr>
              <a:buFont typeface="Wingdings 2" pitchFamily="18" charset="2"/>
              <a:buNone/>
            </a:pPr>
            <a:r>
              <a:rPr lang="en-US" dirty="0" err="1" smtClean="0"/>
              <a:t>su</a:t>
            </a:r>
            <a:r>
              <a:rPr lang="en-US" dirty="0" smtClean="0"/>
              <a:t>			paw		</a:t>
            </a:r>
            <a:r>
              <a:rPr lang="en-US" dirty="0" err="1" smtClean="0"/>
              <a:t>ike</a:t>
            </a:r>
            <a:r>
              <a:rPr lang="en-US" dirty="0" smtClean="0"/>
              <a:t>		</a:t>
            </a:r>
            <a:r>
              <a:rPr lang="en-US" dirty="0" err="1" smtClean="0"/>
              <a:t>di</a:t>
            </a:r>
            <a:r>
              <a:rPr lang="en-US" dirty="0" smtClean="0"/>
              <a:t>		</a:t>
            </a:r>
            <a:r>
              <a:rPr lang="en-US" dirty="0" err="1" smtClean="0"/>
              <a:t>raph</a:t>
            </a:r>
            <a:r>
              <a:rPr lang="en-US" dirty="0" smtClean="0"/>
              <a:t>	</a:t>
            </a:r>
          </a:p>
          <a:p>
            <a:pPr>
              <a:buFont typeface="Wingdings 2" pitchFamily="18" charset="2"/>
              <a:buNone/>
            </a:pPr>
            <a:r>
              <a:rPr lang="en-US" dirty="0" err="1" smtClean="0"/>
              <a:t>ipe</a:t>
            </a:r>
            <a:r>
              <a:rPr lang="en-US" dirty="0" smtClean="0"/>
              <a:t>		</a:t>
            </a:r>
            <a:r>
              <a:rPr lang="en-US" dirty="0" err="1" smtClean="0"/>
              <a:t>oop</a:t>
            </a:r>
            <a:r>
              <a:rPr lang="en-US" dirty="0" smtClean="0"/>
              <a:t>		</a:t>
            </a:r>
            <a:r>
              <a:rPr lang="en-US" dirty="0" err="1" smtClean="0"/>
              <a:t>ble</a:t>
            </a:r>
            <a:r>
              <a:rPr lang="en-US" dirty="0" smtClean="0"/>
              <a:t>		</a:t>
            </a:r>
            <a:r>
              <a:rPr lang="en-US" dirty="0" err="1" smtClean="0"/>
              <a:t>tle</a:t>
            </a:r>
            <a:r>
              <a:rPr lang="en-US" dirty="0" smtClean="0"/>
              <a:t>		los</a:t>
            </a:r>
          </a:p>
          <a:p>
            <a:pPr>
              <a:buFont typeface="Wingdings 2" pitchFamily="18" charset="2"/>
              <a:buNone/>
            </a:pPr>
            <a:r>
              <a:rPr lang="en-US" dirty="0" smtClean="0"/>
              <a:t>vow		</a:t>
            </a:r>
            <a:r>
              <a:rPr lang="en-US" dirty="0" err="1" smtClean="0"/>
              <a:t>gle</a:t>
            </a:r>
            <a:r>
              <a:rPr lang="en-US" dirty="0" smtClean="0"/>
              <a:t>		let		wed		car		</a:t>
            </a:r>
          </a:p>
        </p:txBody>
      </p:sp>
      <p:sp>
        <p:nvSpPr>
          <p:cNvPr id="4" name="Oval 3"/>
          <p:cNvSpPr/>
          <p:nvPr/>
        </p:nvSpPr>
        <p:spPr>
          <a:xfrm>
            <a:off x="3733800" y="47244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Oval 4"/>
          <p:cNvSpPr/>
          <p:nvPr/>
        </p:nvSpPr>
        <p:spPr>
          <a:xfrm>
            <a:off x="5715000" y="15240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Oval 5"/>
          <p:cNvSpPr/>
          <p:nvPr/>
        </p:nvSpPr>
        <p:spPr>
          <a:xfrm>
            <a:off x="7315200" y="20574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Oval 6"/>
          <p:cNvSpPr/>
          <p:nvPr/>
        </p:nvSpPr>
        <p:spPr>
          <a:xfrm>
            <a:off x="7467600" y="40386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Oval 7"/>
          <p:cNvSpPr/>
          <p:nvPr/>
        </p:nvSpPr>
        <p:spPr>
          <a:xfrm>
            <a:off x="5486400" y="3048000"/>
            <a:ext cx="1143000" cy="6096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Oval 8"/>
          <p:cNvSpPr/>
          <p:nvPr/>
        </p:nvSpPr>
        <p:spPr>
          <a:xfrm>
            <a:off x="0" y="40386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Oval 9"/>
          <p:cNvSpPr/>
          <p:nvPr/>
        </p:nvSpPr>
        <p:spPr>
          <a:xfrm>
            <a:off x="1905000" y="46482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Oval 10"/>
          <p:cNvSpPr/>
          <p:nvPr/>
        </p:nvSpPr>
        <p:spPr>
          <a:xfrm>
            <a:off x="0" y="2057400"/>
            <a:ext cx="1143000" cy="6096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Oval 11"/>
          <p:cNvSpPr/>
          <p:nvPr/>
        </p:nvSpPr>
        <p:spPr>
          <a:xfrm>
            <a:off x="3733800" y="15240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Oval 12"/>
          <p:cNvSpPr/>
          <p:nvPr/>
        </p:nvSpPr>
        <p:spPr>
          <a:xfrm>
            <a:off x="1905000" y="57150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Oval 13"/>
          <p:cNvSpPr/>
          <p:nvPr/>
        </p:nvSpPr>
        <p:spPr>
          <a:xfrm>
            <a:off x="7467600" y="46482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Oval 14"/>
          <p:cNvSpPr/>
          <p:nvPr/>
        </p:nvSpPr>
        <p:spPr>
          <a:xfrm>
            <a:off x="1905000" y="51816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Oval 15"/>
          <p:cNvSpPr/>
          <p:nvPr/>
        </p:nvSpPr>
        <p:spPr>
          <a:xfrm>
            <a:off x="0" y="61722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64528" name="Picture 15" descr="http://springfieldpublicschoolsmo.org/harrison/jclark/Images/spelling.gif"/>
          <p:cNvPicPr>
            <a:picLocks noChangeAspect="1" noChangeArrowheads="1"/>
          </p:cNvPicPr>
          <p:nvPr/>
        </p:nvPicPr>
        <p:blipFill>
          <a:blip r:embed="rId3" cstate="print"/>
          <a:srcRect/>
          <a:stretch>
            <a:fillRect/>
          </a:stretch>
        </p:blipFill>
        <p:spPr bwMode="auto">
          <a:xfrm>
            <a:off x="7467600" y="228600"/>
            <a:ext cx="1425575" cy="1295400"/>
          </a:xfrm>
          <a:prstGeom prst="rect">
            <a:avLst/>
          </a:prstGeom>
          <a:noFill/>
          <a:ln w="9525">
            <a:noFill/>
            <a:miter lim="800000"/>
            <a:headEnd/>
            <a:tailEnd/>
          </a:ln>
        </p:spPr>
      </p:pic>
      <p:sp>
        <p:nvSpPr>
          <p:cNvPr id="64529" name="Title 1"/>
          <p:cNvSpPr>
            <a:spLocks noGrp="1"/>
          </p:cNvSpPr>
          <p:nvPr>
            <p:ph type="title"/>
          </p:nvPr>
        </p:nvSpPr>
        <p:spPr>
          <a:xfrm>
            <a:off x="304800" y="152400"/>
            <a:ext cx="7772400" cy="1143000"/>
          </a:xfrm>
        </p:spPr>
        <p:txBody>
          <a:bodyPr/>
          <a:lstStyle/>
          <a:p>
            <a:r>
              <a:rPr lang="en-US" smtClean="0"/>
              <a:t>Discovery of Syllables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par>
                          <p:cTn id="14" fill="hold">
                            <p:stCondLst>
                              <p:cond delay="2000"/>
                            </p:stCondLst>
                            <p:childTnLst>
                              <p:par>
                                <p:cTn id="15" presetID="51"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770" decel="100000"/>
                                        <p:tgtEl>
                                          <p:spTgt spid="5"/>
                                        </p:tgtEl>
                                      </p:cBhvr>
                                    </p:animEffect>
                                    <p:animScale>
                                      <p:cBhvr>
                                        <p:cTn id="18" dur="770" decel="100000"/>
                                        <p:tgtEl>
                                          <p:spTgt spid="5"/>
                                        </p:tgtEl>
                                      </p:cBhvr>
                                      <p:from x="10000" y="10000"/>
                                      <p:to x="200000" y="450000"/>
                                    </p:animScale>
                                    <p:animScale>
                                      <p:cBhvr>
                                        <p:cTn id="19" dur="1230" accel="100000" fill="hold">
                                          <p:stCondLst>
                                            <p:cond delay="770"/>
                                          </p:stCondLst>
                                        </p:cTn>
                                        <p:tgtEl>
                                          <p:spTgt spid="5"/>
                                        </p:tgtEl>
                                      </p:cBhvr>
                                      <p:from x="200000" y="450000"/>
                                      <p:to x="100000" y="100000"/>
                                    </p:animScale>
                                    <p:set>
                                      <p:cBhvr>
                                        <p:cTn id="20" dur="770" fill="hold"/>
                                        <p:tgtEl>
                                          <p:spTgt spid="5"/>
                                        </p:tgtEl>
                                        <p:attrNameLst>
                                          <p:attrName>ppt_x</p:attrName>
                                        </p:attrNameLst>
                                      </p:cBhvr>
                                      <p:to>
                                        <p:strVal val="(0.5)"/>
                                      </p:to>
                                    </p:set>
                                    <p:anim from="(0.5)" to="(#ppt_x)" calcmode="lin" valueType="num">
                                      <p:cBhvr>
                                        <p:cTn id="21" dur="1230" accel="100000" fill="hold">
                                          <p:stCondLst>
                                            <p:cond delay="770"/>
                                          </p:stCondLst>
                                        </p:cTn>
                                        <p:tgtEl>
                                          <p:spTgt spid="5"/>
                                        </p:tgtEl>
                                        <p:attrNameLst>
                                          <p:attrName>ppt_x</p:attrName>
                                        </p:attrNameLst>
                                      </p:cBhvr>
                                    </p:anim>
                                    <p:set>
                                      <p:cBhvr>
                                        <p:cTn id="22" dur="770" fill="hold"/>
                                        <p:tgtEl>
                                          <p:spTgt spid="5"/>
                                        </p:tgtEl>
                                        <p:attrNameLst>
                                          <p:attrName>ppt_y</p:attrName>
                                        </p:attrNameLst>
                                      </p:cBhvr>
                                      <p:to>
                                        <p:strVal val="(#ppt_y+0.4)"/>
                                      </p:to>
                                    </p:set>
                                    <p:anim from="(#ppt_y+0.4)" to="(#ppt_y)" calcmode="lin" valueType="num">
                                      <p:cBhvr>
                                        <p:cTn id="23" dur="1230" accel="100000" fill="hold">
                                          <p:stCondLst>
                                            <p:cond delay="770"/>
                                          </p:stCondLst>
                                        </p:cTn>
                                        <p:tgtEl>
                                          <p:spTgt spid="5"/>
                                        </p:tgtEl>
                                        <p:attrNameLst>
                                          <p:attrName>ppt_y</p:attrName>
                                        </p:attrNameLst>
                                      </p:cBhvr>
                                    </p:anim>
                                  </p:childTnLst>
                                </p:cTn>
                              </p:par>
                            </p:childTnLst>
                          </p:cTn>
                        </p:par>
                        <p:par>
                          <p:cTn id="24" fill="hold">
                            <p:stCondLst>
                              <p:cond delay="4000"/>
                            </p:stCondLst>
                            <p:childTnLst>
                              <p:par>
                                <p:cTn id="25" presetID="51"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770" decel="100000"/>
                                        <p:tgtEl>
                                          <p:spTgt spid="6"/>
                                        </p:tgtEl>
                                      </p:cBhvr>
                                    </p:animEffect>
                                    <p:animScale>
                                      <p:cBhvr>
                                        <p:cTn id="28" dur="770" decel="100000"/>
                                        <p:tgtEl>
                                          <p:spTgt spid="6"/>
                                        </p:tgtEl>
                                      </p:cBhvr>
                                      <p:from x="10000" y="10000"/>
                                      <p:to x="200000" y="450000"/>
                                    </p:animScale>
                                    <p:animScale>
                                      <p:cBhvr>
                                        <p:cTn id="29" dur="1230" accel="100000" fill="hold">
                                          <p:stCondLst>
                                            <p:cond delay="770"/>
                                          </p:stCondLst>
                                        </p:cTn>
                                        <p:tgtEl>
                                          <p:spTgt spid="6"/>
                                        </p:tgtEl>
                                      </p:cBhvr>
                                      <p:from x="200000" y="450000"/>
                                      <p:to x="100000" y="100000"/>
                                    </p:animScale>
                                    <p:set>
                                      <p:cBhvr>
                                        <p:cTn id="30" dur="770" fill="hold"/>
                                        <p:tgtEl>
                                          <p:spTgt spid="6"/>
                                        </p:tgtEl>
                                        <p:attrNameLst>
                                          <p:attrName>ppt_x</p:attrName>
                                        </p:attrNameLst>
                                      </p:cBhvr>
                                      <p:to>
                                        <p:strVal val="(0.5)"/>
                                      </p:to>
                                    </p:set>
                                    <p:anim from="(0.5)" to="(#ppt_x)" calcmode="lin" valueType="num">
                                      <p:cBhvr>
                                        <p:cTn id="31" dur="1230" accel="100000" fill="hold">
                                          <p:stCondLst>
                                            <p:cond delay="770"/>
                                          </p:stCondLst>
                                        </p:cTn>
                                        <p:tgtEl>
                                          <p:spTgt spid="6"/>
                                        </p:tgtEl>
                                        <p:attrNameLst>
                                          <p:attrName>ppt_x</p:attrName>
                                        </p:attrNameLst>
                                      </p:cBhvr>
                                    </p:anim>
                                    <p:set>
                                      <p:cBhvr>
                                        <p:cTn id="32" dur="770" fill="hold"/>
                                        <p:tgtEl>
                                          <p:spTgt spid="6"/>
                                        </p:tgtEl>
                                        <p:attrNameLst>
                                          <p:attrName>ppt_y</p:attrName>
                                        </p:attrNameLst>
                                      </p:cBhvr>
                                      <p:to>
                                        <p:strVal val="(#ppt_y+0.4)"/>
                                      </p:to>
                                    </p:set>
                                    <p:anim from="(#ppt_y+0.4)" to="(#ppt_y)" calcmode="lin" valueType="num">
                                      <p:cBhvr>
                                        <p:cTn id="33" dur="1230" accel="100000" fill="hold">
                                          <p:stCondLst>
                                            <p:cond delay="770"/>
                                          </p:stCondLst>
                                        </p:cTn>
                                        <p:tgtEl>
                                          <p:spTgt spid="6"/>
                                        </p:tgtEl>
                                        <p:attrNameLst>
                                          <p:attrName>ppt_y</p:attrName>
                                        </p:attrNameLst>
                                      </p:cBhvr>
                                    </p:anim>
                                  </p:childTnLst>
                                </p:cTn>
                              </p:par>
                            </p:childTnLst>
                          </p:cTn>
                        </p:par>
                        <p:par>
                          <p:cTn id="34" fill="hold">
                            <p:stCondLst>
                              <p:cond delay="6000"/>
                            </p:stCondLst>
                            <p:childTnLst>
                              <p:par>
                                <p:cTn id="35" presetID="51"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770" decel="100000"/>
                                        <p:tgtEl>
                                          <p:spTgt spid="7"/>
                                        </p:tgtEl>
                                      </p:cBhvr>
                                    </p:animEffect>
                                    <p:animScale>
                                      <p:cBhvr>
                                        <p:cTn id="38" dur="770" decel="100000"/>
                                        <p:tgtEl>
                                          <p:spTgt spid="7"/>
                                        </p:tgtEl>
                                      </p:cBhvr>
                                      <p:from x="10000" y="10000"/>
                                      <p:to x="200000" y="450000"/>
                                    </p:animScale>
                                    <p:animScale>
                                      <p:cBhvr>
                                        <p:cTn id="39" dur="1230" accel="100000" fill="hold">
                                          <p:stCondLst>
                                            <p:cond delay="770"/>
                                          </p:stCondLst>
                                        </p:cTn>
                                        <p:tgtEl>
                                          <p:spTgt spid="7"/>
                                        </p:tgtEl>
                                      </p:cBhvr>
                                      <p:from x="200000" y="450000"/>
                                      <p:to x="100000" y="100000"/>
                                    </p:animScale>
                                    <p:set>
                                      <p:cBhvr>
                                        <p:cTn id="40" dur="770" fill="hold"/>
                                        <p:tgtEl>
                                          <p:spTgt spid="7"/>
                                        </p:tgtEl>
                                        <p:attrNameLst>
                                          <p:attrName>ppt_x</p:attrName>
                                        </p:attrNameLst>
                                      </p:cBhvr>
                                      <p:to>
                                        <p:strVal val="(0.5)"/>
                                      </p:to>
                                    </p:set>
                                    <p:anim from="(0.5)" to="(#ppt_x)" calcmode="lin" valueType="num">
                                      <p:cBhvr>
                                        <p:cTn id="41" dur="1230" accel="100000" fill="hold">
                                          <p:stCondLst>
                                            <p:cond delay="770"/>
                                          </p:stCondLst>
                                        </p:cTn>
                                        <p:tgtEl>
                                          <p:spTgt spid="7"/>
                                        </p:tgtEl>
                                        <p:attrNameLst>
                                          <p:attrName>ppt_x</p:attrName>
                                        </p:attrNameLst>
                                      </p:cBhvr>
                                    </p:anim>
                                    <p:set>
                                      <p:cBhvr>
                                        <p:cTn id="42" dur="770" fill="hold"/>
                                        <p:tgtEl>
                                          <p:spTgt spid="7"/>
                                        </p:tgtEl>
                                        <p:attrNameLst>
                                          <p:attrName>ppt_y</p:attrName>
                                        </p:attrNameLst>
                                      </p:cBhvr>
                                      <p:to>
                                        <p:strVal val="(#ppt_y+0.4)"/>
                                      </p:to>
                                    </p:set>
                                    <p:anim from="(#ppt_y+0.4)" to="(#ppt_y)" calcmode="lin" valueType="num">
                                      <p:cBhvr>
                                        <p:cTn id="43" dur="1230" accel="100000" fill="hold">
                                          <p:stCondLst>
                                            <p:cond delay="770"/>
                                          </p:stCondLst>
                                        </p:cTn>
                                        <p:tgtEl>
                                          <p:spTgt spid="7"/>
                                        </p:tgtEl>
                                        <p:attrNameLst>
                                          <p:attrName>ppt_y</p:attrName>
                                        </p:attrNameLst>
                                      </p:cBhvr>
                                    </p:anim>
                                  </p:childTnLst>
                                </p:cTn>
                              </p:par>
                            </p:childTnLst>
                          </p:cTn>
                        </p:par>
                        <p:par>
                          <p:cTn id="44" fill="hold">
                            <p:stCondLst>
                              <p:cond delay="8000"/>
                            </p:stCondLst>
                            <p:childTnLst>
                              <p:par>
                                <p:cTn id="45" presetID="51" presetClass="entr" presetSubtype="0"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770" decel="100000"/>
                                        <p:tgtEl>
                                          <p:spTgt spid="8"/>
                                        </p:tgtEl>
                                      </p:cBhvr>
                                    </p:animEffect>
                                    <p:animScale>
                                      <p:cBhvr>
                                        <p:cTn id="48" dur="770" decel="100000"/>
                                        <p:tgtEl>
                                          <p:spTgt spid="8"/>
                                        </p:tgtEl>
                                      </p:cBhvr>
                                      <p:from x="10000" y="10000"/>
                                      <p:to x="200000" y="450000"/>
                                    </p:animScale>
                                    <p:animScale>
                                      <p:cBhvr>
                                        <p:cTn id="49" dur="1230" accel="100000" fill="hold">
                                          <p:stCondLst>
                                            <p:cond delay="770"/>
                                          </p:stCondLst>
                                        </p:cTn>
                                        <p:tgtEl>
                                          <p:spTgt spid="8"/>
                                        </p:tgtEl>
                                      </p:cBhvr>
                                      <p:from x="200000" y="450000"/>
                                      <p:to x="100000" y="100000"/>
                                    </p:animScale>
                                    <p:set>
                                      <p:cBhvr>
                                        <p:cTn id="50" dur="770" fill="hold"/>
                                        <p:tgtEl>
                                          <p:spTgt spid="8"/>
                                        </p:tgtEl>
                                        <p:attrNameLst>
                                          <p:attrName>ppt_x</p:attrName>
                                        </p:attrNameLst>
                                      </p:cBhvr>
                                      <p:to>
                                        <p:strVal val="(0.5)"/>
                                      </p:to>
                                    </p:set>
                                    <p:anim from="(0.5)" to="(#ppt_x)" calcmode="lin" valueType="num">
                                      <p:cBhvr>
                                        <p:cTn id="51" dur="1230" accel="100000" fill="hold">
                                          <p:stCondLst>
                                            <p:cond delay="770"/>
                                          </p:stCondLst>
                                        </p:cTn>
                                        <p:tgtEl>
                                          <p:spTgt spid="8"/>
                                        </p:tgtEl>
                                        <p:attrNameLst>
                                          <p:attrName>ppt_x</p:attrName>
                                        </p:attrNameLst>
                                      </p:cBhvr>
                                    </p:anim>
                                    <p:set>
                                      <p:cBhvr>
                                        <p:cTn id="52" dur="770" fill="hold"/>
                                        <p:tgtEl>
                                          <p:spTgt spid="8"/>
                                        </p:tgtEl>
                                        <p:attrNameLst>
                                          <p:attrName>ppt_y</p:attrName>
                                        </p:attrNameLst>
                                      </p:cBhvr>
                                      <p:to>
                                        <p:strVal val="(#ppt_y+0.4)"/>
                                      </p:to>
                                    </p:set>
                                    <p:anim from="(#ppt_y+0.4)" to="(#ppt_y)" calcmode="lin" valueType="num">
                                      <p:cBhvr>
                                        <p:cTn id="53" dur="1230" accel="100000" fill="hold">
                                          <p:stCondLst>
                                            <p:cond delay="770"/>
                                          </p:stCondLst>
                                        </p:cTn>
                                        <p:tgtEl>
                                          <p:spTgt spid="8"/>
                                        </p:tgtEl>
                                        <p:attrNameLst>
                                          <p:attrName>ppt_y</p:attrName>
                                        </p:attrNameLst>
                                      </p:cBhvr>
                                    </p:anim>
                                  </p:childTnLst>
                                </p:cTn>
                              </p:par>
                            </p:childTnLst>
                          </p:cTn>
                        </p:par>
                        <p:par>
                          <p:cTn id="54" fill="hold">
                            <p:stCondLst>
                              <p:cond delay="10000"/>
                            </p:stCondLst>
                            <p:childTnLst>
                              <p:par>
                                <p:cTn id="55" presetID="51" presetClass="entr" presetSubtype="0"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770" decel="100000"/>
                                        <p:tgtEl>
                                          <p:spTgt spid="9"/>
                                        </p:tgtEl>
                                      </p:cBhvr>
                                    </p:animEffect>
                                    <p:animScale>
                                      <p:cBhvr>
                                        <p:cTn id="58" dur="770" decel="100000"/>
                                        <p:tgtEl>
                                          <p:spTgt spid="9"/>
                                        </p:tgtEl>
                                      </p:cBhvr>
                                      <p:from x="10000" y="10000"/>
                                      <p:to x="200000" y="450000"/>
                                    </p:animScale>
                                    <p:animScale>
                                      <p:cBhvr>
                                        <p:cTn id="59" dur="1230" accel="100000" fill="hold">
                                          <p:stCondLst>
                                            <p:cond delay="770"/>
                                          </p:stCondLst>
                                        </p:cTn>
                                        <p:tgtEl>
                                          <p:spTgt spid="9"/>
                                        </p:tgtEl>
                                      </p:cBhvr>
                                      <p:from x="200000" y="450000"/>
                                      <p:to x="100000" y="100000"/>
                                    </p:animScale>
                                    <p:set>
                                      <p:cBhvr>
                                        <p:cTn id="60" dur="770" fill="hold"/>
                                        <p:tgtEl>
                                          <p:spTgt spid="9"/>
                                        </p:tgtEl>
                                        <p:attrNameLst>
                                          <p:attrName>ppt_x</p:attrName>
                                        </p:attrNameLst>
                                      </p:cBhvr>
                                      <p:to>
                                        <p:strVal val="(0.5)"/>
                                      </p:to>
                                    </p:set>
                                    <p:anim from="(0.5)" to="(#ppt_x)" calcmode="lin" valueType="num">
                                      <p:cBhvr>
                                        <p:cTn id="61" dur="1230" accel="100000" fill="hold">
                                          <p:stCondLst>
                                            <p:cond delay="770"/>
                                          </p:stCondLst>
                                        </p:cTn>
                                        <p:tgtEl>
                                          <p:spTgt spid="9"/>
                                        </p:tgtEl>
                                        <p:attrNameLst>
                                          <p:attrName>ppt_x</p:attrName>
                                        </p:attrNameLst>
                                      </p:cBhvr>
                                    </p:anim>
                                    <p:set>
                                      <p:cBhvr>
                                        <p:cTn id="62" dur="770" fill="hold"/>
                                        <p:tgtEl>
                                          <p:spTgt spid="9"/>
                                        </p:tgtEl>
                                        <p:attrNameLst>
                                          <p:attrName>ppt_y</p:attrName>
                                        </p:attrNameLst>
                                      </p:cBhvr>
                                      <p:to>
                                        <p:strVal val="(#ppt_y+0.4)"/>
                                      </p:to>
                                    </p:set>
                                    <p:anim from="(#ppt_y+0.4)" to="(#ppt_y)" calcmode="lin" valueType="num">
                                      <p:cBhvr>
                                        <p:cTn id="63" dur="1230" accel="100000" fill="hold">
                                          <p:stCondLst>
                                            <p:cond delay="770"/>
                                          </p:stCondLst>
                                        </p:cTn>
                                        <p:tgtEl>
                                          <p:spTgt spid="9"/>
                                        </p:tgtEl>
                                        <p:attrNameLst>
                                          <p:attrName>ppt_y</p:attrName>
                                        </p:attrNameLst>
                                      </p:cBhvr>
                                    </p:anim>
                                  </p:childTnLst>
                                </p:cTn>
                              </p:par>
                            </p:childTnLst>
                          </p:cTn>
                        </p:par>
                        <p:par>
                          <p:cTn id="64" fill="hold">
                            <p:stCondLst>
                              <p:cond delay="12000"/>
                            </p:stCondLst>
                            <p:childTnLst>
                              <p:par>
                                <p:cTn id="65" presetID="51" presetClass="entr" presetSubtype="0"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770" decel="100000"/>
                                        <p:tgtEl>
                                          <p:spTgt spid="10"/>
                                        </p:tgtEl>
                                      </p:cBhvr>
                                    </p:animEffect>
                                    <p:animScale>
                                      <p:cBhvr>
                                        <p:cTn id="68" dur="770" decel="100000"/>
                                        <p:tgtEl>
                                          <p:spTgt spid="10"/>
                                        </p:tgtEl>
                                      </p:cBhvr>
                                      <p:from x="10000" y="10000"/>
                                      <p:to x="200000" y="450000"/>
                                    </p:animScale>
                                    <p:animScale>
                                      <p:cBhvr>
                                        <p:cTn id="69" dur="1230" accel="100000" fill="hold">
                                          <p:stCondLst>
                                            <p:cond delay="770"/>
                                          </p:stCondLst>
                                        </p:cTn>
                                        <p:tgtEl>
                                          <p:spTgt spid="10"/>
                                        </p:tgtEl>
                                      </p:cBhvr>
                                      <p:from x="200000" y="450000"/>
                                      <p:to x="100000" y="100000"/>
                                    </p:animScale>
                                    <p:set>
                                      <p:cBhvr>
                                        <p:cTn id="70" dur="770" fill="hold"/>
                                        <p:tgtEl>
                                          <p:spTgt spid="10"/>
                                        </p:tgtEl>
                                        <p:attrNameLst>
                                          <p:attrName>ppt_x</p:attrName>
                                        </p:attrNameLst>
                                      </p:cBhvr>
                                      <p:to>
                                        <p:strVal val="(0.5)"/>
                                      </p:to>
                                    </p:set>
                                    <p:anim from="(0.5)" to="(#ppt_x)" calcmode="lin" valueType="num">
                                      <p:cBhvr>
                                        <p:cTn id="71" dur="1230" accel="100000" fill="hold">
                                          <p:stCondLst>
                                            <p:cond delay="770"/>
                                          </p:stCondLst>
                                        </p:cTn>
                                        <p:tgtEl>
                                          <p:spTgt spid="10"/>
                                        </p:tgtEl>
                                        <p:attrNameLst>
                                          <p:attrName>ppt_x</p:attrName>
                                        </p:attrNameLst>
                                      </p:cBhvr>
                                    </p:anim>
                                    <p:set>
                                      <p:cBhvr>
                                        <p:cTn id="72" dur="770" fill="hold"/>
                                        <p:tgtEl>
                                          <p:spTgt spid="10"/>
                                        </p:tgtEl>
                                        <p:attrNameLst>
                                          <p:attrName>ppt_y</p:attrName>
                                        </p:attrNameLst>
                                      </p:cBhvr>
                                      <p:to>
                                        <p:strVal val="(#ppt_y+0.4)"/>
                                      </p:to>
                                    </p:set>
                                    <p:anim from="(#ppt_y+0.4)" to="(#ppt_y)" calcmode="lin" valueType="num">
                                      <p:cBhvr>
                                        <p:cTn id="73" dur="1230" accel="100000" fill="hold">
                                          <p:stCondLst>
                                            <p:cond delay="770"/>
                                          </p:stCondLst>
                                        </p:cTn>
                                        <p:tgtEl>
                                          <p:spTgt spid="10"/>
                                        </p:tgtEl>
                                        <p:attrNameLst>
                                          <p:attrName>ppt_y</p:attrName>
                                        </p:attrNameLst>
                                      </p:cBhvr>
                                    </p:anim>
                                  </p:childTnLst>
                                </p:cTn>
                              </p:par>
                            </p:childTnLst>
                          </p:cTn>
                        </p:par>
                        <p:par>
                          <p:cTn id="74" fill="hold">
                            <p:stCondLst>
                              <p:cond delay="14000"/>
                            </p:stCondLst>
                            <p:childTnLst>
                              <p:par>
                                <p:cTn id="75" presetID="51" presetClass="entr" presetSubtype="0" fill="hold" grpId="0" nodeType="afterEffect">
                                  <p:stCondLst>
                                    <p:cond delay="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770" decel="100000"/>
                                        <p:tgtEl>
                                          <p:spTgt spid="11"/>
                                        </p:tgtEl>
                                      </p:cBhvr>
                                    </p:animEffect>
                                    <p:animScale>
                                      <p:cBhvr>
                                        <p:cTn id="78" dur="770" decel="100000"/>
                                        <p:tgtEl>
                                          <p:spTgt spid="11"/>
                                        </p:tgtEl>
                                      </p:cBhvr>
                                      <p:from x="10000" y="10000"/>
                                      <p:to x="200000" y="450000"/>
                                    </p:animScale>
                                    <p:animScale>
                                      <p:cBhvr>
                                        <p:cTn id="79" dur="1230" accel="100000" fill="hold">
                                          <p:stCondLst>
                                            <p:cond delay="770"/>
                                          </p:stCondLst>
                                        </p:cTn>
                                        <p:tgtEl>
                                          <p:spTgt spid="11"/>
                                        </p:tgtEl>
                                      </p:cBhvr>
                                      <p:from x="200000" y="450000"/>
                                      <p:to x="100000" y="100000"/>
                                    </p:animScale>
                                    <p:set>
                                      <p:cBhvr>
                                        <p:cTn id="80" dur="770" fill="hold"/>
                                        <p:tgtEl>
                                          <p:spTgt spid="11"/>
                                        </p:tgtEl>
                                        <p:attrNameLst>
                                          <p:attrName>ppt_x</p:attrName>
                                        </p:attrNameLst>
                                      </p:cBhvr>
                                      <p:to>
                                        <p:strVal val="(0.5)"/>
                                      </p:to>
                                    </p:set>
                                    <p:anim from="(0.5)" to="(#ppt_x)" calcmode="lin" valueType="num">
                                      <p:cBhvr>
                                        <p:cTn id="81" dur="1230" accel="100000" fill="hold">
                                          <p:stCondLst>
                                            <p:cond delay="770"/>
                                          </p:stCondLst>
                                        </p:cTn>
                                        <p:tgtEl>
                                          <p:spTgt spid="11"/>
                                        </p:tgtEl>
                                        <p:attrNameLst>
                                          <p:attrName>ppt_x</p:attrName>
                                        </p:attrNameLst>
                                      </p:cBhvr>
                                    </p:anim>
                                    <p:set>
                                      <p:cBhvr>
                                        <p:cTn id="82" dur="770" fill="hold"/>
                                        <p:tgtEl>
                                          <p:spTgt spid="11"/>
                                        </p:tgtEl>
                                        <p:attrNameLst>
                                          <p:attrName>ppt_y</p:attrName>
                                        </p:attrNameLst>
                                      </p:cBhvr>
                                      <p:to>
                                        <p:strVal val="(#ppt_y+0.4)"/>
                                      </p:to>
                                    </p:set>
                                    <p:anim from="(#ppt_y+0.4)" to="(#ppt_y)" calcmode="lin" valueType="num">
                                      <p:cBhvr>
                                        <p:cTn id="83" dur="1230" accel="100000" fill="hold">
                                          <p:stCondLst>
                                            <p:cond delay="770"/>
                                          </p:stCondLst>
                                        </p:cTn>
                                        <p:tgtEl>
                                          <p:spTgt spid="11"/>
                                        </p:tgtEl>
                                        <p:attrNameLst>
                                          <p:attrName>ppt_y</p:attrName>
                                        </p:attrNameLst>
                                      </p:cBhvr>
                                    </p:anim>
                                  </p:childTnLst>
                                </p:cTn>
                              </p:par>
                            </p:childTnLst>
                          </p:cTn>
                        </p:par>
                        <p:par>
                          <p:cTn id="84" fill="hold">
                            <p:stCondLst>
                              <p:cond delay="16000"/>
                            </p:stCondLst>
                            <p:childTnLst>
                              <p:par>
                                <p:cTn id="85" presetID="51" presetClass="entr" presetSubtype="0" fill="hold" grpId="0" nodeType="afterEffect">
                                  <p:stCondLst>
                                    <p:cond delay="0"/>
                                  </p:stCondLst>
                                  <p:childTnLst>
                                    <p:set>
                                      <p:cBhvr>
                                        <p:cTn id="86" dur="1" fill="hold">
                                          <p:stCondLst>
                                            <p:cond delay="0"/>
                                          </p:stCondLst>
                                        </p:cTn>
                                        <p:tgtEl>
                                          <p:spTgt spid="12"/>
                                        </p:tgtEl>
                                        <p:attrNameLst>
                                          <p:attrName>style.visibility</p:attrName>
                                        </p:attrNameLst>
                                      </p:cBhvr>
                                      <p:to>
                                        <p:strVal val="visible"/>
                                      </p:to>
                                    </p:set>
                                    <p:animEffect transition="in" filter="fade">
                                      <p:cBhvr>
                                        <p:cTn id="87" dur="770" decel="100000"/>
                                        <p:tgtEl>
                                          <p:spTgt spid="12"/>
                                        </p:tgtEl>
                                      </p:cBhvr>
                                    </p:animEffect>
                                    <p:animScale>
                                      <p:cBhvr>
                                        <p:cTn id="88" dur="770" decel="100000"/>
                                        <p:tgtEl>
                                          <p:spTgt spid="12"/>
                                        </p:tgtEl>
                                      </p:cBhvr>
                                      <p:from x="10000" y="10000"/>
                                      <p:to x="200000" y="450000"/>
                                    </p:animScale>
                                    <p:animScale>
                                      <p:cBhvr>
                                        <p:cTn id="89" dur="1230" accel="100000" fill="hold">
                                          <p:stCondLst>
                                            <p:cond delay="770"/>
                                          </p:stCondLst>
                                        </p:cTn>
                                        <p:tgtEl>
                                          <p:spTgt spid="12"/>
                                        </p:tgtEl>
                                      </p:cBhvr>
                                      <p:from x="200000" y="450000"/>
                                      <p:to x="100000" y="100000"/>
                                    </p:animScale>
                                    <p:set>
                                      <p:cBhvr>
                                        <p:cTn id="90" dur="770" fill="hold"/>
                                        <p:tgtEl>
                                          <p:spTgt spid="12"/>
                                        </p:tgtEl>
                                        <p:attrNameLst>
                                          <p:attrName>ppt_x</p:attrName>
                                        </p:attrNameLst>
                                      </p:cBhvr>
                                      <p:to>
                                        <p:strVal val="(0.5)"/>
                                      </p:to>
                                    </p:set>
                                    <p:anim from="(0.5)" to="(#ppt_x)" calcmode="lin" valueType="num">
                                      <p:cBhvr>
                                        <p:cTn id="91" dur="1230" accel="100000" fill="hold">
                                          <p:stCondLst>
                                            <p:cond delay="770"/>
                                          </p:stCondLst>
                                        </p:cTn>
                                        <p:tgtEl>
                                          <p:spTgt spid="12"/>
                                        </p:tgtEl>
                                        <p:attrNameLst>
                                          <p:attrName>ppt_x</p:attrName>
                                        </p:attrNameLst>
                                      </p:cBhvr>
                                    </p:anim>
                                    <p:set>
                                      <p:cBhvr>
                                        <p:cTn id="92" dur="770" fill="hold"/>
                                        <p:tgtEl>
                                          <p:spTgt spid="12"/>
                                        </p:tgtEl>
                                        <p:attrNameLst>
                                          <p:attrName>ppt_y</p:attrName>
                                        </p:attrNameLst>
                                      </p:cBhvr>
                                      <p:to>
                                        <p:strVal val="(#ppt_y+0.4)"/>
                                      </p:to>
                                    </p:set>
                                    <p:anim from="(#ppt_y+0.4)" to="(#ppt_y)" calcmode="lin" valueType="num">
                                      <p:cBhvr>
                                        <p:cTn id="93" dur="1230" accel="100000" fill="hold">
                                          <p:stCondLst>
                                            <p:cond delay="770"/>
                                          </p:stCondLst>
                                        </p:cTn>
                                        <p:tgtEl>
                                          <p:spTgt spid="12"/>
                                        </p:tgtEl>
                                        <p:attrNameLst>
                                          <p:attrName>ppt_y</p:attrName>
                                        </p:attrNameLst>
                                      </p:cBhvr>
                                    </p:anim>
                                  </p:childTnLst>
                                </p:cTn>
                              </p:par>
                            </p:childTnLst>
                          </p:cTn>
                        </p:par>
                        <p:par>
                          <p:cTn id="94" fill="hold">
                            <p:stCondLst>
                              <p:cond delay="18000"/>
                            </p:stCondLst>
                            <p:childTnLst>
                              <p:par>
                                <p:cTn id="95" presetID="51" presetClass="entr" presetSubtype="0" fill="hold" grpId="0" nodeType="afterEffect">
                                  <p:stCondLst>
                                    <p:cond delay="0"/>
                                  </p:stCondLst>
                                  <p:childTnLst>
                                    <p:set>
                                      <p:cBhvr>
                                        <p:cTn id="96" dur="1" fill="hold">
                                          <p:stCondLst>
                                            <p:cond delay="0"/>
                                          </p:stCondLst>
                                        </p:cTn>
                                        <p:tgtEl>
                                          <p:spTgt spid="13"/>
                                        </p:tgtEl>
                                        <p:attrNameLst>
                                          <p:attrName>style.visibility</p:attrName>
                                        </p:attrNameLst>
                                      </p:cBhvr>
                                      <p:to>
                                        <p:strVal val="visible"/>
                                      </p:to>
                                    </p:set>
                                    <p:animEffect transition="in" filter="fade">
                                      <p:cBhvr>
                                        <p:cTn id="97" dur="770" decel="100000"/>
                                        <p:tgtEl>
                                          <p:spTgt spid="13"/>
                                        </p:tgtEl>
                                      </p:cBhvr>
                                    </p:animEffect>
                                    <p:animScale>
                                      <p:cBhvr>
                                        <p:cTn id="98" dur="770" decel="100000"/>
                                        <p:tgtEl>
                                          <p:spTgt spid="13"/>
                                        </p:tgtEl>
                                      </p:cBhvr>
                                      <p:from x="10000" y="10000"/>
                                      <p:to x="200000" y="450000"/>
                                    </p:animScale>
                                    <p:animScale>
                                      <p:cBhvr>
                                        <p:cTn id="99" dur="1230" accel="100000" fill="hold">
                                          <p:stCondLst>
                                            <p:cond delay="770"/>
                                          </p:stCondLst>
                                        </p:cTn>
                                        <p:tgtEl>
                                          <p:spTgt spid="13"/>
                                        </p:tgtEl>
                                      </p:cBhvr>
                                      <p:from x="200000" y="450000"/>
                                      <p:to x="100000" y="100000"/>
                                    </p:animScale>
                                    <p:set>
                                      <p:cBhvr>
                                        <p:cTn id="100" dur="770" fill="hold"/>
                                        <p:tgtEl>
                                          <p:spTgt spid="13"/>
                                        </p:tgtEl>
                                        <p:attrNameLst>
                                          <p:attrName>ppt_x</p:attrName>
                                        </p:attrNameLst>
                                      </p:cBhvr>
                                      <p:to>
                                        <p:strVal val="(0.5)"/>
                                      </p:to>
                                    </p:set>
                                    <p:anim from="(0.5)" to="(#ppt_x)" calcmode="lin" valueType="num">
                                      <p:cBhvr>
                                        <p:cTn id="101" dur="1230" accel="100000" fill="hold">
                                          <p:stCondLst>
                                            <p:cond delay="770"/>
                                          </p:stCondLst>
                                        </p:cTn>
                                        <p:tgtEl>
                                          <p:spTgt spid="13"/>
                                        </p:tgtEl>
                                        <p:attrNameLst>
                                          <p:attrName>ppt_x</p:attrName>
                                        </p:attrNameLst>
                                      </p:cBhvr>
                                    </p:anim>
                                    <p:set>
                                      <p:cBhvr>
                                        <p:cTn id="102" dur="770" fill="hold"/>
                                        <p:tgtEl>
                                          <p:spTgt spid="13"/>
                                        </p:tgtEl>
                                        <p:attrNameLst>
                                          <p:attrName>ppt_y</p:attrName>
                                        </p:attrNameLst>
                                      </p:cBhvr>
                                      <p:to>
                                        <p:strVal val="(#ppt_y+0.4)"/>
                                      </p:to>
                                    </p:set>
                                    <p:anim from="(#ppt_y+0.4)" to="(#ppt_y)" calcmode="lin" valueType="num">
                                      <p:cBhvr>
                                        <p:cTn id="103" dur="1230" accel="100000" fill="hold">
                                          <p:stCondLst>
                                            <p:cond delay="770"/>
                                          </p:stCondLst>
                                        </p:cTn>
                                        <p:tgtEl>
                                          <p:spTgt spid="13"/>
                                        </p:tgtEl>
                                        <p:attrNameLst>
                                          <p:attrName>ppt_y</p:attrName>
                                        </p:attrNameLst>
                                      </p:cBhvr>
                                    </p:anim>
                                  </p:childTnLst>
                                </p:cTn>
                              </p:par>
                            </p:childTnLst>
                          </p:cTn>
                        </p:par>
                        <p:par>
                          <p:cTn id="104" fill="hold">
                            <p:stCondLst>
                              <p:cond delay="20000"/>
                            </p:stCondLst>
                            <p:childTnLst>
                              <p:par>
                                <p:cTn id="105" presetID="51" presetClass="entr" presetSubtype="0" fill="hold" grpId="0" nodeType="afterEffect">
                                  <p:stCondLst>
                                    <p:cond delay="0"/>
                                  </p:stCondLst>
                                  <p:childTnLst>
                                    <p:set>
                                      <p:cBhvr>
                                        <p:cTn id="106" dur="1" fill="hold">
                                          <p:stCondLst>
                                            <p:cond delay="0"/>
                                          </p:stCondLst>
                                        </p:cTn>
                                        <p:tgtEl>
                                          <p:spTgt spid="14"/>
                                        </p:tgtEl>
                                        <p:attrNameLst>
                                          <p:attrName>style.visibility</p:attrName>
                                        </p:attrNameLst>
                                      </p:cBhvr>
                                      <p:to>
                                        <p:strVal val="visible"/>
                                      </p:to>
                                    </p:set>
                                    <p:animEffect transition="in" filter="fade">
                                      <p:cBhvr>
                                        <p:cTn id="107" dur="770" decel="100000"/>
                                        <p:tgtEl>
                                          <p:spTgt spid="14"/>
                                        </p:tgtEl>
                                      </p:cBhvr>
                                    </p:animEffect>
                                    <p:animScale>
                                      <p:cBhvr>
                                        <p:cTn id="108" dur="770" decel="100000"/>
                                        <p:tgtEl>
                                          <p:spTgt spid="14"/>
                                        </p:tgtEl>
                                      </p:cBhvr>
                                      <p:from x="10000" y="10000"/>
                                      <p:to x="200000" y="450000"/>
                                    </p:animScale>
                                    <p:animScale>
                                      <p:cBhvr>
                                        <p:cTn id="109" dur="1230" accel="100000" fill="hold">
                                          <p:stCondLst>
                                            <p:cond delay="770"/>
                                          </p:stCondLst>
                                        </p:cTn>
                                        <p:tgtEl>
                                          <p:spTgt spid="14"/>
                                        </p:tgtEl>
                                      </p:cBhvr>
                                      <p:from x="200000" y="450000"/>
                                      <p:to x="100000" y="100000"/>
                                    </p:animScale>
                                    <p:set>
                                      <p:cBhvr>
                                        <p:cTn id="110" dur="770" fill="hold"/>
                                        <p:tgtEl>
                                          <p:spTgt spid="14"/>
                                        </p:tgtEl>
                                        <p:attrNameLst>
                                          <p:attrName>ppt_x</p:attrName>
                                        </p:attrNameLst>
                                      </p:cBhvr>
                                      <p:to>
                                        <p:strVal val="(0.5)"/>
                                      </p:to>
                                    </p:set>
                                    <p:anim from="(0.5)" to="(#ppt_x)" calcmode="lin" valueType="num">
                                      <p:cBhvr>
                                        <p:cTn id="111" dur="1230" accel="100000" fill="hold">
                                          <p:stCondLst>
                                            <p:cond delay="770"/>
                                          </p:stCondLst>
                                        </p:cTn>
                                        <p:tgtEl>
                                          <p:spTgt spid="14"/>
                                        </p:tgtEl>
                                        <p:attrNameLst>
                                          <p:attrName>ppt_x</p:attrName>
                                        </p:attrNameLst>
                                      </p:cBhvr>
                                    </p:anim>
                                    <p:set>
                                      <p:cBhvr>
                                        <p:cTn id="112" dur="770" fill="hold"/>
                                        <p:tgtEl>
                                          <p:spTgt spid="14"/>
                                        </p:tgtEl>
                                        <p:attrNameLst>
                                          <p:attrName>ppt_y</p:attrName>
                                        </p:attrNameLst>
                                      </p:cBhvr>
                                      <p:to>
                                        <p:strVal val="(#ppt_y+0.4)"/>
                                      </p:to>
                                    </p:set>
                                    <p:anim from="(#ppt_y+0.4)" to="(#ppt_y)" calcmode="lin" valueType="num">
                                      <p:cBhvr>
                                        <p:cTn id="113" dur="1230" accel="100000" fill="hold">
                                          <p:stCondLst>
                                            <p:cond delay="770"/>
                                          </p:stCondLst>
                                        </p:cTn>
                                        <p:tgtEl>
                                          <p:spTgt spid="14"/>
                                        </p:tgtEl>
                                        <p:attrNameLst>
                                          <p:attrName>ppt_y</p:attrName>
                                        </p:attrNameLst>
                                      </p:cBhvr>
                                    </p:anim>
                                  </p:childTnLst>
                                </p:cTn>
                              </p:par>
                            </p:childTnLst>
                          </p:cTn>
                        </p:par>
                        <p:par>
                          <p:cTn id="114" fill="hold">
                            <p:stCondLst>
                              <p:cond delay="22000"/>
                            </p:stCondLst>
                            <p:childTnLst>
                              <p:par>
                                <p:cTn id="115" presetID="51" presetClass="entr" presetSubtype="0" fill="hold" grpId="0" nodeType="afterEffect">
                                  <p:stCondLst>
                                    <p:cond delay="0"/>
                                  </p:stCondLst>
                                  <p:childTnLst>
                                    <p:set>
                                      <p:cBhvr>
                                        <p:cTn id="116" dur="1" fill="hold">
                                          <p:stCondLst>
                                            <p:cond delay="0"/>
                                          </p:stCondLst>
                                        </p:cTn>
                                        <p:tgtEl>
                                          <p:spTgt spid="15"/>
                                        </p:tgtEl>
                                        <p:attrNameLst>
                                          <p:attrName>style.visibility</p:attrName>
                                        </p:attrNameLst>
                                      </p:cBhvr>
                                      <p:to>
                                        <p:strVal val="visible"/>
                                      </p:to>
                                    </p:set>
                                    <p:animEffect transition="in" filter="fade">
                                      <p:cBhvr>
                                        <p:cTn id="117" dur="770" decel="100000"/>
                                        <p:tgtEl>
                                          <p:spTgt spid="15"/>
                                        </p:tgtEl>
                                      </p:cBhvr>
                                    </p:animEffect>
                                    <p:animScale>
                                      <p:cBhvr>
                                        <p:cTn id="118" dur="770" decel="100000"/>
                                        <p:tgtEl>
                                          <p:spTgt spid="15"/>
                                        </p:tgtEl>
                                      </p:cBhvr>
                                      <p:from x="10000" y="10000"/>
                                      <p:to x="200000" y="450000"/>
                                    </p:animScale>
                                    <p:animScale>
                                      <p:cBhvr>
                                        <p:cTn id="119" dur="1230" accel="100000" fill="hold">
                                          <p:stCondLst>
                                            <p:cond delay="770"/>
                                          </p:stCondLst>
                                        </p:cTn>
                                        <p:tgtEl>
                                          <p:spTgt spid="15"/>
                                        </p:tgtEl>
                                      </p:cBhvr>
                                      <p:from x="200000" y="450000"/>
                                      <p:to x="100000" y="100000"/>
                                    </p:animScale>
                                    <p:set>
                                      <p:cBhvr>
                                        <p:cTn id="120" dur="770" fill="hold"/>
                                        <p:tgtEl>
                                          <p:spTgt spid="15"/>
                                        </p:tgtEl>
                                        <p:attrNameLst>
                                          <p:attrName>ppt_x</p:attrName>
                                        </p:attrNameLst>
                                      </p:cBhvr>
                                      <p:to>
                                        <p:strVal val="(0.5)"/>
                                      </p:to>
                                    </p:set>
                                    <p:anim from="(0.5)" to="(#ppt_x)" calcmode="lin" valueType="num">
                                      <p:cBhvr>
                                        <p:cTn id="121" dur="1230" accel="100000" fill="hold">
                                          <p:stCondLst>
                                            <p:cond delay="770"/>
                                          </p:stCondLst>
                                        </p:cTn>
                                        <p:tgtEl>
                                          <p:spTgt spid="15"/>
                                        </p:tgtEl>
                                        <p:attrNameLst>
                                          <p:attrName>ppt_x</p:attrName>
                                        </p:attrNameLst>
                                      </p:cBhvr>
                                    </p:anim>
                                    <p:set>
                                      <p:cBhvr>
                                        <p:cTn id="122" dur="770" fill="hold"/>
                                        <p:tgtEl>
                                          <p:spTgt spid="15"/>
                                        </p:tgtEl>
                                        <p:attrNameLst>
                                          <p:attrName>ppt_y</p:attrName>
                                        </p:attrNameLst>
                                      </p:cBhvr>
                                      <p:to>
                                        <p:strVal val="(#ppt_y+0.4)"/>
                                      </p:to>
                                    </p:set>
                                    <p:anim from="(#ppt_y+0.4)" to="(#ppt_y)" calcmode="lin" valueType="num">
                                      <p:cBhvr>
                                        <p:cTn id="123" dur="1230" accel="100000" fill="hold">
                                          <p:stCondLst>
                                            <p:cond delay="770"/>
                                          </p:stCondLst>
                                        </p:cTn>
                                        <p:tgtEl>
                                          <p:spTgt spid="15"/>
                                        </p:tgtEl>
                                        <p:attrNameLst>
                                          <p:attrName>ppt_y</p:attrName>
                                        </p:attrNameLst>
                                      </p:cBhvr>
                                    </p:anim>
                                  </p:childTnLst>
                                </p:cTn>
                              </p:par>
                            </p:childTnLst>
                          </p:cTn>
                        </p:par>
                        <p:par>
                          <p:cTn id="124" fill="hold">
                            <p:stCondLst>
                              <p:cond delay="24000"/>
                            </p:stCondLst>
                            <p:childTnLst>
                              <p:par>
                                <p:cTn id="125" presetID="51" presetClass="entr" presetSubtype="0" fill="hold" grpId="0" nodeType="afterEffect">
                                  <p:stCondLst>
                                    <p:cond delay="0"/>
                                  </p:stCondLst>
                                  <p:childTnLst>
                                    <p:set>
                                      <p:cBhvr>
                                        <p:cTn id="126" dur="1" fill="hold">
                                          <p:stCondLst>
                                            <p:cond delay="0"/>
                                          </p:stCondLst>
                                        </p:cTn>
                                        <p:tgtEl>
                                          <p:spTgt spid="16"/>
                                        </p:tgtEl>
                                        <p:attrNameLst>
                                          <p:attrName>style.visibility</p:attrName>
                                        </p:attrNameLst>
                                      </p:cBhvr>
                                      <p:to>
                                        <p:strVal val="visible"/>
                                      </p:to>
                                    </p:set>
                                    <p:animEffect transition="in" filter="fade">
                                      <p:cBhvr>
                                        <p:cTn id="127" dur="770" decel="100000"/>
                                        <p:tgtEl>
                                          <p:spTgt spid="16"/>
                                        </p:tgtEl>
                                      </p:cBhvr>
                                    </p:animEffect>
                                    <p:animScale>
                                      <p:cBhvr>
                                        <p:cTn id="128" dur="770" decel="100000"/>
                                        <p:tgtEl>
                                          <p:spTgt spid="16"/>
                                        </p:tgtEl>
                                      </p:cBhvr>
                                      <p:from x="10000" y="10000"/>
                                      <p:to x="200000" y="450000"/>
                                    </p:animScale>
                                    <p:animScale>
                                      <p:cBhvr>
                                        <p:cTn id="129" dur="1230" accel="100000" fill="hold">
                                          <p:stCondLst>
                                            <p:cond delay="770"/>
                                          </p:stCondLst>
                                        </p:cTn>
                                        <p:tgtEl>
                                          <p:spTgt spid="16"/>
                                        </p:tgtEl>
                                      </p:cBhvr>
                                      <p:from x="200000" y="450000"/>
                                      <p:to x="100000" y="100000"/>
                                    </p:animScale>
                                    <p:set>
                                      <p:cBhvr>
                                        <p:cTn id="130" dur="770" fill="hold"/>
                                        <p:tgtEl>
                                          <p:spTgt spid="16"/>
                                        </p:tgtEl>
                                        <p:attrNameLst>
                                          <p:attrName>ppt_x</p:attrName>
                                        </p:attrNameLst>
                                      </p:cBhvr>
                                      <p:to>
                                        <p:strVal val="(0.5)"/>
                                      </p:to>
                                    </p:set>
                                    <p:anim from="(0.5)" to="(#ppt_x)" calcmode="lin" valueType="num">
                                      <p:cBhvr>
                                        <p:cTn id="131" dur="1230" accel="100000" fill="hold">
                                          <p:stCondLst>
                                            <p:cond delay="770"/>
                                          </p:stCondLst>
                                        </p:cTn>
                                        <p:tgtEl>
                                          <p:spTgt spid="16"/>
                                        </p:tgtEl>
                                        <p:attrNameLst>
                                          <p:attrName>ppt_x</p:attrName>
                                        </p:attrNameLst>
                                      </p:cBhvr>
                                    </p:anim>
                                    <p:set>
                                      <p:cBhvr>
                                        <p:cTn id="132" dur="770" fill="hold"/>
                                        <p:tgtEl>
                                          <p:spTgt spid="16"/>
                                        </p:tgtEl>
                                        <p:attrNameLst>
                                          <p:attrName>ppt_y</p:attrName>
                                        </p:attrNameLst>
                                      </p:cBhvr>
                                      <p:to>
                                        <p:strVal val="(#ppt_y+0.4)"/>
                                      </p:to>
                                    </p:set>
                                    <p:anim from="(#ppt_y+0.4)" to="(#ppt_y)" calcmode="lin" valueType="num">
                                      <p:cBhvr>
                                        <p:cTn id="133" dur="1230" accel="100000" fill="hold">
                                          <p:stCondLst>
                                            <p:cond delay="770"/>
                                          </p:stCondLst>
                                        </p:cTn>
                                        <p:tgtEl>
                                          <p:spTgt spid="16"/>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r>
              <a:rPr lang="en-US" smtClean="0"/>
              <a:t>Vowel Team Syllable </a:t>
            </a:r>
          </a:p>
        </p:txBody>
      </p:sp>
      <p:sp>
        <p:nvSpPr>
          <p:cNvPr id="65539" name="Content Placeholder 2"/>
          <p:cNvSpPr>
            <a:spLocks noGrp="1"/>
          </p:cNvSpPr>
          <p:nvPr>
            <p:ph idx="1"/>
          </p:nvPr>
        </p:nvSpPr>
        <p:spPr>
          <a:xfrm>
            <a:off x="457200" y="1882775"/>
            <a:ext cx="8229600" cy="2613025"/>
          </a:xfrm>
        </p:spPr>
        <p:txBody>
          <a:bodyPr/>
          <a:lstStyle/>
          <a:p>
            <a:r>
              <a:rPr lang="en-US" smtClean="0"/>
              <a:t>The vowel is a vowel diagraph, trigraph or quadrigraph </a:t>
            </a:r>
          </a:p>
          <a:p>
            <a:r>
              <a:rPr lang="en-US" smtClean="0"/>
              <a:t>say, sign, view, room</a:t>
            </a:r>
          </a:p>
        </p:txBody>
      </p:sp>
      <p:pic>
        <p:nvPicPr>
          <p:cNvPr id="65540" name="Picture 2" descr="C:\Documents and Settings\rfrantu\My Documents\My Pictures\Microsoft Clip Organizer\j0236290.gif"/>
          <p:cNvPicPr>
            <a:picLocks noChangeAspect="1" noChangeArrowheads="1" noCrop="1"/>
          </p:cNvPicPr>
          <p:nvPr/>
        </p:nvPicPr>
        <p:blipFill>
          <a:blip r:embed="rId2" cstate="print"/>
          <a:srcRect/>
          <a:stretch>
            <a:fillRect/>
          </a:stretch>
        </p:blipFill>
        <p:spPr bwMode="auto">
          <a:xfrm>
            <a:off x="3200400" y="3733800"/>
            <a:ext cx="2286000" cy="2601913"/>
          </a:xfrm>
          <a:prstGeom prst="rect">
            <a:avLst/>
          </a:prstGeom>
          <a:noFill/>
          <a:ln w="9525">
            <a:noFill/>
            <a:miter lim="800000"/>
            <a:headEnd/>
            <a:tailEnd/>
          </a:ln>
        </p:spPr>
      </p:pic>
      <p:pic>
        <p:nvPicPr>
          <p:cNvPr id="65541" name="Picture 15" descr="http://springfieldpublicschoolsmo.org/harrison/jclark/Images/spelling.gif"/>
          <p:cNvPicPr>
            <a:picLocks noChangeAspect="1" noChangeArrowheads="1"/>
          </p:cNvPicPr>
          <p:nvPr/>
        </p:nvPicPr>
        <p:blipFill>
          <a:blip r:embed="rId3" cstate="print"/>
          <a:srcRect/>
          <a:stretch>
            <a:fillRect/>
          </a:stretch>
        </p:blipFill>
        <p:spPr bwMode="auto">
          <a:xfrm>
            <a:off x="7467600" y="228600"/>
            <a:ext cx="1425575" cy="1295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Content Placeholder 2"/>
          <p:cNvSpPr>
            <a:spLocks noGrp="1"/>
          </p:cNvSpPr>
          <p:nvPr>
            <p:ph idx="1"/>
          </p:nvPr>
        </p:nvSpPr>
        <p:spPr>
          <a:xfrm>
            <a:off x="304800" y="1524000"/>
            <a:ext cx="8610600" cy="4953000"/>
          </a:xfrm>
        </p:spPr>
        <p:txBody>
          <a:bodyPr/>
          <a:lstStyle/>
          <a:p>
            <a:pPr>
              <a:buFont typeface="Wingdings 2" pitchFamily="18" charset="2"/>
              <a:buNone/>
            </a:pPr>
            <a:r>
              <a:rPr lang="en-US" smtClean="0"/>
              <a:t>dod 		ake		toe		saw		nor</a:t>
            </a:r>
          </a:p>
          <a:p>
            <a:pPr>
              <a:buFont typeface="Wingdings 2" pitchFamily="18" charset="2"/>
              <a:buNone/>
            </a:pPr>
            <a:r>
              <a:rPr lang="en-US" smtClean="0"/>
              <a:t>bay		pop		ber		upe		oot</a:t>
            </a:r>
          </a:p>
          <a:p>
            <a:pPr>
              <a:buFont typeface="Wingdings 2" pitchFamily="18" charset="2"/>
              <a:buNone/>
            </a:pPr>
            <a:r>
              <a:rPr lang="en-US" smtClean="0"/>
              <a:t>wort		mit		fle		form		bet</a:t>
            </a:r>
          </a:p>
          <a:p>
            <a:pPr>
              <a:buFont typeface="Wingdings 2" pitchFamily="18" charset="2"/>
              <a:buNone/>
            </a:pPr>
            <a:r>
              <a:rPr lang="en-US" smtClean="0"/>
              <a:t>dle		war		cap		bee		ote</a:t>
            </a:r>
          </a:p>
          <a:p>
            <a:pPr>
              <a:buFont typeface="Wingdings 2" pitchFamily="18" charset="2"/>
              <a:buNone/>
            </a:pPr>
            <a:r>
              <a:rPr lang="en-US" smtClean="0"/>
              <a:t>kle		fur		per		gud		gle</a:t>
            </a:r>
          </a:p>
          <a:p>
            <a:pPr>
              <a:buFont typeface="Wingdings 2" pitchFamily="18" charset="2"/>
              <a:buNone/>
            </a:pPr>
            <a:r>
              <a:rPr lang="en-US" smtClean="0"/>
              <a:t>oat		tle		so		much		ough</a:t>
            </a:r>
          </a:p>
          <a:p>
            <a:pPr>
              <a:buFont typeface="Wingdings 2" pitchFamily="18" charset="2"/>
              <a:buNone/>
            </a:pPr>
            <a:r>
              <a:rPr lang="en-US" smtClean="0"/>
              <a:t>pe		few		poi		ta		eap</a:t>
            </a:r>
          </a:p>
          <a:p>
            <a:pPr>
              <a:buFont typeface="Wingdings 2" pitchFamily="18" charset="2"/>
              <a:buNone/>
            </a:pPr>
            <a:r>
              <a:rPr lang="en-US" smtClean="0"/>
              <a:t>su	r		paw		ike		di		raph	</a:t>
            </a:r>
          </a:p>
          <a:p>
            <a:pPr>
              <a:buFont typeface="Wingdings 2" pitchFamily="18" charset="2"/>
              <a:buNone/>
            </a:pPr>
            <a:r>
              <a:rPr lang="en-US" smtClean="0"/>
              <a:t>ipe		oop		ble		tle		los</a:t>
            </a:r>
          </a:p>
          <a:p>
            <a:pPr>
              <a:buFont typeface="Wingdings 2" pitchFamily="18" charset="2"/>
              <a:buNone/>
            </a:pPr>
            <a:r>
              <a:rPr lang="en-US" smtClean="0"/>
              <a:t>vow		gle		let		wed		car		</a:t>
            </a:r>
          </a:p>
        </p:txBody>
      </p:sp>
      <p:sp>
        <p:nvSpPr>
          <p:cNvPr id="4" name="Oval 3"/>
          <p:cNvSpPr/>
          <p:nvPr/>
        </p:nvSpPr>
        <p:spPr>
          <a:xfrm>
            <a:off x="152400" y="5257800"/>
            <a:ext cx="990600" cy="43497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Oval 4"/>
          <p:cNvSpPr/>
          <p:nvPr/>
        </p:nvSpPr>
        <p:spPr>
          <a:xfrm>
            <a:off x="7543800" y="1524000"/>
            <a:ext cx="990600" cy="43497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Oval 5"/>
          <p:cNvSpPr/>
          <p:nvPr/>
        </p:nvSpPr>
        <p:spPr>
          <a:xfrm>
            <a:off x="1981200" y="3276600"/>
            <a:ext cx="990600" cy="43497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Oval 6"/>
          <p:cNvSpPr/>
          <p:nvPr/>
        </p:nvSpPr>
        <p:spPr>
          <a:xfrm>
            <a:off x="5715000" y="2667000"/>
            <a:ext cx="990600" cy="43497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Oval 7"/>
          <p:cNvSpPr/>
          <p:nvPr/>
        </p:nvSpPr>
        <p:spPr>
          <a:xfrm>
            <a:off x="3657600" y="3733800"/>
            <a:ext cx="1143000" cy="496888"/>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Oval 8"/>
          <p:cNvSpPr/>
          <p:nvPr/>
        </p:nvSpPr>
        <p:spPr>
          <a:xfrm>
            <a:off x="1981200" y="3733800"/>
            <a:ext cx="990600" cy="43497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Oval 9"/>
          <p:cNvSpPr/>
          <p:nvPr/>
        </p:nvSpPr>
        <p:spPr>
          <a:xfrm>
            <a:off x="3886200" y="2057400"/>
            <a:ext cx="990600" cy="43497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Oval 10"/>
          <p:cNvSpPr/>
          <p:nvPr/>
        </p:nvSpPr>
        <p:spPr>
          <a:xfrm>
            <a:off x="7391400" y="6361112"/>
            <a:ext cx="1143000" cy="496888"/>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Oval 11"/>
          <p:cNvSpPr/>
          <p:nvPr/>
        </p:nvSpPr>
        <p:spPr>
          <a:xfrm>
            <a:off x="228600" y="2667000"/>
            <a:ext cx="990600" cy="43497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66572" name="Picture 15" descr="http://springfieldpublicschoolsmo.org/harrison/jclark/Images/spelling.gif"/>
          <p:cNvPicPr>
            <a:picLocks noChangeAspect="1" noChangeArrowheads="1"/>
          </p:cNvPicPr>
          <p:nvPr/>
        </p:nvPicPr>
        <p:blipFill>
          <a:blip r:embed="rId3" cstate="print"/>
          <a:srcRect/>
          <a:stretch>
            <a:fillRect/>
          </a:stretch>
        </p:blipFill>
        <p:spPr bwMode="auto">
          <a:xfrm>
            <a:off x="7467600" y="228600"/>
            <a:ext cx="1425575" cy="1295400"/>
          </a:xfrm>
          <a:prstGeom prst="rect">
            <a:avLst/>
          </a:prstGeom>
          <a:noFill/>
          <a:ln w="9525">
            <a:noFill/>
            <a:miter lim="800000"/>
            <a:headEnd/>
            <a:tailEnd/>
          </a:ln>
        </p:spPr>
      </p:pic>
      <p:sp>
        <p:nvSpPr>
          <p:cNvPr id="66573" name="Title 1"/>
          <p:cNvSpPr>
            <a:spLocks noGrp="1"/>
          </p:cNvSpPr>
          <p:nvPr>
            <p:ph type="title"/>
          </p:nvPr>
        </p:nvSpPr>
        <p:spPr>
          <a:xfrm>
            <a:off x="304800" y="152400"/>
            <a:ext cx="7772400" cy="1143000"/>
          </a:xfrm>
        </p:spPr>
        <p:txBody>
          <a:bodyPr/>
          <a:lstStyle/>
          <a:p>
            <a:r>
              <a:rPr lang="en-US" smtClean="0"/>
              <a:t>Discovery of Syllables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par>
                          <p:cTn id="14" fill="hold">
                            <p:stCondLst>
                              <p:cond delay="2000"/>
                            </p:stCondLst>
                            <p:childTnLst>
                              <p:par>
                                <p:cTn id="15" presetID="51"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770" decel="100000"/>
                                        <p:tgtEl>
                                          <p:spTgt spid="5"/>
                                        </p:tgtEl>
                                      </p:cBhvr>
                                    </p:animEffect>
                                    <p:animScale>
                                      <p:cBhvr>
                                        <p:cTn id="18" dur="770" decel="100000"/>
                                        <p:tgtEl>
                                          <p:spTgt spid="5"/>
                                        </p:tgtEl>
                                      </p:cBhvr>
                                      <p:from x="10000" y="10000"/>
                                      <p:to x="200000" y="450000"/>
                                    </p:animScale>
                                    <p:animScale>
                                      <p:cBhvr>
                                        <p:cTn id="19" dur="1230" accel="100000" fill="hold">
                                          <p:stCondLst>
                                            <p:cond delay="770"/>
                                          </p:stCondLst>
                                        </p:cTn>
                                        <p:tgtEl>
                                          <p:spTgt spid="5"/>
                                        </p:tgtEl>
                                      </p:cBhvr>
                                      <p:from x="200000" y="450000"/>
                                      <p:to x="100000" y="100000"/>
                                    </p:animScale>
                                    <p:set>
                                      <p:cBhvr>
                                        <p:cTn id="20" dur="770" fill="hold"/>
                                        <p:tgtEl>
                                          <p:spTgt spid="5"/>
                                        </p:tgtEl>
                                        <p:attrNameLst>
                                          <p:attrName>ppt_x</p:attrName>
                                        </p:attrNameLst>
                                      </p:cBhvr>
                                      <p:to>
                                        <p:strVal val="(0.5)"/>
                                      </p:to>
                                    </p:set>
                                    <p:anim from="(0.5)" to="(#ppt_x)" calcmode="lin" valueType="num">
                                      <p:cBhvr>
                                        <p:cTn id="21" dur="1230" accel="100000" fill="hold">
                                          <p:stCondLst>
                                            <p:cond delay="770"/>
                                          </p:stCondLst>
                                        </p:cTn>
                                        <p:tgtEl>
                                          <p:spTgt spid="5"/>
                                        </p:tgtEl>
                                        <p:attrNameLst>
                                          <p:attrName>ppt_x</p:attrName>
                                        </p:attrNameLst>
                                      </p:cBhvr>
                                    </p:anim>
                                    <p:set>
                                      <p:cBhvr>
                                        <p:cTn id="22" dur="770" fill="hold"/>
                                        <p:tgtEl>
                                          <p:spTgt spid="5"/>
                                        </p:tgtEl>
                                        <p:attrNameLst>
                                          <p:attrName>ppt_y</p:attrName>
                                        </p:attrNameLst>
                                      </p:cBhvr>
                                      <p:to>
                                        <p:strVal val="(#ppt_y+0.4)"/>
                                      </p:to>
                                    </p:set>
                                    <p:anim from="(#ppt_y+0.4)" to="(#ppt_y)" calcmode="lin" valueType="num">
                                      <p:cBhvr>
                                        <p:cTn id="23" dur="1230" accel="100000" fill="hold">
                                          <p:stCondLst>
                                            <p:cond delay="770"/>
                                          </p:stCondLst>
                                        </p:cTn>
                                        <p:tgtEl>
                                          <p:spTgt spid="5"/>
                                        </p:tgtEl>
                                        <p:attrNameLst>
                                          <p:attrName>ppt_y</p:attrName>
                                        </p:attrNameLst>
                                      </p:cBhvr>
                                    </p:anim>
                                  </p:childTnLst>
                                </p:cTn>
                              </p:par>
                            </p:childTnLst>
                          </p:cTn>
                        </p:par>
                        <p:par>
                          <p:cTn id="24" fill="hold">
                            <p:stCondLst>
                              <p:cond delay="4000"/>
                            </p:stCondLst>
                            <p:childTnLst>
                              <p:par>
                                <p:cTn id="25" presetID="51"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770" decel="100000"/>
                                        <p:tgtEl>
                                          <p:spTgt spid="6"/>
                                        </p:tgtEl>
                                      </p:cBhvr>
                                    </p:animEffect>
                                    <p:animScale>
                                      <p:cBhvr>
                                        <p:cTn id="28" dur="770" decel="100000"/>
                                        <p:tgtEl>
                                          <p:spTgt spid="6"/>
                                        </p:tgtEl>
                                      </p:cBhvr>
                                      <p:from x="10000" y="10000"/>
                                      <p:to x="200000" y="450000"/>
                                    </p:animScale>
                                    <p:animScale>
                                      <p:cBhvr>
                                        <p:cTn id="29" dur="1230" accel="100000" fill="hold">
                                          <p:stCondLst>
                                            <p:cond delay="770"/>
                                          </p:stCondLst>
                                        </p:cTn>
                                        <p:tgtEl>
                                          <p:spTgt spid="6"/>
                                        </p:tgtEl>
                                      </p:cBhvr>
                                      <p:from x="200000" y="450000"/>
                                      <p:to x="100000" y="100000"/>
                                    </p:animScale>
                                    <p:set>
                                      <p:cBhvr>
                                        <p:cTn id="30" dur="770" fill="hold"/>
                                        <p:tgtEl>
                                          <p:spTgt spid="6"/>
                                        </p:tgtEl>
                                        <p:attrNameLst>
                                          <p:attrName>ppt_x</p:attrName>
                                        </p:attrNameLst>
                                      </p:cBhvr>
                                      <p:to>
                                        <p:strVal val="(0.5)"/>
                                      </p:to>
                                    </p:set>
                                    <p:anim from="(0.5)" to="(#ppt_x)" calcmode="lin" valueType="num">
                                      <p:cBhvr>
                                        <p:cTn id="31" dur="1230" accel="100000" fill="hold">
                                          <p:stCondLst>
                                            <p:cond delay="770"/>
                                          </p:stCondLst>
                                        </p:cTn>
                                        <p:tgtEl>
                                          <p:spTgt spid="6"/>
                                        </p:tgtEl>
                                        <p:attrNameLst>
                                          <p:attrName>ppt_x</p:attrName>
                                        </p:attrNameLst>
                                      </p:cBhvr>
                                    </p:anim>
                                    <p:set>
                                      <p:cBhvr>
                                        <p:cTn id="32" dur="770" fill="hold"/>
                                        <p:tgtEl>
                                          <p:spTgt spid="6"/>
                                        </p:tgtEl>
                                        <p:attrNameLst>
                                          <p:attrName>ppt_y</p:attrName>
                                        </p:attrNameLst>
                                      </p:cBhvr>
                                      <p:to>
                                        <p:strVal val="(#ppt_y+0.4)"/>
                                      </p:to>
                                    </p:set>
                                    <p:anim from="(#ppt_y+0.4)" to="(#ppt_y)" calcmode="lin" valueType="num">
                                      <p:cBhvr>
                                        <p:cTn id="33" dur="1230" accel="100000" fill="hold">
                                          <p:stCondLst>
                                            <p:cond delay="770"/>
                                          </p:stCondLst>
                                        </p:cTn>
                                        <p:tgtEl>
                                          <p:spTgt spid="6"/>
                                        </p:tgtEl>
                                        <p:attrNameLst>
                                          <p:attrName>ppt_y</p:attrName>
                                        </p:attrNameLst>
                                      </p:cBhvr>
                                    </p:anim>
                                  </p:childTnLst>
                                </p:cTn>
                              </p:par>
                            </p:childTnLst>
                          </p:cTn>
                        </p:par>
                        <p:par>
                          <p:cTn id="34" fill="hold">
                            <p:stCondLst>
                              <p:cond delay="6000"/>
                            </p:stCondLst>
                            <p:childTnLst>
                              <p:par>
                                <p:cTn id="35" presetID="51"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770" decel="100000"/>
                                        <p:tgtEl>
                                          <p:spTgt spid="7"/>
                                        </p:tgtEl>
                                      </p:cBhvr>
                                    </p:animEffect>
                                    <p:animScale>
                                      <p:cBhvr>
                                        <p:cTn id="38" dur="770" decel="100000"/>
                                        <p:tgtEl>
                                          <p:spTgt spid="7"/>
                                        </p:tgtEl>
                                      </p:cBhvr>
                                      <p:from x="10000" y="10000"/>
                                      <p:to x="200000" y="450000"/>
                                    </p:animScale>
                                    <p:animScale>
                                      <p:cBhvr>
                                        <p:cTn id="39" dur="1230" accel="100000" fill="hold">
                                          <p:stCondLst>
                                            <p:cond delay="770"/>
                                          </p:stCondLst>
                                        </p:cTn>
                                        <p:tgtEl>
                                          <p:spTgt spid="7"/>
                                        </p:tgtEl>
                                      </p:cBhvr>
                                      <p:from x="200000" y="450000"/>
                                      <p:to x="100000" y="100000"/>
                                    </p:animScale>
                                    <p:set>
                                      <p:cBhvr>
                                        <p:cTn id="40" dur="770" fill="hold"/>
                                        <p:tgtEl>
                                          <p:spTgt spid="7"/>
                                        </p:tgtEl>
                                        <p:attrNameLst>
                                          <p:attrName>ppt_x</p:attrName>
                                        </p:attrNameLst>
                                      </p:cBhvr>
                                      <p:to>
                                        <p:strVal val="(0.5)"/>
                                      </p:to>
                                    </p:set>
                                    <p:anim from="(0.5)" to="(#ppt_x)" calcmode="lin" valueType="num">
                                      <p:cBhvr>
                                        <p:cTn id="41" dur="1230" accel="100000" fill="hold">
                                          <p:stCondLst>
                                            <p:cond delay="770"/>
                                          </p:stCondLst>
                                        </p:cTn>
                                        <p:tgtEl>
                                          <p:spTgt spid="7"/>
                                        </p:tgtEl>
                                        <p:attrNameLst>
                                          <p:attrName>ppt_x</p:attrName>
                                        </p:attrNameLst>
                                      </p:cBhvr>
                                    </p:anim>
                                    <p:set>
                                      <p:cBhvr>
                                        <p:cTn id="42" dur="770" fill="hold"/>
                                        <p:tgtEl>
                                          <p:spTgt spid="7"/>
                                        </p:tgtEl>
                                        <p:attrNameLst>
                                          <p:attrName>ppt_y</p:attrName>
                                        </p:attrNameLst>
                                      </p:cBhvr>
                                      <p:to>
                                        <p:strVal val="(#ppt_y+0.4)"/>
                                      </p:to>
                                    </p:set>
                                    <p:anim from="(#ppt_y+0.4)" to="(#ppt_y)" calcmode="lin" valueType="num">
                                      <p:cBhvr>
                                        <p:cTn id="43" dur="1230" accel="100000" fill="hold">
                                          <p:stCondLst>
                                            <p:cond delay="770"/>
                                          </p:stCondLst>
                                        </p:cTn>
                                        <p:tgtEl>
                                          <p:spTgt spid="7"/>
                                        </p:tgtEl>
                                        <p:attrNameLst>
                                          <p:attrName>ppt_y</p:attrName>
                                        </p:attrNameLst>
                                      </p:cBhvr>
                                    </p:anim>
                                  </p:childTnLst>
                                </p:cTn>
                              </p:par>
                            </p:childTnLst>
                          </p:cTn>
                        </p:par>
                        <p:par>
                          <p:cTn id="44" fill="hold">
                            <p:stCondLst>
                              <p:cond delay="8000"/>
                            </p:stCondLst>
                            <p:childTnLst>
                              <p:par>
                                <p:cTn id="45" presetID="51" presetClass="entr" presetSubtype="0"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770" decel="100000"/>
                                        <p:tgtEl>
                                          <p:spTgt spid="8"/>
                                        </p:tgtEl>
                                      </p:cBhvr>
                                    </p:animEffect>
                                    <p:animScale>
                                      <p:cBhvr>
                                        <p:cTn id="48" dur="770" decel="100000"/>
                                        <p:tgtEl>
                                          <p:spTgt spid="8"/>
                                        </p:tgtEl>
                                      </p:cBhvr>
                                      <p:from x="10000" y="10000"/>
                                      <p:to x="200000" y="450000"/>
                                    </p:animScale>
                                    <p:animScale>
                                      <p:cBhvr>
                                        <p:cTn id="49" dur="1230" accel="100000" fill="hold">
                                          <p:stCondLst>
                                            <p:cond delay="770"/>
                                          </p:stCondLst>
                                        </p:cTn>
                                        <p:tgtEl>
                                          <p:spTgt spid="8"/>
                                        </p:tgtEl>
                                      </p:cBhvr>
                                      <p:from x="200000" y="450000"/>
                                      <p:to x="100000" y="100000"/>
                                    </p:animScale>
                                    <p:set>
                                      <p:cBhvr>
                                        <p:cTn id="50" dur="770" fill="hold"/>
                                        <p:tgtEl>
                                          <p:spTgt spid="8"/>
                                        </p:tgtEl>
                                        <p:attrNameLst>
                                          <p:attrName>ppt_x</p:attrName>
                                        </p:attrNameLst>
                                      </p:cBhvr>
                                      <p:to>
                                        <p:strVal val="(0.5)"/>
                                      </p:to>
                                    </p:set>
                                    <p:anim from="(0.5)" to="(#ppt_x)" calcmode="lin" valueType="num">
                                      <p:cBhvr>
                                        <p:cTn id="51" dur="1230" accel="100000" fill="hold">
                                          <p:stCondLst>
                                            <p:cond delay="770"/>
                                          </p:stCondLst>
                                        </p:cTn>
                                        <p:tgtEl>
                                          <p:spTgt spid="8"/>
                                        </p:tgtEl>
                                        <p:attrNameLst>
                                          <p:attrName>ppt_x</p:attrName>
                                        </p:attrNameLst>
                                      </p:cBhvr>
                                    </p:anim>
                                    <p:set>
                                      <p:cBhvr>
                                        <p:cTn id="52" dur="770" fill="hold"/>
                                        <p:tgtEl>
                                          <p:spTgt spid="8"/>
                                        </p:tgtEl>
                                        <p:attrNameLst>
                                          <p:attrName>ppt_y</p:attrName>
                                        </p:attrNameLst>
                                      </p:cBhvr>
                                      <p:to>
                                        <p:strVal val="(#ppt_y+0.4)"/>
                                      </p:to>
                                    </p:set>
                                    <p:anim from="(#ppt_y+0.4)" to="(#ppt_y)" calcmode="lin" valueType="num">
                                      <p:cBhvr>
                                        <p:cTn id="53" dur="1230" accel="100000" fill="hold">
                                          <p:stCondLst>
                                            <p:cond delay="770"/>
                                          </p:stCondLst>
                                        </p:cTn>
                                        <p:tgtEl>
                                          <p:spTgt spid="8"/>
                                        </p:tgtEl>
                                        <p:attrNameLst>
                                          <p:attrName>ppt_y</p:attrName>
                                        </p:attrNameLst>
                                      </p:cBhvr>
                                    </p:anim>
                                  </p:childTnLst>
                                </p:cTn>
                              </p:par>
                            </p:childTnLst>
                          </p:cTn>
                        </p:par>
                        <p:par>
                          <p:cTn id="54" fill="hold">
                            <p:stCondLst>
                              <p:cond delay="10000"/>
                            </p:stCondLst>
                            <p:childTnLst>
                              <p:par>
                                <p:cTn id="55" presetID="51" presetClass="entr" presetSubtype="0"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770" decel="100000"/>
                                        <p:tgtEl>
                                          <p:spTgt spid="9"/>
                                        </p:tgtEl>
                                      </p:cBhvr>
                                    </p:animEffect>
                                    <p:animScale>
                                      <p:cBhvr>
                                        <p:cTn id="58" dur="770" decel="100000"/>
                                        <p:tgtEl>
                                          <p:spTgt spid="9"/>
                                        </p:tgtEl>
                                      </p:cBhvr>
                                      <p:from x="10000" y="10000"/>
                                      <p:to x="200000" y="450000"/>
                                    </p:animScale>
                                    <p:animScale>
                                      <p:cBhvr>
                                        <p:cTn id="59" dur="1230" accel="100000" fill="hold">
                                          <p:stCondLst>
                                            <p:cond delay="770"/>
                                          </p:stCondLst>
                                        </p:cTn>
                                        <p:tgtEl>
                                          <p:spTgt spid="9"/>
                                        </p:tgtEl>
                                      </p:cBhvr>
                                      <p:from x="200000" y="450000"/>
                                      <p:to x="100000" y="100000"/>
                                    </p:animScale>
                                    <p:set>
                                      <p:cBhvr>
                                        <p:cTn id="60" dur="770" fill="hold"/>
                                        <p:tgtEl>
                                          <p:spTgt spid="9"/>
                                        </p:tgtEl>
                                        <p:attrNameLst>
                                          <p:attrName>ppt_x</p:attrName>
                                        </p:attrNameLst>
                                      </p:cBhvr>
                                      <p:to>
                                        <p:strVal val="(0.5)"/>
                                      </p:to>
                                    </p:set>
                                    <p:anim from="(0.5)" to="(#ppt_x)" calcmode="lin" valueType="num">
                                      <p:cBhvr>
                                        <p:cTn id="61" dur="1230" accel="100000" fill="hold">
                                          <p:stCondLst>
                                            <p:cond delay="770"/>
                                          </p:stCondLst>
                                        </p:cTn>
                                        <p:tgtEl>
                                          <p:spTgt spid="9"/>
                                        </p:tgtEl>
                                        <p:attrNameLst>
                                          <p:attrName>ppt_x</p:attrName>
                                        </p:attrNameLst>
                                      </p:cBhvr>
                                    </p:anim>
                                    <p:set>
                                      <p:cBhvr>
                                        <p:cTn id="62" dur="770" fill="hold"/>
                                        <p:tgtEl>
                                          <p:spTgt spid="9"/>
                                        </p:tgtEl>
                                        <p:attrNameLst>
                                          <p:attrName>ppt_y</p:attrName>
                                        </p:attrNameLst>
                                      </p:cBhvr>
                                      <p:to>
                                        <p:strVal val="(#ppt_y+0.4)"/>
                                      </p:to>
                                    </p:set>
                                    <p:anim from="(#ppt_y+0.4)" to="(#ppt_y)" calcmode="lin" valueType="num">
                                      <p:cBhvr>
                                        <p:cTn id="63" dur="1230" accel="100000" fill="hold">
                                          <p:stCondLst>
                                            <p:cond delay="770"/>
                                          </p:stCondLst>
                                        </p:cTn>
                                        <p:tgtEl>
                                          <p:spTgt spid="9"/>
                                        </p:tgtEl>
                                        <p:attrNameLst>
                                          <p:attrName>ppt_y</p:attrName>
                                        </p:attrNameLst>
                                      </p:cBhvr>
                                    </p:anim>
                                  </p:childTnLst>
                                </p:cTn>
                              </p:par>
                            </p:childTnLst>
                          </p:cTn>
                        </p:par>
                        <p:par>
                          <p:cTn id="64" fill="hold">
                            <p:stCondLst>
                              <p:cond delay="12000"/>
                            </p:stCondLst>
                            <p:childTnLst>
                              <p:par>
                                <p:cTn id="65" presetID="51" presetClass="entr" presetSubtype="0"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770" decel="100000"/>
                                        <p:tgtEl>
                                          <p:spTgt spid="10"/>
                                        </p:tgtEl>
                                      </p:cBhvr>
                                    </p:animEffect>
                                    <p:animScale>
                                      <p:cBhvr>
                                        <p:cTn id="68" dur="770" decel="100000"/>
                                        <p:tgtEl>
                                          <p:spTgt spid="10"/>
                                        </p:tgtEl>
                                      </p:cBhvr>
                                      <p:from x="10000" y="10000"/>
                                      <p:to x="200000" y="450000"/>
                                    </p:animScale>
                                    <p:animScale>
                                      <p:cBhvr>
                                        <p:cTn id="69" dur="1230" accel="100000" fill="hold">
                                          <p:stCondLst>
                                            <p:cond delay="770"/>
                                          </p:stCondLst>
                                        </p:cTn>
                                        <p:tgtEl>
                                          <p:spTgt spid="10"/>
                                        </p:tgtEl>
                                      </p:cBhvr>
                                      <p:from x="200000" y="450000"/>
                                      <p:to x="100000" y="100000"/>
                                    </p:animScale>
                                    <p:set>
                                      <p:cBhvr>
                                        <p:cTn id="70" dur="770" fill="hold"/>
                                        <p:tgtEl>
                                          <p:spTgt spid="10"/>
                                        </p:tgtEl>
                                        <p:attrNameLst>
                                          <p:attrName>ppt_x</p:attrName>
                                        </p:attrNameLst>
                                      </p:cBhvr>
                                      <p:to>
                                        <p:strVal val="(0.5)"/>
                                      </p:to>
                                    </p:set>
                                    <p:anim from="(0.5)" to="(#ppt_x)" calcmode="lin" valueType="num">
                                      <p:cBhvr>
                                        <p:cTn id="71" dur="1230" accel="100000" fill="hold">
                                          <p:stCondLst>
                                            <p:cond delay="770"/>
                                          </p:stCondLst>
                                        </p:cTn>
                                        <p:tgtEl>
                                          <p:spTgt spid="10"/>
                                        </p:tgtEl>
                                        <p:attrNameLst>
                                          <p:attrName>ppt_x</p:attrName>
                                        </p:attrNameLst>
                                      </p:cBhvr>
                                    </p:anim>
                                    <p:set>
                                      <p:cBhvr>
                                        <p:cTn id="72" dur="770" fill="hold"/>
                                        <p:tgtEl>
                                          <p:spTgt spid="10"/>
                                        </p:tgtEl>
                                        <p:attrNameLst>
                                          <p:attrName>ppt_y</p:attrName>
                                        </p:attrNameLst>
                                      </p:cBhvr>
                                      <p:to>
                                        <p:strVal val="(#ppt_y+0.4)"/>
                                      </p:to>
                                    </p:set>
                                    <p:anim from="(#ppt_y+0.4)" to="(#ppt_y)" calcmode="lin" valueType="num">
                                      <p:cBhvr>
                                        <p:cTn id="73" dur="1230" accel="100000" fill="hold">
                                          <p:stCondLst>
                                            <p:cond delay="770"/>
                                          </p:stCondLst>
                                        </p:cTn>
                                        <p:tgtEl>
                                          <p:spTgt spid="10"/>
                                        </p:tgtEl>
                                        <p:attrNameLst>
                                          <p:attrName>ppt_y</p:attrName>
                                        </p:attrNameLst>
                                      </p:cBhvr>
                                    </p:anim>
                                  </p:childTnLst>
                                </p:cTn>
                              </p:par>
                            </p:childTnLst>
                          </p:cTn>
                        </p:par>
                        <p:par>
                          <p:cTn id="74" fill="hold">
                            <p:stCondLst>
                              <p:cond delay="14000"/>
                            </p:stCondLst>
                            <p:childTnLst>
                              <p:par>
                                <p:cTn id="75" presetID="51" presetClass="entr" presetSubtype="0" fill="hold" grpId="0" nodeType="afterEffect">
                                  <p:stCondLst>
                                    <p:cond delay="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770" decel="100000"/>
                                        <p:tgtEl>
                                          <p:spTgt spid="11"/>
                                        </p:tgtEl>
                                      </p:cBhvr>
                                    </p:animEffect>
                                    <p:animScale>
                                      <p:cBhvr>
                                        <p:cTn id="78" dur="770" decel="100000"/>
                                        <p:tgtEl>
                                          <p:spTgt spid="11"/>
                                        </p:tgtEl>
                                      </p:cBhvr>
                                      <p:from x="10000" y="10000"/>
                                      <p:to x="200000" y="450000"/>
                                    </p:animScale>
                                    <p:animScale>
                                      <p:cBhvr>
                                        <p:cTn id="79" dur="1230" accel="100000" fill="hold">
                                          <p:stCondLst>
                                            <p:cond delay="770"/>
                                          </p:stCondLst>
                                        </p:cTn>
                                        <p:tgtEl>
                                          <p:spTgt spid="11"/>
                                        </p:tgtEl>
                                      </p:cBhvr>
                                      <p:from x="200000" y="450000"/>
                                      <p:to x="100000" y="100000"/>
                                    </p:animScale>
                                    <p:set>
                                      <p:cBhvr>
                                        <p:cTn id="80" dur="770" fill="hold"/>
                                        <p:tgtEl>
                                          <p:spTgt spid="11"/>
                                        </p:tgtEl>
                                        <p:attrNameLst>
                                          <p:attrName>ppt_x</p:attrName>
                                        </p:attrNameLst>
                                      </p:cBhvr>
                                      <p:to>
                                        <p:strVal val="(0.5)"/>
                                      </p:to>
                                    </p:set>
                                    <p:anim from="(0.5)" to="(#ppt_x)" calcmode="lin" valueType="num">
                                      <p:cBhvr>
                                        <p:cTn id="81" dur="1230" accel="100000" fill="hold">
                                          <p:stCondLst>
                                            <p:cond delay="770"/>
                                          </p:stCondLst>
                                        </p:cTn>
                                        <p:tgtEl>
                                          <p:spTgt spid="11"/>
                                        </p:tgtEl>
                                        <p:attrNameLst>
                                          <p:attrName>ppt_x</p:attrName>
                                        </p:attrNameLst>
                                      </p:cBhvr>
                                    </p:anim>
                                    <p:set>
                                      <p:cBhvr>
                                        <p:cTn id="82" dur="770" fill="hold"/>
                                        <p:tgtEl>
                                          <p:spTgt spid="11"/>
                                        </p:tgtEl>
                                        <p:attrNameLst>
                                          <p:attrName>ppt_y</p:attrName>
                                        </p:attrNameLst>
                                      </p:cBhvr>
                                      <p:to>
                                        <p:strVal val="(#ppt_y+0.4)"/>
                                      </p:to>
                                    </p:set>
                                    <p:anim from="(#ppt_y+0.4)" to="(#ppt_y)" calcmode="lin" valueType="num">
                                      <p:cBhvr>
                                        <p:cTn id="83" dur="1230" accel="100000" fill="hold">
                                          <p:stCondLst>
                                            <p:cond delay="770"/>
                                          </p:stCondLst>
                                        </p:cTn>
                                        <p:tgtEl>
                                          <p:spTgt spid="11"/>
                                        </p:tgtEl>
                                        <p:attrNameLst>
                                          <p:attrName>ppt_y</p:attrName>
                                        </p:attrNameLst>
                                      </p:cBhvr>
                                    </p:anim>
                                  </p:childTnLst>
                                </p:cTn>
                              </p:par>
                            </p:childTnLst>
                          </p:cTn>
                        </p:par>
                        <p:par>
                          <p:cTn id="84" fill="hold">
                            <p:stCondLst>
                              <p:cond delay="16000"/>
                            </p:stCondLst>
                            <p:childTnLst>
                              <p:par>
                                <p:cTn id="85" presetID="51" presetClass="entr" presetSubtype="0" fill="hold" grpId="0" nodeType="afterEffect">
                                  <p:stCondLst>
                                    <p:cond delay="0"/>
                                  </p:stCondLst>
                                  <p:childTnLst>
                                    <p:set>
                                      <p:cBhvr>
                                        <p:cTn id="86" dur="1" fill="hold">
                                          <p:stCondLst>
                                            <p:cond delay="0"/>
                                          </p:stCondLst>
                                        </p:cTn>
                                        <p:tgtEl>
                                          <p:spTgt spid="12"/>
                                        </p:tgtEl>
                                        <p:attrNameLst>
                                          <p:attrName>style.visibility</p:attrName>
                                        </p:attrNameLst>
                                      </p:cBhvr>
                                      <p:to>
                                        <p:strVal val="visible"/>
                                      </p:to>
                                    </p:set>
                                    <p:animEffect transition="in" filter="fade">
                                      <p:cBhvr>
                                        <p:cTn id="87" dur="770" decel="100000"/>
                                        <p:tgtEl>
                                          <p:spTgt spid="12"/>
                                        </p:tgtEl>
                                      </p:cBhvr>
                                    </p:animEffect>
                                    <p:animScale>
                                      <p:cBhvr>
                                        <p:cTn id="88" dur="770" decel="100000"/>
                                        <p:tgtEl>
                                          <p:spTgt spid="12"/>
                                        </p:tgtEl>
                                      </p:cBhvr>
                                      <p:from x="10000" y="10000"/>
                                      <p:to x="200000" y="450000"/>
                                    </p:animScale>
                                    <p:animScale>
                                      <p:cBhvr>
                                        <p:cTn id="89" dur="1230" accel="100000" fill="hold">
                                          <p:stCondLst>
                                            <p:cond delay="770"/>
                                          </p:stCondLst>
                                        </p:cTn>
                                        <p:tgtEl>
                                          <p:spTgt spid="12"/>
                                        </p:tgtEl>
                                      </p:cBhvr>
                                      <p:from x="200000" y="450000"/>
                                      <p:to x="100000" y="100000"/>
                                    </p:animScale>
                                    <p:set>
                                      <p:cBhvr>
                                        <p:cTn id="90" dur="770" fill="hold"/>
                                        <p:tgtEl>
                                          <p:spTgt spid="12"/>
                                        </p:tgtEl>
                                        <p:attrNameLst>
                                          <p:attrName>ppt_x</p:attrName>
                                        </p:attrNameLst>
                                      </p:cBhvr>
                                      <p:to>
                                        <p:strVal val="(0.5)"/>
                                      </p:to>
                                    </p:set>
                                    <p:anim from="(0.5)" to="(#ppt_x)" calcmode="lin" valueType="num">
                                      <p:cBhvr>
                                        <p:cTn id="91" dur="1230" accel="100000" fill="hold">
                                          <p:stCondLst>
                                            <p:cond delay="770"/>
                                          </p:stCondLst>
                                        </p:cTn>
                                        <p:tgtEl>
                                          <p:spTgt spid="12"/>
                                        </p:tgtEl>
                                        <p:attrNameLst>
                                          <p:attrName>ppt_x</p:attrName>
                                        </p:attrNameLst>
                                      </p:cBhvr>
                                    </p:anim>
                                    <p:set>
                                      <p:cBhvr>
                                        <p:cTn id="92" dur="770" fill="hold"/>
                                        <p:tgtEl>
                                          <p:spTgt spid="12"/>
                                        </p:tgtEl>
                                        <p:attrNameLst>
                                          <p:attrName>ppt_y</p:attrName>
                                        </p:attrNameLst>
                                      </p:cBhvr>
                                      <p:to>
                                        <p:strVal val="(#ppt_y+0.4)"/>
                                      </p:to>
                                    </p:set>
                                    <p:anim from="(#ppt_y+0.4)" to="(#ppt_y)" calcmode="lin" valueType="num">
                                      <p:cBhvr>
                                        <p:cTn id="93" dur="1230" accel="100000" fill="hold">
                                          <p:stCondLst>
                                            <p:cond delay="770"/>
                                          </p:stCondLst>
                                        </p:cTn>
                                        <p:tgtEl>
                                          <p:spTgt spid="1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lstStyle/>
          <a:p>
            <a:r>
              <a:rPr lang="en-US" smtClean="0"/>
              <a:t>Bossy R Syllable </a:t>
            </a:r>
          </a:p>
        </p:txBody>
      </p:sp>
      <p:sp>
        <p:nvSpPr>
          <p:cNvPr id="67587" name="Content Placeholder 2"/>
          <p:cNvSpPr>
            <a:spLocks noGrp="1"/>
          </p:cNvSpPr>
          <p:nvPr>
            <p:ph idx="1"/>
          </p:nvPr>
        </p:nvSpPr>
        <p:spPr>
          <a:xfrm>
            <a:off x="457200" y="1882775"/>
            <a:ext cx="8229600" cy="2613025"/>
          </a:xfrm>
        </p:spPr>
        <p:txBody>
          <a:bodyPr/>
          <a:lstStyle/>
          <a:p>
            <a:r>
              <a:rPr lang="en-US" smtClean="0"/>
              <a:t>The vowel is controlled by an r</a:t>
            </a:r>
          </a:p>
          <a:p>
            <a:r>
              <a:rPr lang="en-US" smtClean="0"/>
              <a:t>R colored phonogram er, ir, ur, wor, ear, or and ar</a:t>
            </a:r>
          </a:p>
          <a:p>
            <a:r>
              <a:rPr lang="en-US" smtClean="0"/>
              <a:t>her, first, nurse, works, early, car, or </a:t>
            </a:r>
          </a:p>
        </p:txBody>
      </p:sp>
      <p:pic>
        <p:nvPicPr>
          <p:cNvPr id="67588" name="Picture 2" descr="C:\Documents and Settings\rfrantu\My Documents\My Pictures\Microsoft Clip Organizer\j0178224.gif"/>
          <p:cNvPicPr>
            <a:picLocks noChangeAspect="1" noChangeArrowheads="1" noCrop="1"/>
          </p:cNvPicPr>
          <p:nvPr/>
        </p:nvPicPr>
        <p:blipFill>
          <a:blip r:embed="rId2" cstate="print"/>
          <a:srcRect/>
          <a:stretch>
            <a:fillRect/>
          </a:stretch>
        </p:blipFill>
        <p:spPr bwMode="auto">
          <a:xfrm>
            <a:off x="3200400" y="4419600"/>
            <a:ext cx="1828800" cy="1828800"/>
          </a:xfrm>
          <a:prstGeom prst="rect">
            <a:avLst/>
          </a:prstGeom>
          <a:noFill/>
          <a:ln w="9525">
            <a:noFill/>
            <a:miter lim="800000"/>
            <a:headEnd/>
            <a:tailEnd/>
          </a:ln>
        </p:spPr>
      </p:pic>
      <p:pic>
        <p:nvPicPr>
          <p:cNvPr id="67589" name="Picture 15" descr="http://springfieldpublicschoolsmo.org/harrison/jclark/Images/spelling.gif"/>
          <p:cNvPicPr>
            <a:picLocks noChangeAspect="1" noChangeArrowheads="1"/>
          </p:cNvPicPr>
          <p:nvPr/>
        </p:nvPicPr>
        <p:blipFill>
          <a:blip r:embed="rId3" cstate="print"/>
          <a:srcRect/>
          <a:stretch>
            <a:fillRect/>
          </a:stretch>
        </p:blipFill>
        <p:spPr bwMode="auto">
          <a:xfrm>
            <a:off x="7467600" y="228600"/>
            <a:ext cx="1425575" cy="1295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Content Placeholder 2"/>
          <p:cNvSpPr>
            <a:spLocks noGrp="1"/>
          </p:cNvSpPr>
          <p:nvPr>
            <p:ph idx="1"/>
          </p:nvPr>
        </p:nvSpPr>
        <p:spPr>
          <a:xfrm>
            <a:off x="228600" y="1295400"/>
            <a:ext cx="8610600" cy="5105400"/>
          </a:xfrm>
        </p:spPr>
        <p:txBody>
          <a:bodyPr/>
          <a:lstStyle/>
          <a:p>
            <a:pPr>
              <a:buFont typeface="Wingdings 2" pitchFamily="18" charset="2"/>
              <a:buNone/>
            </a:pPr>
            <a:r>
              <a:rPr lang="en-US" dirty="0" err="1" smtClean="0"/>
              <a:t>dod</a:t>
            </a:r>
            <a:r>
              <a:rPr lang="en-US" dirty="0" smtClean="0"/>
              <a:t> 		</a:t>
            </a:r>
            <a:r>
              <a:rPr lang="en-US" dirty="0" err="1" smtClean="0"/>
              <a:t>ake</a:t>
            </a:r>
            <a:r>
              <a:rPr lang="en-US" dirty="0" smtClean="0"/>
              <a:t>		toe		saw		no</a:t>
            </a:r>
          </a:p>
          <a:p>
            <a:pPr>
              <a:buFont typeface="Wingdings 2" pitchFamily="18" charset="2"/>
              <a:buNone/>
            </a:pPr>
            <a:r>
              <a:rPr lang="en-US" dirty="0" smtClean="0"/>
              <a:t>bay		pop		</a:t>
            </a:r>
            <a:r>
              <a:rPr lang="en-US" dirty="0" err="1" smtClean="0"/>
              <a:t>ber</a:t>
            </a:r>
            <a:r>
              <a:rPr lang="en-US" dirty="0" smtClean="0"/>
              <a:t>		</a:t>
            </a:r>
            <a:r>
              <a:rPr lang="en-US" dirty="0" err="1" smtClean="0"/>
              <a:t>upe</a:t>
            </a:r>
            <a:r>
              <a:rPr lang="en-US" dirty="0" smtClean="0"/>
              <a:t>		</a:t>
            </a:r>
            <a:r>
              <a:rPr lang="en-US" dirty="0" err="1" smtClean="0"/>
              <a:t>oot</a:t>
            </a:r>
            <a:endParaRPr lang="en-US" dirty="0" smtClean="0"/>
          </a:p>
          <a:p>
            <a:pPr>
              <a:buFont typeface="Wingdings 2" pitchFamily="18" charset="2"/>
              <a:buNone/>
            </a:pPr>
            <a:r>
              <a:rPr lang="en-US" dirty="0" err="1" smtClean="0"/>
              <a:t>wort</a:t>
            </a:r>
            <a:r>
              <a:rPr lang="en-US" dirty="0" smtClean="0"/>
              <a:t>		</a:t>
            </a:r>
            <a:r>
              <a:rPr lang="en-US" dirty="0" err="1" smtClean="0"/>
              <a:t>mit</a:t>
            </a:r>
            <a:r>
              <a:rPr lang="en-US" dirty="0" smtClean="0"/>
              <a:t>		</a:t>
            </a:r>
            <a:r>
              <a:rPr lang="en-US" dirty="0" err="1" smtClean="0"/>
              <a:t>fle</a:t>
            </a:r>
            <a:r>
              <a:rPr lang="en-US" dirty="0" smtClean="0"/>
              <a:t>		form		bet</a:t>
            </a:r>
          </a:p>
          <a:p>
            <a:pPr>
              <a:buFont typeface="Wingdings 2" pitchFamily="18" charset="2"/>
              <a:buNone/>
            </a:pPr>
            <a:r>
              <a:rPr lang="en-US" dirty="0" err="1" smtClean="0"/>
              <a:t>dle</a:t>
            </a:r>
            <a:r>
              <a:rPr lang="en-US" dirty="0" smtClean="0"/>
              <a:t>		war		cap		bee		</a:t>
            </a:r>
            <a:r>
              <a:rPr lang="en-US" dirty="0" err="1" smtClean="0"/>
              <a:t>ote</a:t>
            </a:r>
            <a:endParaRPr lang="en-US" dirty="0" smtClean="0"/>
          </a:p>
          <a:p>
            <a:pPr>
              <a:buFont typeface="Wingdings 2" pitchFamily="18" charset="2"/>
              <a:buNone/>
            </a:pPr>
            <a:r>
              <a:rPr lang="en-US" dirty="0" err="1" smtClean="0"/>
              <a:t>kle</a:t>
            </a:r>
            <a:r>
              <a:rPr lang="en-US" dirty="0" smtClean="0"/>
              <a:t>		fur		per		</a:t>
            </a:r>
            <a:r>
              <a:rPr lang="en-US" dirty="0" err="1" smtClean="0"/>
              <a:t>gud</a:t>
            </a:r>
            <a:r>
              <a:rPr lang="en-US" dirty="0" smtClean="0"/>
              <a:t>		</a:t>
            </a:r>
            <a:r>
              <a:rPr lang="en-US" dirty="0" err="1" smtClean="0"/>
              <a:t>gle</a:t>
            </a:r>
            <a:endParaRPr lang="en-US" dirty="0" smtClean="0"/>
          </a:p>
          <a:p>
            <a:pPr>
              <a:buFont typeface="Wingdings 2" pitchFamily="18" charset="2"/>
              <a:buNone/>
            </a:pPr>
            <a:r>
              <a:rPr lang="en-US" dirty="0" smtClean="0"/>
              <a:t>oat		</a:t>
            </a:r>
            <a:r>
              <a:rPr lang="en-US" dirty="0" err="1" smtClean="0"/>
              <a:t>tle</a:t>
            </a:r>
            <a:r>
              <a:rPr lang="en-US" dirty="0" smtClean="0"/>
              <a:t>		so		much		</a:t>
            </a:r>
            <a:r>
              <a:rPr lang="en-US" dirty="0" err="1" smtClean="0"/>
              <a:t>ough</a:t>
            </a:r>
            <a:endParaRPr lang="en-US" dirty="0" smtClean="0"/>
          </a:p>
          <a:p>
            <a:pPr>
              <a:buFont typeface="Wingdings 2" pitchFamily="18" charset="2"/>
              <a:buNone/>
            </a:pPr>
            <a:r>
              <a:rPr lang="en-US" dirty="0" err="1" smtClean="0"/>
              <a:t>pe</a:t>
            </a:r>
            <a:r>
              <a:rPr lang="en-US" dirty="0" smtClean="0"/>
              <a:t>		few		poi		</a:t>
            </a:r>
            <a:r>
              <a:rPr lang="en-US" dirty="0" err="1" smtClean="0"/>
              <a:t>ta</a:t>
            </a:r>
            <a:r>
              <a:rPr lang="en-US" dirty="0" smtClean="0"/>
              <a:t>		</a:t>
            </a:r>
            <a:r>
              <a:rPr lang="en-US" dirty="0" err="1" smtClean="0"/>
              <a:t>eap</a:t>
            </a:r>
            <a:endParaRPr lang="en-US" dirty="0" smtClean="0"/>
          </a:p>
          <a:p>
            <a:pPr>
              <a:buFont typeface="Wingdings 2" pitchFamily="18" charset="2"/>
              <a:buNone/>
            </a:pPr>
            <a:r>
              <a:rPr lang="en-US" dirty="0" err="1" smtClean="0"/>
              <a:t>su</a:t>
            </a:r>
            <a:r>
              <a:rPr lang="en-US" dirty="0" smtClean="0"/>
              <a:t>			paw		</a:t>
            </a:r>
            <a:r>
              <a:rPr lang="en-US" dirty="0" err="1" smtClean="0"/>
              <a:t>ike</a:t>
            </a:r>
            <a:r>
              <a:rPr lang="en-US" dirty="0" smtClean="0"/>
              <a:t>		</a:t>
            </a:r>
            <a:r>
              <a:rPr lang="en-US" dirty="0" err="1" smtClean="0"/>
              <a:t>di</a:t>
            </a:r>
            <a:r>
              <a:rPr lang="en-US" dirty="0" smtClean="0"/>
              <a:t>		</a:t>
            </a:r>
            <a:r>
              <a:rPr lang="en-US" dirty="0" err="1" smtClean="0"/>
              <a:t>raph</a:t>
            </a:r>
            <a:r>
              <a:rPr lang="en-US" dirty="0" smtClean="0"/>
              <a:t>	</a:t>
            </a:r>
          </a:p>
          <a:p>
            <a:pPr>
              <a:buFont typeface="Wingdings 2" pitchFamily="18" charset="2"/>
              <a:buNone/>
            </a:pPr>
            <a:r>
              <a:rPr lang="en-US" dirty="0" err="1" smtClean="0"/>
              <a:t>ipe</a:t>
            </a:r>
            <a:r>
              <a:rPr lang="en-US" dirty="0" smtClean="0"/>
              <a:t>		</a:t>
            </a:r>
            <a:r>
              <a:rPr lang="en-US" dirty="0" err="1" smtClean="0"/>
              <a:t>oop</a:t>
            </a:r>
            <a:r>
              <a:rPr lang="en-US" dirty="0" smtClean="0"/>
              <a:t>		</a:t>
            </a:r>
            <a:r>
              <a:rPr lang="en-US" dirty="0" err="1" smtClean="0"/>
              <a:t>ble</a:t>
            </a:r>
            <a:r>
              <a:rPr lang="en-US" dirty="0" smtClean="0"/>
              <a:t>		</a:t>
            </a:r>
            <a:r>
              <a:rPr lang="en-US" dirty="0" err="1" smtClean="0"/>
              <a:t>tle</a:t>
            </a:r>
            <a:r>
              <a:rPr lang="en-US" dirty="0" smtClean="0"/>
              <a:t>		los</a:t>
            </a:r>
          </a:p>
          <a:p>
            <a:pPr>
              <a:buFont typeface="Wingdings 2" pitchFamily="18" charset="2"/>
              <a:buNone/>
            </a:pPr>
            <a:r>
              <a:rPr lang="en-US" dirty="0" smtClean="0"/>
              <a:t>vow		</a:t>
            </a:r>
            <a:r>
              <a:rPr lang="en-US" dirty="0" err="1" smtClean="0"/>
              <a:t>gle</a:t>
            </a:r>
            <a:r>
              <a:rPr lang="en-US" dirty="0" smtClean="0"/>
              <a:t>		let		wed		car		</a:t>
            </a:r>
          </a:p>
        </p:txBody>
      </p:sp>
      <p:sp>
        <p:nvSpPr>
          <p:cNvPr id="4" name="Oval 3"/>
          <p:cNvSpPr/>
          <p:nvPr/>
        </p:nvSpPr>
        <p:spPr>
          <a:xfrm>
            <a:off x="3810000" y="23622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Oval 4"/>
          <p:cNvSpPr/>
          <p:nvPr/>
        </p:nvSpPr>
        <p:spPr>
          <a:xfrm>
            <a:off x="3733800" y="56388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Oval 6"/>
          <p:cNvSpPr/>
          <p:nvPr/>
        </p:nvSpPr>
        <p:spPr>
          <a:xfrm>
            <a:off x="0" y="34290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Oval 7"/>
          <p:cNvSpPr/>
          <p:nvPr/>
        </p:nvSpPr>
        <p:spPr>
          <a:xfrm>
            <a:off x="5486400" y="5486400"/>
            <a:ext cx="1143000" cy="6096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Oval 8"/>
          <p:cNvSpPr/>
          <p:nvPr/>
        </p:nvSpPr>
        <p:spPr>
          <a:xfrm>
            <a:off x="1905000" y="38862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Oval 9"/>
          <p:cNvSpPr/>
          <p:nvPr/>
        </p:nvSpPr>
        <p:spPr>
          <a:xfrm>
            <a:off x="0" y="28194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Oval 10"/>
          <p:cNvSpPr/>
          <p:nvPr/>
        </p:nvSpPr>
        <p:spPr>
          <a:xfrm>
            <a:off x="7391400" y="3505200"/>
            <a:ext cx="1143000" cy="6096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Oval 11"/>
          <p:cNvSpPr/>
          <p:nvPr/>
        </p:nvSpPr>
        <p:spPr>
          <a:xfrm>
            <a:off x="1981200" y="60960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68619" name="Picture 15" descr="http://springfieldpublicschoolsmo.org/harrison/jclark/Images/spelling.gif"/>
          <p:cNvPicPr>
            <a:picLocks noChangeAspect="1" noChangeArrowheads="1"/>
          </p:cNvPicPr>
          <p:nvPr/>
        </p:nvPicPr>
        <p:blipFill>
          <a:blip r:embed="rId3" cstate="print"/>
          <a:srcRect/>
          <a:stretch>
            <a:fillRect/>
          </a:stretch>
        </p:blipFill>
        <p:spPr bwMode="auto">
          <a:xfrm>
            <a:off x="7467600" y="228600"/>
            <a:ext cx="1425575" cy="1295400"/>
          </a:xfrm>
          <a:prstGeom prst="rect">
            <a:avLst/>
          </a:prstGeom>
          <a:noFill/>
          <a:ln w="9525">
            <a:noFill/>
            <a:miter lim="800000"/>
            <a:headEnd/>
            <a:tailEnd/>
          </a:ln>
        </p:spPr>
      </p:pic>
      <p:sp>
        <p:nvSpPr>
          <p:cNvPr id="68620" name="Title 1"/>
          <p:cNvSpPr>
            <a:spLocks noGrp="1"/>
          </p:cNvSpPr>
          <p:nvPr>
            <p:ph type="title"/>
          </p:nvPr>
        </p:nvSpPr>
        <p:spPr>
          <a:xfrm>
            <a:off x="304800" y="152400"/>
            <a:ext cx="7772400" cy="1143000"/>
          </a:xfrm>
        </p:spPr>
        <p:txBody>
          <a:bodyPr/>
          <a:lstStyle/>
          <a:p>
            <a:r>
              <a:rPr lang="en-US" smtClean="0"/>
              <a:t>Discovery of Syllables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par>
                          <p:cTn id="14" fill="hold">
                            <p:stCondLst>
                              <p:cond delay="2000"/>
                            </p:stCondLst>
                            <p:childTnLst>
                              <p:par>
                                <p:cTn id="15" presetID="51"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770" decel="100000"/>
                                        <p:tgtEl>
                                          <p:spTgt spid="5"/>
                                        </p:tgtEl>
                                      </p:cBhvr>
                                    </p:animEffect>
                                    <p:animScale>
                                      <p:cBhvr>
                                        <p:cTn id="18" dur="770" decel="100000"/>
                                        <p:tgtEl>
                                          <p:spTgt spid="5"/>
                                        </p:tgtEl>
                                      </p:cBhvr>
                                      <p:from x="10000" y="10000"/>
                                      <p:to x="200000" y="450000"/>
                                    </p:animScale>
                                    <p:animScale>
                                      <p:cBhvr>
                                        <p:cTn id="19" dur="1230" accel="100000" fill="hold">
                                          <p:stCondLst>
                                            <p:cond delay="770"/>
                                          </p:stCondLst>
                                        </p:cTn>
                                        <p:tgtEl>
                                          <p:spTgt spid="5"/>
                                        </p:tgtEl>
                                      </p:cBhvr>
                                      <p:from x="200000" y="450000"/>
                                      <p:to x="100000" y="100000"/>
                                    </p:animScale>
                                    <p:set>
                                      <p:cBhvr>
                                        <p:cTn id="20" dur="770" fill="hold"/>
                                        <p:tgtEl>
                                          <p:spTgt spid="5"/>
                                        </p:tgtEl>
                                        <p:attrNameLst>
                                          <p:attrName>ppt_x</p:attrName>
                                        </p:attrNameLst>
                                      </p:cBhvr>
                                      <p:to>
                                        <p:strVal val="(0.5)"/>
                                      </p:to>
                                    </p:set>
                                    <p:anim from="(0.5)" to="(#ppt_x)" calcmode="lin" valueType="num">
                                      <p:cBhvr>
                                        <p:cTn id="21" dur="1230" accel="100000" fill="hold">
                                          <p:stCondLst>
                                            <p:cond delay="770"/>
                                          </p:stCondLst>
                                        </p:cTn>
                                        <p:tgtEl>
                                          <p:spTgt spid="5"/>
                                        </p:tgtEl>
                                        <p:attrNameLst>
                                          <p:attrName>ppt_x</p:attrName>
                                        </p:attrNameLst>
                                      </p:cBhvr>
                                    </p:anim>
                                    <p:set>
                                      <p:cBhvr>
                                        <p:cTn id="22" dur="770" fill="hold"/>
                                        <p:tgtEl>
                                          <p:spTgt spid="5"/>
                                        </p:tgtEl>
                                        <p:attrNameLst>
                                          <p:attrName>ppt_y</p:attrName>
                                        </p:attrNameLst>
                                      </p:cBhvr>
                                      <p:to>
                                        <p:strVal val="(#ppt_y+0.4)"/>
                                      </p:to>
                                    </p:set>
                                    <p:anim from="(#ppt_y+0.4)" to="(#ppt_y)" calcmode="lin" valueType="num">
                                      <p:cBhvr>
                                        <p:cTn id="23" dur="1230" accel="100000" fill="hold">
                                          <p:stCondLst>
                                            <p:cond delay="770"/>
                                          </p:stCondLst>
                                        </p:cTn>
                                        <p:tgtEl>
                                          <p:spTgt spid="5"/>
                                        </p:tgtEl>
                                        <p:attrNameLst>
                                          <p:attrName>ppt_y</p:attrName>
                                        </p:attrNameLst>
                                      </p:cBhvr>
                                    </p:anim>
                                  </p:childTnLst>
                                </p:cTn>
                              </p:par>
                            </p:childTnLst>
                          </p:cTn>
                        </p:par>
                        <p:par>
                          <p:cTn id="24" fill="hold">
                            <p:stCondLst>
                              <p:cond delay="4000"/>
                            </p:stCondLst>
                            <p:childTnLst>
                              <p:par>
                                <p:cTn id="25" presetID="51"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770" decel="100000"/>
                                        <p:tgtEl>
                                          <p:spTgt spid="7"/>
                                        </p:tgtEl>
                                      </p:cBhvr>
                                    </p:animEffect>
                                    <p:animScale>
                                      <p:cBhvr>
                                        <p:cTn id="28" dur="770" decel="100000"/>
                                        <p:tgtEl>
                                          <p:spTgt spid="7"/>
                                        </p:tgtEl>
                                      </p:cBhvr>
                                      <p:from x="10000" y="10000"/>
                                      <p:to x="200000" y="450000"/>
                                    </p:animScale>
                                    <p:animScale>
                                      <p:cBhvr>
                                        <p:cTn id="29" dur="1230" accel="100000" fill="hold">
                                          <p:stCondLst>
                                            <p:cond delay="770"/>
                                          </p:stCondLst>
                                        </p:cTn>
                                        <p:tgtEl>
                                          <p:spTgt spid="7"/>
                                        </p:tgtEl>
                                      </p:cBhvr>
                                      <p:from x="200000" y="450000"/>
                                      <p:to x="100000" y="100000"/>
                                    </p:animScale>
                                    <p:set>
                                      <p:cBhvr>
                                        <p:cTn id="30" dur="770" fill="hold"/>
                                        <p:tgtEl>
                                          <p:spTgt spid="7"/>
                                        </p:tgtEl>
                                        <p:attrNameLst>
                                          <p:attrName>ppt_x</p:attrName>
                                        </p:attrNameLst>
                                      </p:cBhvr>
                                      <p:to>
                                        <p:strVal val="(0.5)"/>
                                      </p:to>
                                    </p:set>
                                    <p:anim from="(0.5)" to="(#ppt_x)" calcmode="lin" valueType="num">
                                      <p:cBhvr>
                                        <p:cTn id="31" dur="1230" accel="100000" fill="hold">
                                          <p:stCondLst>
                                            <p:cond delay="770"/>
                                          </p:stCondLst>
                                        </p:cTn>
                                        <p:tgtEl>
                                          <p:spTgt spid="7"/>
                                        </p:tgtEl>
                                        <p:attrNameLst>
                                          <p:attrName>ppt_x</p:attrName>
                                        </p:attrNameLst>
                                      </p:cBhvr>
                                    </p:anim>
                                    <p:set>
                                      <p:cBhvr>
                                        <p:cTn id="32" dur="770" fill="hold"/>
                                        <p:tgtEl>
                                          <p:spTgt spid="7"/>
                                        </p:tgtEl>
                                        <p:attrNameLst>
                                          <p:attrName>ppt_y</p:attrName>
                                        </p:attrNameLst>
                                      </p:cBhvr>
                                      <p:to>
                                        <p:strVal val="(#ppt_y+0.4)"/>
                                      </p:to>
                                    </p:set>
                                    <p:anim from="(#ppt_y+0.4)" to="(#ppt_y)" calcmode="lin" valueType="num">
                                      <p:cBhvr>
                                        <p:cTn id="33" dur="1230" accel="100000" fill="hold">
                                          <p:stCondLst>
                                            <p:cond delay="770"/>
                                          </p:stCondLst>
                                        </p:cTn>
                                        <p:tgtEl>
                                          <p:spTgt spid="7"/>
                                        </p:tgtEl>
                                        <p:attrNameLst>
                                          <p:attrName>ppt_y</p:attrName>
                                        </p:attrNameLst>
                                      </p:cBhvr>
                                    </p:anim>
                                  </p:childTnLst>
                                </p:cTn>
                              </p:par>
                            </p:childTnLst>
                          </p:cTn>
                        </p:par>
                        <p:par>
                          <p:cTn id="34" fill="hold">
                            <p:stCondLst>
                              <p:cond delay="6000"/>
                            </p:stCondLst>
                            <p:childTnLst>
                              <p:par>
                                <p:cTn id="35" presetID="51"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770" decel="100000"/>
                                        <p:tgtEl>
                                          <p:spTgt spid="8"/>
                                        </p:tgtEl>
                                      </p:cBhvr>
                                    </p:animEffect>
                                    <p:animScale>
                                      <p:cBhvr>
                                        <p:cTn id="38" dur="770" decel="100000"/>
                                        <p:tgtEl>
                                          <p:spTgt spid="8"/>
                                        </p:tgtEl>
                                      </p:cBhvr>
                                      <p:from x="10000" y="10000"/>
                                      <p:to x="200000" y="450000"/>
                                    </p:animScale>
                                    <p:animScale>
                                      <p:cBhvr>
                                        <p:cTn id="39" dur="1230" accel="100000" fill="hold">
                                          <p:stCondLst>
                                            <p:cond delay="770"/>
                                          </p:stCondLst>
                                        </p:cTn>
                                        <p:tgtEl>
                                          <p:spTgt spid="8"/>
                                        </p:tgtEl>
                                      </p:cBhvr>
                                      <p:from x="200000" y="450000"/>
                                      <p:to x="100000" y="100000"/>
                                    </p:animScale>
                                    <p:set>
                                      <p:cBhvr>
                                        <p:cTn id="40" dur="770" fill="hold"/>
                                        <p:tgtEl>
                                          <p:spTgt spid="8"/>
                                        </p:tgtEl>
                                        <p:attrNameLst>
                                          <p:attrName>ppt_x</p:attrName>
                                        </p:attrNameLst>
                                      </p:cBhvr>
                                      <p:to>
                                        <p:strVal val="(0.5)"/>
                                      </p:to>
                                    </p:set>
                                    <p:anim from="(0.5)" to="(#ppt_x)" calcmode="lin" valueType="num">
                                      <p:cBhvr>
                                        <p:cTn id="41" dur="1230" accel="100000" fill="hold">
                                          <p:stCondLst>
                                            <p:cond delay="770"/>
                                          </p:stCondLst>
                                        </p:cTn>
                                        <p:tgtEl>
                                          <p:spTgt spid="8"/>
                                        </p:tgtEl>
                                        <p:attrNameLst>
                                          <p:attrName>ppt_x</p:attrName>
                                        </p:attrNameLst>
                                      </p:cBhvr>
                                    </p:anim>
                                    <p:set>
                                      <p:cBhvr>
                                        <p:cTn id="42" dur="770" fill="hold"/>
                                        <p:tgtEl>
                                          <p:spTgt spid="8"/>
                                        </p:tgtEl>
                                        <p:attrNameLst>
                                          <p:attrName>ppt_y</p:attrName>
                                        </p:attrNameLst>
                                      </p:cBhvr>
                                      <p:to>
                                        <p:strVal val="(#ppt_y+0.4)"/>
                                      </p:to>
                                    </p:set>
                                    <p:anim from="(#ppt_y+0.4)" to="(#ppt_y)" calcmode="lin" valueType="num">
                                      <p:cBhvr>
                                        <p:cTn id="43" dur="1230" accel="100000" fill="hold">
                                          <p:stCondLst>
                                            <p:cond delay="770"/>
                                          </p:stCondLst>
                                        </p:cTn>
                                        <p:tgtEl>
                                          <p:spTgt spid="8"/>
                                        </p:tgtEl>
                                        <p:attrNameLst>
                                          <p:attrName>ppt_y</p:attrName>
                                        </p:attrNameLst>
                                      </p:cBhvr>
                                    </p:anim>
                                  </p:childTnLst>
                                </p:cTn>
                              </p:par>
                            </p:childTnLst>
                          </p:cTn>
                        </p:par>
                        <p:par>
                          <p:cTn id="44" fill="hold">
                            <p:stCondLst>
                              <p:cond delay="8000"/>
                            </p:stCondLst>
                            <p:childTnLst>
                              <p:par>
                                <p:cTn id="45" presetID="51" presetClass="entr" presetSubtype="0"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770" decel="100000"/>
                                        <p:tgtEl>
                                          <p:spTgt spid="9"/>
                                        </p:tgtEl>
                                      </p:cBhvr>
                                    </p:animEffect>
                                    <p:animScale>
                                      <p:cBhvr>
                                        <p:cTn id="48" dur="770" decel="100000"/>
                                        <p:tgtEl>
                                          <p:spTgt spid="9"/>
                                        </p:tgtEl>
                                      </p:cBhvr>
                                      <p:from x="10000" y="10000"/>
                                      <p:to x="200000" y="450000"/>
                                    </p:animScale>
                                    <p:animScale>
                                      <p:cBhvr>
                                        <p:cTn id="49" dur="1230" accel="100000" fill="hold">
                                          <p:stCondLst>
                                            <p:cond delay="770"/>
                                          </p:stCondLst>
                                        </p:cTn>
                                        <p:tgtEl>
                                          <p:spTgt spid="9"/>
                                        </p:tgtEl>
                                      </p:cBhvr>
                                      <p:from x="200000" y="450000"/>
                                      <p:to x="100000" y="100000"/>
                                    </p:animScale>
                                    <p:set>
                                      <p:cBhvr>
                                        <p:cTn id="50" dur="770" fill="hold"/>
                                        <p:tgtEl>
                                          <p:spTgt spid="9"/>
                                        </p:tgtEl>
                                        <p:attrNameLst>
                                          <p:attrName>ppt_x</p:attrName>
                                        </p:attrNameLst>
                                      </p:cBhvr>
                                      <p:to>
                                        <p:strVal val="(0.5)"/>
                                      </p:to>
                                    </p:set>
                                    <p:anim from="(0.5)" to="(#ppt_x)" calcmode="lin" valueType="num">
                                      <p:cBhvr>
                                        <p:cTn id="51" dur="1230" accel="100000" fill="hold">
                                          <p:stCondLst>
                                            <p:cond delay="770"/>
                                          </p:stCondLst>
                                        </p:cTn>
                                        <p:tgtEl>
                                          <p:spTgt spid="9"/>
                                        </p:tgtEl>
                                        <p:attrNameLst>
                                          <p:attrName>ppt_x</p:attrName>
                                        </p:attrNameLst>
                                      </p:cBhvr>
                                    </p:anim>
                                    <p:set>
                                      <p:cBhvr>
                                        <p:cTn id="52" dur="770" fill="hold"/>
                                        <p:tgtEl>
                                          <p:spTgt spid="9"/>
                                        </p:tgtEl>
                                        <p:attrNameLst>
                                          <p:attrName>ppt_y</p:attrName>
                                        </p:attrNameLst>
                                      </p:cBhvr>
                                      <p:to>
                                        <p:strVal val="(#ppt_y+0.4)"/>
                                      </p:to>
                                    </p:set>
                                    <p:anim from="(#ppt_y+0.4)" to="(#ppt_y)" calcmode="lin" valueType="num">
                                      <p:cBhvr>
                                        <p:cTn id="53" dur="1230" accel="100000" fill="hold">
                                          <p:stCondLst>
                                            <p:cond delay="770"/>
                                          </p:stCondLst>
                                        </p:cTn>
                                        <p:tgtEl>
                                          <p:spTgt spid="9"/>
                                        </p:tgtEl>
                                        <p:attrNameLst>
                                          <p:attrName>ppt_y</p:attrName>
                                        </p:attrNameLst>
                                      </p:cBhvr>
                                    </p:anim>
                                  </p:childTnLst>
                                </p:cTn>
                              </p:par>
                            </p:childTnLst>
                          </p:cTn>
                        </p:par>
                        <p:par>
                          <p:cTn id="54" fill="hold">
                            <p:stCondLst>
                              <p:cond delay="10000"/>
                            </p:stCondLst>
                            <p:childTnLst>
                              <p:par>
                                <p:cTn id="55" presetID="51" presetClass="entr" presetSubtype="0"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770" decel="100000"/>
                                        <p:tgtEl>
                                          <p:spTgt spid="10"/>
                                        </p:tgtEl>
                                      </p:cBhvr>
                                    </p:animEffect>
                                    <p:animScale>
                                      <p:cBhvr>
                                        <p:cTn id="58" dur="770" decel="100000"/>
                                        <p:tgtEl>
                                          <p:spTgt spid="10"/>
                                        </p:tgtEl>
                                      </p:cBhvr>
                                      <p:from x="10000" y="10000"/>
                                      <p:to x="200000" y="450000"/>
                                    </p:animScale>
                                    <p:animScale>
                                      <p:cBhvr>
                                        <p:cTn id="59" dur="1230" accel="100000" fill="hold">
                                          <p:stCondLst>
                                            <p:cond delay="770"/>
                                          </p:stCondLst>
                                        </p:cTn>
                                        <p:tgtEl>
                                          <p:spTgt spid="10"/>
                                        </p:tgtEl>
                                      </p:cBhvr>
                                      <p:from x="200000" y="450000"/>
                                      <p:to x="100000" y="100000"/>
                                    </p:animScale>
                                    <p:set>
                                      <p:cBhvr>
                                        <p:cTn id="60" dur="770" fill="hold"/>
                                        <p:tgtEl>
                                          <p:spTgt spid="10"/>
                                        </p:tgtEl>
                                        <p:attrNameLst>
                                          <p:attrName>ppt_x</p:attrName>
                                        </p:attrNameLst>
                                      </p:cBhvr>
                                      <p:to>
                                        <p:strVal val="(0.5)"/>
                                      </p:to>
                                    </p:set>
                                    <p:anim from="(0.5)" to="(#ppt_x)" calcmode="lin" valueType="num">
                                      <p:cBhvr>
                                        <p:cTn id="61" dur="1230" accel="100000" fill="hold">
                                          <p:stCondLst>
                                            <p:cond delay="770"/>
                                          </p:stCondLst>
                                        </p:cTn>
                                        <p:tgtEl>
                                          <p:spTgt spid="10"/>
                                        </p:tgtEl>
                                        <p:attrNameLst>
                                          <p:attrName>ppt_x</p:attrName>
                                        </p:attrNameLst>
                                      </p:cBhvr>
                                    </p:anim>
                                    <p:set>
                                      <p:cBhvr>
                                        <p:cTn id="62" dur="770" fill="hold"/>
                                        <p:tgtEl>
                                          <p:spTgt spid="10"/>
                                        </p:tgtEl>
                                        <p:attrNameLst>
                                          <p:attrName>ppt_y</p:attrName>
                                        </p:attrNameLst>
                                      </p:cBhvr>
                                      <p:to>
                                        <p:strVal val="(#ppt_y+0.4)"/>
                                      </p:to>
                                    </p:set>
                                    <p:anim from="(#ppt_y+0.4)" to="(#ppt_y)" calcmode="lin" valueType="num">
                                      <p:cBhvr>
                                        <p:cTn id="63" dur="1230" accel="100000" fill="hold">
                                          <p:stCondLst>
                                            <p:cond delay="770"/>
                                          </p:stCondLst>
                                        </p:cTn>
                                        <p:tgtEl>
                                          <p:spTgt spid="10"/>
                                        </p:tgtEl>
                                        <p:attrNameLst>
                                          <p:attrName>ppt_y</p:attrName>
                                        </p:attrNameLst>
                                      </p:cBhvr>
                                    </p:anim>
                                  </p:childTnLst>
                                </p:cTn>
                              </p:par>
                            </p:childTnLst>
                          </p:cTn>
                        </p:par>
                        <p:par>
                          <p:cTn id="64" fill="hold">
                            <p:stCondLst>
                              <p:cond delay="12000"/>
                            </p:stCondLst>
                            <p:childTnLst>
                              <p:par>
                                <p:cTn id="65" presetID="51" presetClass="entr" presetSubtype="0"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fade">
                                      <p:cBhvr>
                                        <p:cTn id="67" dur="770" decel="100000"/>
                                        <p:tgtEl>
                                          <p:spTgt spid="11"/>
                                        </p:tgtEl>
                                      </p:cBhvr>
                                    </p:animEffect>
                                    <p:animScale>
                                      <p:cBhvr>
                                        <p:cTn id="68" dur="770" decel="100000"/>
                                        <p:tgtEl>
                                          <p:spTgt spid="11"/>
                                        </p:tgtEl>
                                      </p:cBhvr>
                                      <p:from x="10000" y="10000"/>
                                      <p:to x="200000" y="450000"/>
                                    </p:animScale>
                                    <p:animScale>
                                      <p:cBhvr>
                                        <p:cTn id="69" dur="1230" accel="100000" fill="hold">
                                          <p:stCondLst>
                                            <p:cond delay="770"/>
                                          </p:stCondLst>
                                        </p:cTn>
                                        <p:tgtEl>
                                          <p:spTgt spid="11"/>
                                        </p:tgtEl>
                                      </p:cBhvr>
                                      <p:from x="200000" y="450000"/>
                                      <p:to x="100000" y="100000"/>
                                    </p:animScale>
                                    <p:set>
                                      <p:cBhvr>
                                        <p:cTn id="70" dur="770" fill="hold"/>
                                        <p:tgtEl>
                                          <p:spTgt spid="11"/>
                                        </p:tgtEl>
                                        <p:attrNameLst>
                                          <p:attrName>ppt_x</p:attrName>
                                        </p:attrNameLst>
                                      </p:cBhvr>
                                      <p:to>
                                        <p:strVal val="(0.5)"/>
                                      </p:to>
                                    </p:set>
                                    <p:anim from="(0.5)" to="(#ppt_x)" calcmode="lin" valueType="num">
                                      <p:cBhvr>
                                        <p:cTn id="71" dur="1230" accel="100000" fill="hold">
                                          <p:stCondLst>
                                            <p:cond delay="770"/>
                                          </p:stCondLst>
                                        </p:cTn>
                                        <p:tgtEl>
                                          <p:spTgt spid="11"/>
                                        </p:tgtEl>
                                        <p:attrNameLst>
                                          <p:attrName>ppt_x</p:attrName>
                                        </p:attrNameLst>
                                      </p:cBhvr>
                                    </p:anim>
                                    <p:set>
                                      <p:cBhvr>
                                        <p:cTn id="72" dur="770" fill="hold"/>
                                        <p:tgtEl>
                                          <p:spTgt spid="11"/>
                                        </p:tgtEl>
                                        <p:attrNameLst>
                                          <p:attrName>ppt_y</p:attrName>
                                        </p:attrNameLst>
                                      </p:cBhvr>
                                      <p:to>
                                        <p:strVal val="(#ppt_y+0.4)"/>
                                      </p:to>
                                    </p:set>
                                    <p:anim from="(#ppt_y+0.4)" to="(#ppt_y)" calcmode="lin" valueType="num">
                                      <p:cBhvr>
                                        <p:cTn id="73" dur="1230" accel="100000" fill="hold">
                                          <p:stCondLst>
                                            <p:cond delay="770"/>
                                          </p:stCondLst>
                                        </p:cTn>
                                        <p:tgtEl>
                                          <p:spTgt spid="11"/>
                                        </p:tgtEl>
                                        <p:attrNameLst>
                                          <p:attrName>ppt_y</p:attrName>
                                        </p:attrNameLst>
                                      </p:cBhvr>
                                    </p:anim>
                                  </p:childTnLst>
                                </p:cTn>
                              </p:par>
                            </p:childTnLst>
                          </p:cTn>
                        </p:par>
                        <p:par>
                          <p:cTn id="74" fill="hold">
                            <p:stCondLst>
                              <p:cond delay="14000"/>
                            </p:stCondLst>
                            <p:childTnLst>
                              <p:par>
                                <p:cTn id="75" presetID="51" presetClass="entr" presetSubtype="0" fill="hold" grpId="0" nodeType="after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fade">
                                      <p:cBhvr>
                                        <p:cTn id="77" dur="770" decel="100000"/>
                                        <p:tgtEl>
                                          <p:spTgt spid="12"/>
                                        </p:tgtEl>
                                      </p:cBhvr>
                                    </p:animEffect>
                                    <p:animScale>
                                      <p:cBhvr>
                                        <p:cTn id="78" dur="770" decel="100000"/>
                                        <p:tgtEl>
                                          <p:spTgt spid="12"/>
                                        </p:tgtEl>
                                      </p:cBhvr>
                                      <p:from x="10000" y="10000"/>
                                      <p:to x="200000" y="450000"/>
                                    </p:animScale>
                                    <p:animScale>
                                      <p:cBhvr>
                                        <p:cTn id="79" dur="1230" accel="100000" fill="hold">
                                          <p:stCondLst>
                                            <p:cond delay="770"/>
                                          </p:stCondLst>
                                        </p:cTn>
                                        <p:tgtEl>
                                          <p:spTgt spid="12"/>
                                        </p:tgtEl>
                                      </p:cBhvr>
                                      <p:from x="200000" y="450000"/>
                                      <p:to x="100000" y="100000"/>
                                    </p:animScale>
                                    <p:set>
                                      <p:cBhvr>
                                        <p:cTn id="80" dur="770" fill="hold"/>
                                        <p:tgtEl>
                                          <p:spTgt spid="12"/>
                                        </p:tgtEl>
                                        <p:attrNameLst>
                                          <p:attrName>ppt_x</p:attrName>
                                        </p:attrNameLst>
                                      </p:cBhvr>
                                      <p:to>
                                        <p:strVal val="(0.5)"/>
                                      </p:to>
                                    </p:set>
                                    <p:anim from="(0.5)" to="(#ppt_x)" calcmode="lin" valueType="num">
                                      <p:cBhvr>
                                        <p:cTn id="81" dur="1230" accel="100000" fill="hold">
                                          <p:stCondLst>
                                            <p:cond delay="770"/>
                                          </p:stCondLst>
                                        </p:cTn>
                                        <p:tgtEl>
                                          <p:spTgt spid="12"/>
                                        </p:tgtEl>
                                        <p:attrNameLst>
                                          <p:attrName>ppt_x</p:attrName>
                                        </p:attrNameLst>
                                      </p:cBhvr>
                                    </p:anim>
                                    <p:set>
                                      <p:cBhvr>
                                        <p:cTn id="82" dur="770" fill="hold"/>
                                        <p:tgtEl>
                                          <p:spTgt spid="12"/>
                                        </p:tgtEl>
                                        <p:attrNameLst>
                                          <p:attrName>ppt_y</p:attrName>
                                        </p:attrNameLst>
                                      </p:cBhvr>
                                      <p:to>
                                        <p:strVal val="(#ppt_y+0.4)"/>
                                      </p:to>
                                    </p:set>
                                    <p:anim from="(#ppt_y+0.4)" to="(#ppt_y)" calcmode="lin" valueType="num">
                                      <p:cBhvr>
                                        <p:cTn id="83" dur="1230" accel="100000" fill="hold">
                                          <p:stCondLst>
                                            <p:cond delay="770"/>
                                          </p:stCondLst>
                                        </p:cTn>
                                        <p:tgtEl>
                                          <p:spTgt spid="1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P spid="9" grpId="0" animBg="1"/>
      <p:bldP spid="10" grpId="0" animBg="1"/>
      <p:bldP spid="11" grpId="0" animBg="1"/>
      <p:bldP spid="12" grpId="0" animBg="1"/>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lstStyle/>
          <a:p>
            <a:r>
              <a:rPr lang="en-US" smtClean="0"/>
              <a:t>Final Stable Syllable </a:t>
            </a:r>
          </a:p>
        </p:txBody>
      </p:sp>
      <p:sp>
        <p:nvSpPr>
          <p:cNvPr id="69635" name="Content Placeholder 2"/>
          <p:cNvSpPr>
            <a:spLocks noGrp="1"/>
          </p:cNvSpPr>
          <p:nvPr>
            <p:ph idx="1"/>
          </p:nvPr>
        </p:nvSpPr>
        <p:spPr>
          <a:xfrm>
            <a:off x="457200" y="1882775"/>
            <a:ext cx="8229600" cy="2613025"/>
          </a:xfrm>
        </p:spPr>
        <p:txBody>
          <a:bodyPr/>
          <a:lstStyle/>
          <a:p>
            <a:r>
              <a:rPr lang="en-US" smtClean="0"/>
              <a:t>-le ending </a:t>
            </a:r>
          </a:p>
          <a:p>
            <a:r>
              <a:rPr lang="en-US" smtClean="0"/>
              <a:t>little, puddle, middle</a:t>
            </a:r>
          </a:p>
        </p:txBody>
      </p:sp>
      <p:pic>
        <p:nvPicPr>
          <p:cNvPr id="69636" name="Picture 2" descr="C:\Documents and Settings\rfrantu\My Documents\My Pictures\Microsoft Clip Organizer\j0178211.gif"/>
          <p:cNvPicPr>
            <a:picLocks noChangeAspect="1" noChangeArrowheads="1" noCrop="1"/>
          </p:cNvPicPr>
          <p:nvPr/>
        </p:nvPicPr>
        <p:blipFill>
          <a:blip r:embed="rId2" cstate="print"/>
          <a:srcRect/>
          <a:stretch>
            <a:fillRect/>
          </a:stretch>
        </p:blipFill>
        <p:spPr bwMode="auto">
          <a:xfrm>
            <a:off x="4724400" y="4495800"/>
            <a:ext cx="1905000" cy="1905000"/>
          </a:xfrm>
          <a:prstGeom prst="rect">
            <a:avLst/>
          </a:prstGeom>
          <a:noFill/>
          <a:ln w="9525">
            <a:noFill/>
            <a:miter lim="800000"/>
            <a:headEnd/>
            <a:tailEnd/>
          </a:ln>
        </p:spPr>
      </p:pic>
      <p:pic>
        <p:nvPicPr>
          <p:cNvPr id="69637" name="Picture 3" descr="C:\Documents and Settings\rfrantu\My Documents\My Pictures\Microsoft Clip Organizer\j0178218.gif"/>
          <p:cNvPicPr>
            <a:picLocks noChangeAspect="1" noChangeArrowheads="1" noCrop="1"/>
          </p:cNvPicPr>
          <p:nvPr/>
        </p:nvPicPr>
        <p:blipFill>
          <a:blip r:embed="rId3" cstate="print"/>
          <a:srcRect/>
          <a:stretch>
            <a:fillRect/>
          </a:stretch>
        </p:blipFill>
        <p:spPr bwMode="auto">
          <a:xfrm>
            <a:off x="2438400" y="4495800"/>
            <a:ext cx="1905000" cy="1905000"/>
          </a:xfrm>
          <a:prstGeom prst="rect">
            <a:avLst/>
          </a:prstGeom>
          <a:noFill/>
          <a:ln w="9525">
            <a:noFill/>
            <a:miter lim="800000"/>
            <a:headEnd/>
            <a:tailEnd/>
          </a:ln>
        </p:spPr>
      </p:pic>
      <p:pic>
        <p:nvPicPr>
          <p:cNvPr id="69638" name="Picture 15" descr="http://springfieldpublicschoolsmo.org/harrison/jclark/Images/spelling.gif"/>
          <p:cNvPicPr>
            <a:picLocks noChangeAspect="1" noChangeArrowheads="1"/>
          </p:cNvPicPr>
          <p:nvPr/>
        </p:nvPicPr>
        <p:blipFill>
          <a:blip r:embed="rId4" cstate="print"/>
          <a:srcRect/>
          <a:stretch>
            <a:fillRect/>
          </a:stretch>
        </p:blipFill>
        <p:spPr bwMode="auto">
          <a:xfrm>
            <a:off x="7467600" y="228600"/>
            <a:ext cx="1425575" cy="1295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Content Placeholder 2"/>
          <p:cNvSpPr>
            <a:spLocks noGrp="1"/>
          </p:cNvSpPr>
          <p:nvPr>
            <p:ph idx="1"/>
          </p:nvPr>
        </p:nvSpPr>
        <p:spPr>
          <a:xfrm>
            <a:off x="228600" y="1371600"/>
            <a:ext cx="8610600" cy="4876800"/>
          </a:xfrm>
        </p:spPr>
        <p:txBody>
          <a:bodyPr/>
          <a:lstStyle/>
          <a:p>
            <a:pPr>
              <a:buFont typeface="Wingdings 2" pitchFamily="18" charset="2"/>
              <a:buNone/>
            </a:pPr>
            <a:r>
              <a:rPr lang="en-US" dirty="0" err="1" smtClean="0"/>
              <a:t>dod</a:t>
            </a:r>
            <a:r>
              <a:rPr lang="en-US" dirty="0" smtClean="0"/>
              <a:t> 		</a:t>
            </a:r>
            <a:r>
              <a:rPr lang="en-US" dirty="0" err="1" smtClean="0"/>
              <a:t>ake</a:t>
            </a:r>
            <a:r>
              <a:rPr lang="en-US" dirty="0" smtClean="0"/>
              <a:t>		toe		saw		no</a:t>
            </a:r>
          </a:p>
          <a:p>
            <a:pPr>
              <a:buFont typeface="Wingdings 2" pitchFamily="18" charset="2"/>
              <a:buNone/>
            </a:pPr>
            <a:r>
              <a:rPr lang="en-US" dirty="0" smtClean="0"/>
              <a:t>bay		pop		</a:t>
            </a:r>
            <a:r>
              <a:rPr lang="en-US" dirty="0" err="1" smtClean="0"/>
              <a:t>ber</a:t>
            </a:r>
            <a:r>
              <a:rPr lang="en-US" dirty="0" smtClean="0"/>
              <a:t>		</a:t>
            </a:r>
            <a:r>
              <a:rPr lang="en-US" dirty="0" err="1" smtClean="0"/>
              <a:t>upe</a:t>
            </a:r>
            <a:r>
              <a:rPr lang="en-US" dirty="0" smtClean="0"/>
              <a:t>		</a:t>
            </a:r>
            <a:r>
              <a:rPr lang="en-US" dirty="0" err="1" smtClean="0"/>
              <a:t>oot</a:t>
            </a:r>
            <a:endParaRPr lang="en-US" dirty="0" smtClean="0"/>
          </a:p>
          <a:p>
            <a:pPr>
              <a:buFont typeface="Wingdings 2" pitchFamily="18" charset="2"/>
              <a:buNone/>
            </a:pPr>
            <a:r>
              <a:rPr lang="en-US" dirty="0" err="1" smtClean="0"/>
              <a:t>wort</a:t>
            </a:r>
            <a:r>
              <a:rPr lang="en-US" dirty="0" smtClean="0"/>
              <a:t>		</a:t>
            </a:r>
            <a:r>
              <a:rPr lang="en-US" dirty="0" err="1" smtClean="0"/>
              <a:t>mit</a:t>
            </a:r>
            <a:r>
              <a:rPr lang="en-US" dirty="0" smtClean="0"/>
              <a:t>		</a:t>
            </a:r>
            <a:r>
              <a:rPr lang="en-US" dirty="0" err="1" smtClean="0"/>
              <a:t>fle</a:t>
            </a:r>
            <a:r>
              <a:rPr lang="en-US" dirty="0" smtClean="0"/>
              <a:t>		form		bet</a:t>
            </a:r>
          </a:p>
          <a:p>
            <a:pPr>
              <a:buFont typeface="Wingdings 2" pitchFamily="18" charset="2"/>
              <a:buNone/>
            </a:pPr>
            <a:r>
              <a:rPr lang="en-US" dirty="0" err="1" smtClean="0"/>
              <a:t>dle</a:t>
            </a:r>
            <a:r>
              <a:rPr lang="en-US" dirty="0" smtClean="0"/>
              <a:t>		war		cap		</a:t>
            </a:r>
            <a:r>
              <a:rPr lang="en-US" dirty="0" err="1" smtClean="0"/>
              <a:t>bete</a:t>
            </a:r>
            <a:r>
              <a:rPr lang="en-US" dirty="0" smtClean="0"/>
              <a:t>		</a:t>
            </a:r>
            <a:r>
              <a:rPr lang="en-US" dirty="0" err="1" smtClean="0"/>
              <a:t>ote</a:t>
            </a:r>
            <a:endParaRPr lang="en-US" dirty="0" smtClean="0"/>
          </a:p>
          <a:p>
            <a:pPr>
              <a:buFont typeface="Wingdings 2" pitchFamily="18" charset="2"/>
              <a:buNone/>
            </a:pPr>
            <a:r>
              <a:rPr lang="en-US" dirty="0" err="1" smtClean="0"/>
              <a:t>kle</a:t>
            </a:r>
            <a:r>
              <a:rPr lang="en-US" dirty="0" smtClean="0"/>
              <a:t>		fur		per		</a:t>
            </a:r>
            <a:r>
              <a:rPr lang="en-US" dirty="0" err="1" smtClean="0"/>
              <a:t>gud</a:t>
            </a:r>
            <a:r>
              <a:rPr lang="en-US" dirty="0" smtClean="0"/>
              <a:t>		</a:t>
            </a:r>
            <a:r>
              <a:rPr lang="en-US" dirty="0" err="1" smtClean="0"/>
              <a:t>gle</a:t>
            </a:r>
            <a:endParaRPr lang="en-US" dirty="0" smtClean="0"/>
          </a:p>
          <a:p>
            <a:pPr>
              <a:buFont typeface="Wingdings 2" pitchFamily="18" charset="2"/>
              <a:buNone/>
            </a:pPr>
            <a:r>
              <a:rPr lang="en-US" dirty="0" err="1" smtClean="0"/>
              <a:t>ote</a:t>
            </a:r>
            <a:r>
              <a:rPr lang="en-US" dirty="0" smtClean="0"/>
              <a:t>		</a:t>
            </a:r>
            <a:r>
              <a:rPr lang="en-US" dirty="0" err="1" smtClean="0"/>
              <a:t>tle</a:t>
            </a:r>
            <a:r>
              <a:rPr lang="en-US" dirty="0" smtClean="0"/>
              <a:t>		so		much		</a:t>
            </a:r>
            <a:r>
              <a:rPr lang="en-US" dirty="0" err="1" smtClean="0"/>
              <a:t>ough</a:t>
            </a:r>
            <a:endParaRPr lang="en-US" dirty="0" smtClean="0"/>
          </a:p>
          <a:p>
            <a:pPr>
              <a:buFont typeface="Wingdings 2" pitchFamily="18" charset="2"/>
              <a:buNone/>
            </a:pPr>
            <a:r>
              <a:rPr lang="en-US" dirty="0" err="1" smtClean="0"/>
              <a:t>pe</a:t>
            </a:r>
            <a:r>
              <a:rPr lang="en-US" dirty="0" smtClean="0"/>
              <a:t>		few		poi		</a:t>
            </a:r>
            <a:r>
              <a:rPr lang="en-US" dirty="0" err="1" smtClean="0"/>
              <a:t>ta</a:t>
            </a:r>
            <a:r>
              <a:rPr lang="en-US" dirty="0" smtClean="0"/>
              <a:t>		</a:t>
            </a:r>
            <a:r>
              <a:rPr lang="en-US" dirty="0" err="1" smtClean="0"/>
              <a:t>eap</a:t>
            </a:r>
            <a:endParaRPr lang="en-US" dirty="0" smtClean="0"/>
          </a:p>
          <a:p>
            <a:pPr>
              <a:buFont typeface="Wingdings 2" pitchFamily="18" charset="2"/>
              <a:buNone/>
            </a:pPr>
            <a:r>
              <a:rPr lang="en-US" dirty="0" err="1" smtClean="0"/>
              <a:t>su</a:t>
            </a:r>
            <a:r>
              <a:rPr lang="en-US" dirty="0" smtClean="0"/>
              <a:t>			paw		</a:t>
            </a:r>
            <a:r>
              <a:rPr lang="en-US" dirty="0" err="1" smtClean="0"/>
              <a:t>ike</a:t>
            </a:r>
            <a:r>
              <a:rPr lang="en-US" dirty="0" smtClean="0"/>
              <a:t>		</a:t>
            </a:r>
            <a:r>
              <a:rPr lang="en-US" dirty="0" err="1" smtClean="0"/>
              <a:t>di</a:t>
            </a:r>
            <a:r>
              <a:rPr lang="en-US" dirty="0" smtClean="0"/>
              <a:t>		</a:t>
            </a:r>
            <a:r>
              <a:rPr lang="en-US" dirty="0" err="1" smtClean="0"/>
              <a:t>raph</a:t>
            </a:r>
            <a:r>
              <a:rPr lang="en-US" dirty="0" smtClean="0"/>
              <a:t>	</a:t>
            </a:r>
          </a:p>
          <a:p>
            <a:pPr>
              <a:buFont typeface="Wingdings 2" pitchFamily="18" charset="2"/>
              <a:buNone/>
            </a:pPr>
            <a:r>
              <a:rPr lang="en-US" dirty="0" err="1" smtClean="0"/>
              <a:t>ipe</a:t>
            </a:r>
            <a:r>
              <a:rPr lang="en-US" dirty="0" smtClean="0"/>
              <a:t>		</a:t>
            </a:r>
            <a:r>
              <a:rPr lang="en-US" dirty="0" err="1" smtClean="0"/>
              <a:t>oop</a:t>
            </a:r>
            <a:r>
              <a:rPr lang="en-US" dirty="0" smtClean="0"/>
              <a:t>		</a:t>
            </a:r>
            <a:r>
              <a:rPr lang="en-US" dirty="0" err="1" smtClean="0"/>
              <a:t>ble</a:t>
            </a:r>
            <a:r>
              <a:rPr lang="en-US" dirty="0" smtClean="0"/>
              <a:t>		</a:t>
            </a:r>
            <a:r>
              <a:rPr lang="en-US" dirty="0" err="1" smtClean="0"/>
              <a:t>tle</a:t>
            </a:r>
            <a:r>
              <a:rPr lang="en-US" dirty="0" smtClean="0"/>
              <a:t>		lose</a:t>
            </a:r>
          </a:p>
          <a:p>
            <a:pPr>
              <a:buFont typeface="Wingdings 2" pitchFamily="18" charset="2"/>
              <a:buNone/>
            </a:pPr>
            <a:r>
              <a:rPr lang="en-US" dirty="0" smtClean="0"/>
              <a:t>vow		</a:t>
            </a:r>
            <a:r>
              <a:rPr lang="en-US" dirty="0" err="1" smtClean="0"/>
              <a:t>gle</a:t>
            </a:r>
            <a:r>
              <a:rPr lang="en-US" dirty="0" smtClean="0"/>
              <a:t>		let		wed		car		</a:t>
            </a:r>
          </a:p>
        </p:txBody>
      </p:sp>
      <p:sp>
        <p:nvSpPr>
          <p:cNvPr id="4" name="Oval 3"/>
          <p:cNvSpPr/>
          <p:nvPr/>
        </p:nvSpPr>
        <p:spPr>
          <a:xfrm>
            <a:off x="5562600" y="19050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Oval 4"/>
          <p:cNvSpPr/>
          <p:nvPr/>
        </p:nvSpPr>
        <p:spPr>
          <a:xfrm>
            <a:off x="152400" y="4149725"/>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Oval 6"/>
          <p:cNvSpPr/>
          <p:nvPr/>
        </p:nvSpPr>
        <p:spPr>
          <a:xfrm>
            <a:off x="7391400" y="29718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Oval 7"/>
          <p:cNvSpPr/>
          <p:nvPr/>
        </p:nvSpPr>
        <p:spPr>
          <a:xfrm>
            <a:off x="5486400" y="2971800"/>
            <a:ext cx="1143000" cy="6096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Oval 8"/>
          <p:cNvSpPr/>
          <p:nvPr/>
        </p:nvSpPr>
        <p:spPr>
          <a:xfrm>
            <a:off x="152400" y="5597525"/>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Oval 9"/>
          <p:cNvSpPr/>
          <p:nvPr/>
        </p:nvSpPr>
        <p:spPr>
          <a:xfrm>
            <a:off x="1905000" y="14478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Oval 10"/>
          <p:cNvSpPr/>
          <p:nvPr/>
        </p:nvSpPr>
        <p:spPr>
          <a:xfrm>
            <a:off x="3581400" y="5064125"/>
            <a:ext cx="1143000" cy="6096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Oval 11"/>
          <p:cNvSpPr/>
          <p:nvPr/>
        </p:nvSpPr>
        <p:spPr>
          <a:xfrm>
            <a:off x="7391400" y="56388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70667" name="Picture 15" descr="http://springfieldpublicschoolsmo.org/harrison/jclark/Images/spelling.gif"/>
          <p:cNvPicPr>
            <a:picLocks noChangeAspect="1" noChangeArrowheads="1"/>
          </p:cNvPicPr>
          <p:nvPr/>
        </p:nvPicPr>
        <p:blipFill>
          <a:blip r:embed="rId3" cstate="print"/>
          <a:srcRect/>
          <a:stretch>
            <a:fillRect/>
          </a:stretch>
        </p:blipFill>
        <p:spPr bwMode="auto">
          <a:xfrm>
            <a:off x="7467600" y="228600"/>
            <a:ext cx="1425575" cy="1295400"/>
          </a:xfrm>
          <a:prstGeom prst="rect">
            <a:avLst/>
          </a:prstGeom>
          <a:noFill/>
          <a:ln w="9525">
            <a:noFill/>
            <a:miter lim="800000"/>
            <a:headEnd/>
            <a:tailEnd/>
          </a:ln>
        </p:spPr>
      </p:pic>
      <p:sp>
        <p:nvSpPr>
          <p:cNvPr id="70668" name="Title 1"/>
          <p:cNvSpPr>
            <a:spLocks noGrp="1"/>
          </p:cNvSpPr>
          <p:nvPr>
            <p:ph type="title"/>
          </p:nvPr>
        </p:nvSpPr>
        <p:spPr>
          <a:xfrm>
            <a:off x="304800" y="152400"/>
            <a:ext cx="7772400" cy="1143000"/>
          </a:xfrm>
        </p:spPr>
        <p:txBody>
          <a:bodyPr/>
          <a:lstStyle/>
          <a:p>
            <a:r>
              <a:rPr lang="en-US" smtClean="0"/>
              <a:t>Discovery of Syllables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par>
                          <p:cTn id="14" fill="hold">
                            <p:stCondLst>
                              <p:cond delay="2000"/>
                            </p:stCondLst>
                            <p:childTnLst>
                              <p:par>
                                <p:cTn id="15" presetID="51"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770" decel="100000"/>
                                        <p:tgtEl>
                                          <p:spTgt spid="5"/>
                                        </p:tgtEl>
                                      </p:cBhvr>
                                    </p:animEffect>
                                    <p:animScale>
                                      <p:cBhvr>
                                        <p:cTn id="18" dur="770" decel="100000"/>
                                        <p:tgtEl>
                                          <p:spTgt spid="5"/>
                                        </p:tgtEl>
                                      </p:cBhvr>
                                      <p:from x="10000" y="10000"/>
                                      <p:to x="200000" y="450000"/>
                                    </p:animScale>
                                    <p:animScale>
                                      <p:cBhvr>
                                        <p:cTn id="19" dur="1230" accel="100000" fill="hold">
                                          <p:stCondLst>
                                            <p:cond delay="770"/>
                                          </p:stCondLst>
                                        </p:cTn>
                                        <p:tgtEl>
                                          <p:spTgt spid="5"/>
                                        </p:tgtEl>
                                      </p:cBhvr>
                                      <p:from x="200000" y="450000"/>
                                      <p:to x="100000" y="100000"/>
                                    </p:animScale>
                                    <p:set>
                                      <p:cBhvr>
                                        <p:cTn id="20" dur="770" fill="hold"/>
                                        <p:tgtEl>
                                          <p:spTgt spid="5"/>
                                        </p:tgtEl>
                                        <p:attrNameLst>
                                          <p:attrName>ppt_x</p:attrName>
                                        </p:attrNameLst>
                                      </p:cBhvr>
                                      <p:to>
                                        <p:strVal val="(0.5)"/>
                                      </p:to>
                                    </p:set>
                                    <p:anim from="(0.5)" to="(#ppt_x)" calcmode="lin" valueType="num">
                                      <p:cBhvr>
                                        <p:cTn id="21" dur="1230" accel="100000" fill="hold">
                                          <p:stCondLst>
                                            <p:cond delay="770"/>
                                          </p:stCondLst>
                                        </p:cTn>
                                        <p:tgtEl>
                                          <p:spTgt spid="5"/>
                                        </p:tgtEl>
                                        <p:attrNameLst>
                                          <p:attrName>ppt_x</p:attrName>
                                        </p:attrNameLst>
                                      </p:cBhvr>
                                    </p:anim>
                                    <p:set>
                                      <p:cBhvr>
                                        <p:cTn id="22" dur="770" fill="hold"/>
                                        <p:tgtEl>
                                          <p:spTgt spid="5"/>
                                        </p:tgtEl>
                                        <p:attrNameLst>
                                          <p:attrName>ppt_y</p:attrName>
                                        </p:attrNameLst>
                                      </p:cBhvr>
                                      <p:to>
                                        <p:strVal val="(#ppt_y+0.4)"/>
                                      </p:to>
                                    </p:set>
                                    <p:anim from="(#ppt_y+0.4)" to="(#ppt_y)" calcmode="lin" valueType="num">
                                      <p:cBhvr>
                                        <p:cTn id="23" dur="1230" accel="100000" fill="hold">
                                          <p:stCondLst>
                                            <p:cond delay="770"/>
                                          </p:stCondLst>
                                        </p:cTn>
                                        <p:tgtEl>
                                          <p:spTgt spid="5"/>
                                        </p:tgtEl>
                                        <p:attrNameLst>
                                          <p:attrName>ppt_y</p:attrName>
                                        </p:attrNameLst>
                                      </p:cBhvr>
                                    </p:anim>
                                  </p:childTnLst>
                                </p:cTn>
                              </p:par>
                            </p:childTnLst>
                          </p:cTn>
                        </p:par>
                        <p:par>
                          <p:cTn id="24" fill="hold">
                            <p:stCondLst>
                              <p:cond delay="4000"/>
                            </p:stCondLst>
                            <p:childTnLst>
                              <p:par>
                                <p:cTn id="25" presetID="51"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770" decel="100000"/>
                                        <p:tgtEl>
                                          <p:spTgt spid="7"/>
                                        </p:tgtEl>
                                      </p:cBhvr>
                                    </p:animEffect>
                                    <p:animScale>
                                      <p:cBhvr>
                                        <p:cTn id="28" dur="770" decel="100000"/>
                                        <p:tgtEl>
                                          <p:spTgt spid="7"/>
                                        </p:tgtEl>
                                      </p:cBhvr>
                                      <p:from x="10000" y="10000"/>
                                      <p:to x="200000" y="450000"/>
                                    </p:animScale>
                                    <p:animScale>
                                      <p:cBhvr>
                                        <p:cTn id="29" dur="1230" accel="100000" fill="hold">
                                          <p:stCondLst>
                                            <p:cond delay="770"/>
                                          </p:stCondLst>
                                        </p:cTn>
                                        <p:tgtEl>
                                          <p:spTgt spid="7"/>
                                        </p:tgtEl>
                                      </p:cBhvr>
                                      <p:from x="200000" y="450000"/>
                                      <p:to x="100000" y="100000"/>
                                    </p:animScale>
                                    <p:set>
                                      <p:cBhvr>
                                        <p:cTn id="30" dur="770" fill="hold"/>
                                        <p:tgtEl>
                                          <p:spTgt spid="7"/>
                                        </p:tgtEl>
                                        <p:attrNameLst>
                                          <p:attrName>ppt_x</p:attrName>
                                        </p:attrNameLst>
                                      </p:cBhvr>
                                      <p:to>
                                        <p:strVal val="(0.5)"/>
                                      </p:to>
                                    </p:set>
                                    <p:anim from="(0.5)" to="(#ppt_x)" calcmode="lin" valueType="num">
                                      <p:cBhvr>
                                        <p:cTn id="31" dur="1230" accel="100000" fill="hold">
                                          <p:stCondLst>
                                            <p:cond delay="770"/>
                                          </p:stCondLst>
                                        </p:cTn>
                                        <p:tgtEl>
                                          <p:spTgt spid="7"/>
                                        </p:tgtEl>
                                        <p:attrNameLst>
                                          <p:attrName>ppt_x</p:attrName>
                                        </p:attrNameLst>
                                      </p:cBhvr>
                                    </p:anim>
                                    <p:set>
                                      <p:cBhvr>
                                        <p:cTn id="32" dur="770" fill="hold"/>
                                        <p:tgtEl>
                                          <p:spTgt spid="7"/>
                                        </p:tgtEl>
                                        <p:attrNameLst>
                                          <p:attrName>ppt_y</p:attrName>
                                        </p:attrNameLst>
                                      </p:cBhvr>
                                      <p:to>
                                        <p:strVal val="(#ppt_y+0.4)"/>
                                      </p:to>
                                    </p:set>
                                    <p:anim from="(#ppt_y+0.4)" to="(#ppt_y)" calcmode="lin" valueType="num">
                                      <p:cBhvr>
                                        <p:cTn id="33" dur="1230" accel="100000" fill="hold">
                                          <p:stCondLst>
                                            <p:cond delay="770"/>
                                          </p:stCondLst>
                                        </p:cTn>
                                        <p:tgtEl>
                                          <p:spTgt spid="7"/>
                                        </p:tgtEl>
                                        <p:attrNameLst>
                                          <p:attrName>ppt_y</p:attrName>
                                        </p:attrNameLst>
                                      </p:cBhvr>
                                    </p:anim>
                                  </p:childTnLst>
                                </p:cTn>
                              </p:par>
                            </p:childTnLst>
                          </p:cTn>
                        </p:par>
                        <p:par>
                          <p:cTn id="34" fill="hold">
                            <p:stCondLst>
                              <p:cond delay="6000"/>
                            </p:stCondLst>
                            <p:childTnLst>
                              <p:par>
                                <p:cTn id="35" presetID="51"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770" decel="100000"/>
                                        <p:tgtEl>
                                          <p:spTgt spid="8"/>
                                        </p:tgtEl>
                                      </p:cBhvr>
                                    </p:animEffect>
                                    <p:animScale>
                                      <p:cBhvr>
                                        <p:cTn id="38" dur="770" decel="100000"/>
                                        <p:tgtEl>
                                          <p:spTgt spid="8"/>
                                        </p:tgtEl>
                                      </p:cBhvr>
                                      <p:from x="10000" y="10000"/>
                                      <p:to x="200000" y="450000"/>
                                    </p:animScale>
                                    <p:animScale>
                                      <p:cBhvr>
                                        <p:cTn id="39" dur="1230" accel="100000" fill="hold">
                                          <p:stCondLst>
                                            <p:cond delay="770"/>
                                          </p:stCondLst>
                                        </p:cTn>
                                        <p:tgtEl>
                                          <p:spTgt spid="8"/>
                                        </p:tgtEl>
                                      </p:cBhvr>
                                      <p:from x="200000" y="450000"/>
                                      <p:to x="100000" y="100000"/>
                                    </p:animScale>
                                    <p:set>
                                      <p:cBhvr>
                                        <p:cTn id="40" dur="770" fill="hold"/>
                                        <p:tgtEl>
                                          <p:spTgt spid="8"/>
                                        </p:tgtEl>
                                        <p:attrNameLst>
                                          <p:attrName>ppt_x</p:attrName>
                                        </p:attrNameLst>
                                      </p:cBhvr>
                                      <p:to>
                                        <p:strVal val="(0.5)"/>
                                      </p:to>
                                    </p:set>
                                    <p:anim from="(0.5)" to="(#ppt_x)" calcmode="lin" valueType="num">
                                      <p:cBhvr>
                                        <p:cTn id="41" dur="1230" accel="100000" fill="hold">
                                          <p:stCondLst>
                                            <p:cond delay="770"/>
                                          </p:stCondLst>
                                        </p:cTn>
                                        <p:tgtEl>
                                          <p:spTgt spid="8"/>
                                        </p:tgtEl>
                                        <p:attrNameLst>
                                          <p:attrName>ppt_x</p:attrName>
                                        </p:attrNameLst>
                                      </p:cBhvr>
                                    </p:anim>
                                    <p:set>
                                      <p:cBhvr>
                                        <p:cTn id="42" dur="770" fill="hold"/>
                                        <p:tgtEl>
                                          <p:spTgt spid="8"/>
                                        </p:tgtEl>
                                        <p:attrNameLst>
                                          <p:attrName>ppt_y</p:attrName>
                                        </p:attrNameLst>
                                      </p:cBhvr>
                                      <p:to>
                                        <p:strVal val="(#ppt_y+0.4)"/>
                                      </p:to>
                                    </p:set>
                                    <p:anim from="(#ppt_y+0.4)" to="(#ppt_y)" calcmode="lin" valueType="num">
                                      <p:cBhvr>
                                        <p:cTn id="43" dur="1230" accel="100000" fill="hold">
                                          <p:stCondLst>
                                            <p:cond delay="770"/>
                                          </p:stCondLst>
                                        </p:cTn>
                                        <p:tgtEl>
                                          <p:spTgt spid="8"/>
                                        </p:tgtEl>
                                        <p:attrNameLst>
                                          <p:attrName>ppt_y</p:attrName>
                                        </p:attrNameLst>
                                      </p:cBhvr>
                                    </p:anim>
                                  </p:childTnLst>
                                </p:cTn>
                              </p:par>
                            </p:childTnLst>
                          </p:cTn>
                        </p:par>
                        <p:par>
                          <p:cTn id="44" fill="hold">
                            <p:stCondLst>
                              <p:cond delay="8000"/>
                            </p:stCondLst>
                            <p:childTnLst>
                              <p:par>
                                <p:cTn id="45" presetID="51" presetClass="entr" presetSubtype="0"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770" decel="100000"/>
                                        <p:tgtEl>
                                          <p:spTgt spid="9"/>
                                        </p:tgtEl>
                                      </p:cBhvr>
                                    </p:animEffect>
                                    <p:animScale>
                                      <p:cBhvr>
                                        <p:cTn id="48" dur="770" decel="100000"/>
                                        <p:tgtEl>
                                          <p:spTgt spid="9"/>
                                        </p:tgtEl>
                                      </p:cBhvr>
                                      <p:from x="10000" y="10000"/>
                                      <p:to x="200000" y="450000"/>
                                    </p:animScale>
                                    <p:animScale>
                                      <p:cBhvr>
                                        <p:cTn id="49" dur="1230" accel="100000" fill="hold">
                                          <p:stCondLst>
                                            <p:cond delay="770"/>
                                          </p:stCondLst>
                                        </p:cTn>
                                        <p:tgtEl>
                                          <p:spTgt spid="9"/>
                                        </p:tgtEl>
                                      </p:cBhvr>
                                      <p:from x="200000" y="450000"/>
                                      <p:to x="100000" y="100000"/>
                                    </p:animScale>
                                    <p:set>
                                      <p:cBhvr>
                                        <p:cTn id="50" dur="770" fill="hold"/>
                                        <p:tgtEl>
                                          <p:spTgt spid="9"/>
                                        </p:tgtEl>
                                        <p:attrNameLst>
                                          <p:attrName>ppt_x</p:attrName>
                                        </p:attrNameLst>
                                      </p:cBhvr>
                                      <p:to>
                                        <p:strVal val="(0.5)"/>
                                      </p:to>
                                    </p:set>
                                    <p:anim from="(0.5)" to="(#ppt_x)" calcmode="lin" valueType="num">
                                      <p:cBhvr>
                                        <p:cTn id="51" dur="1230" accel="100000" fill="hold">
                                          <p:stCondLst>
                                            <p:cond delay="770"/>
                                          </p:stCondLst>
                                        </p:cTn>
                                        <p:tgtEl>
                                          <p:spTgt spid="9"/>
                                        </p:tgtEl>
                                        <p:attrNameLst>
                                          <p:attrName>ppt_x</p:attrName>
                                        </p:attrNameLst>
                                      </p:cBhvr>
                                    </p:anim>
                                    <p:set>
                                      <p:cBhvr>
                                        <p:cTn id="52" dur="770" fill="hold"/>
                                        <p:tgtEl>
                                          <p:spTgt spid="9"/>
                                        </p:tgtEl>
                                        <p:attrNameLst>
                                          <p:attrName>ppt_y</p:attrName>
                                        </p:attrNameLst>
                                      </p:cBhvr>
                                      <p:to>
                                        <p:strVal val="(#ppt_y+0.4)"/>
                                      </p:to>
                                    </p:set>
                                    <p:anim from="(#ppt_y+0.4)" to="(#ppt_y)" calcmode="lin" valueType="num">
                                      <p:cBhvr>
                                        <p:cTn id="53" dur="1230" accel="100000" fill="hold">
                                          <p:stCondLst>
                                            <p:cond delay="770"/>
                                          </p:stCondLst>
                                        </p:cTn>
                                        <p:tgtEl>
                                          <p:spTgt spid="9"/>
                                        </p:tgtEl>
                                        <p:attrNameLst>
                                          <p:attrName>ppt_y</p:attrName>
                                        </p:attrNameLst>
                                      </p:cBhvr>
                                    </p:anim>
                                  </p:childTnLst>
                                </p:cTn>
                              </p:par>
                            </p:childTnLst>
                          </p:cTn>
                        </p:par>
                        <p:par>
                          <p:cTn id="54" fill="hold">
                            <p:stCondLst>
                              <p:cond delay="10000"/>
                            </p:stCondLst>
                            <p:childTnLst>
                              <p:par>
                                <p:cTn id="55" presetID="51" presetClass="entr" presetSubtype="0"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770" decel="100000"/>
                                        <p:tgtEl>
                                          <p:spTgt spid="10"/>
                                        </p:tgtEl>
                                      </p:cBhvr>
                                    </p:animEffect>
                                    <p:animScale>
                                      <p:cBhvr>
                                        <p:cTn id="58" dur="770" decel="100000"/>
                                        <p:tgtEl>
                                          <p:spTgt spid="10"/>
                                        </p:tgtEl>
                                      </p:cBhvr>
                                      <p:from x="10000" y="10000"/>
                                      <p:to x="200000" y="450000"/>
                                    </p:animScale>
                                    <p:animScale>
                                      <p:cBhvr>
                                        <p:cTn id="59" dur="1230" accel="100000" fill="hold">
                                          <p:stCondLst>
                                            <p:cond delay="770"/>
                                          </p:stCondLst>
                                        </p:cTn>
                                        <p:tgtEl>
                                          <p:spTgt spid="10"/>
                                        </p:tgtEl>
                                      </p:cBhvr>
                                      <p:from x="200000" y="450000"/>
                                      <p:to x="100000" y="100000"/>
                                    </p:animScale>
                                    <p:set>
                                      <p:cBhvr>
                                        <p:cTn id="60" dur="770" fill="hold"/>
                                        <p:tgtEl>
                                          <p:spTgt spid="10"/>
                                        </p:tgtEl>
                                        <p:attrNameLst>
                                          <p:attrName>ppt_x</p:attrName>
                                        </p:attrNameLst>
                                      </p:cBhvr>
                                      <p:to>
                                        <p:strVal val="(0.5)"/>
                                      </p:to>
                                    </p:set>
                                    <p:anim from="(0.5)" to="(#ppt_x)" calcmode="lin" valueType="num">
                                      <p:cBhvr>
                                        <p:cTn id="61" dur="1230" accel="100000" fill="hold">
                                          <p:stCondLst>
                                            <p:cond delay="770"/>
                                          </p:stCondLst>
                                        </p:cTn>
                                        <p:tgtEl>
                                          <p:spTgt spid="10"/>
                                        </p:tgtEl>
                                        <p:attrNameLst>
                                          <p:attrName>ppt_x</p:attrName>
                                        </p:attrNameLst>
                                      </p:cBhvr>
                                    </p:anim>
                                    <p:set>
                                      <p:cBhvr>
                                        <p:cTn id="62" dur="770" fill="hold"/>
                                        <p:tgtEl>
                                          <p:spTgt spid="10"/>
                                        </p:tgtEl>
                                        <p:attrNameLst>
                                          <p:attrName>ppt_y</p:attrName>
                                        </p:attrNameLst>
                                      </p:cBhvr>
                                      <p:to>
                                        <p:strVal val="(#ppt_y+0.4)"/>
                                      </p:to>
                                    </p:set>
                                    <p:anim from="(#ppt_y+0.4)" to="(#ppt_y)" calcmode="lin" valueType="num">
                                      <p:cBhvr>
                                        <p:cTn id="63" dur="1230" accel="100000" fill="hold">
                                          <p:stCondLst>
                                            <p:cond delay="770"/>
                                          </p:stCondLst>
                                        </p:cTn>
                                        <p:tgtEl>
                                          <p:spTgt spid="10"/>
                                        </p:tgtEl>
                                        <p:attrNameLst>
                                          <p:attrName>ppt_y</p:attrName>
                                        </p:attrNameLst>
                                      </p:cBhvr>
                                    </p:anim>
                                  </p:childTnLst>
                                </p:cTn>
                              </p:par>
                            </p:childTnLst>
                          </p:cTn>
                        </p:par>
                        <p:par>
                          <p:cTn id="64" fill="hold">
                            <p:stCondLst>
                              <p:cond delay="12000"/>
                            </p:stCondLst>
                            <p:childTnLst>
                              <p:par>
                                <p:cTn id="65" presetID="51" presetClass="entr" presetSubtype="0"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fade">
                                      <p:cBhvr>
                                        <p:cTn id="67" dur="770" decel="100000"/>
                                        <p:tgtEl>
                                          <p:spTgt spid="11"/>
                                        </p:tgtEl>
                                      </p:cBhvr>
                                    </p:animEffect>
                                    <p:animScale>
                                      <p:cBhvr>
                                        <p:cTn id="68" dur="770" decel="100000"/>
                                        <p:tgtEl>
                                          <p:spTgt spid="11"/>
                                        </p:tgtEl>
                                      </p:cBhvr>
                                      <p:from x="10000" y="10000"/>
                                      <p:to x="200000" y="450000"/>
                                    </p:animScale>
                                    <p:animScale>
                                      <p:cBhvr>
                                        <p:cTn id="69" dur="1230" accel="100000" fill="hold">
                                          <p:stCondLst>
                                            <p:cond delay="770"/>
                                          </p:stCondLst>
                                        </p:cTn>
                                        <p:tgtEl>
                                          <p:spTgt spid="11"/>
                                        </p:tgtEl>
                                      </p:cBhvr>
                                      <p:from x="200000" y="450000"/>
                                      <p:to x="100000" y="100000"/>
                                    </p:animScale>
                                    <p:set>
                                      <p:cBhvr>
                                        <p:cTn id="70" dur="770" fill="hold"/>
                                        <p:tgtEl>
                                          <p:spTgt spid="11"/>
                                        </p:tgtEl>
                                        <p:attrNameLst>
                                          <p:attrName>ppt_x</p:attrName>
                                        </p:attrNameLst>
                                      </p:cBhvr>
                                      <p:to>
                                        <p:strVal val="(0.5)"/>
                                      </p:to>
                                    </p:set>
                                    <p:anim from="(0.5)" to="(#ppt_x)" calcmode="lin" valueType="num">
                                      <p:cBhvr>
                                        <p:cTn id="71" dur="1230" accel="100000" fill="hold">
                                          <p:stCondLst>
                                            <p:cond delay="770"/>
                                          </p:stCondLst>
                                        </p:cTn>
                                        <p:tgtEl>
                                          <p:spTgt spid="11"/>
                                        </p:tgtEl>
                                        <p:attrNameLst>
                                          <p:attrName>ppt_x</p:attrName>
                                        </p:attrNameLst>
                                      </p:cBhvr>
                                    </p:anim>
                                    <p:set>
                                      <p:cBhvr>
                                        <p:cTn id="72" dur="770" fill="hold"/>
                                        <p:tgtEl>
                                          <p:spTgt spid="11"/>
                                        </p:tgtEl>
                                        <p:attrNameLst>
                                          <p:attrName>ppt_y</p:attrName>
                                        </p:attrNameLst>
                                      </p:cBhvr>
                                      <p:to>
                                        <p:strVal val="(#ppt_y+0.4)"/>
                                      </p:to>
                                    </p:set>
                                    <p:anim from="(#ppt_y+0.4)" to="(#ppt_y)" calcmode="lin" valueType="num">
                                      <p:cBhvr>
                                        <p:cTn id="73" dur="1230" accel="100000" fill="hold">
                                          <p:stCondLst>
                                            <p:cond delay="770"/>
                                          </p:stCondLst>
                                        </p:cTn>
                                        <p:tgtEl>
                                          <p:spTgt spid="11"/>
                                        </p:tgtEl>
                                        <p:attrNameLst>
                                          <p:attrName>ppt_y</p:attrName>
                                        </p:attrNameLst>
                                      </p:cBhvr>
                                    </p:anim>
                                  </p:childTnLst>
                                </p:cTn>
                              </p:par>
                            </p:childTnLst>
                          </p:cTn>
                        </p:par>
                        <p:par>
                          <p:cTn id="74" fill="hold">
                            <p:stCondLst>
                              <p:cond delay="14000"/>
                            </p:stCondLst>
                            <p:childTnLst>
                              <p:par>
                                <p:cTn id="75" presetID="51" presetClass="entr" presetSubtype="0" fill="hold" grpId="0" nodeType="after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fade">
                                      <p:cBhvr>
                                        <p:cTn id="77" dur="770" decel="100000"/>
                                        <p:tgtEl>
                                          <p:spTgt spid="12"/>
                                        </p:tgtEl>
                                      </p:cBhvr>
                                    </p:animEffect>
                                    <p:animScale>
                                      <p:cBhvr>
                                        <p:cTn id="78" dur="770" decel="100000"/>
                                        <p:tgtEl>
                                          <p:spTgt spid="12"/>
                                        </p:tgtEl>
                                      </p:cBhvr>
                                      <p:from x="10000" y="10000"/>
                                      <p:to x="200000" y="450000"/>
                                    </p:animScale>
                                    <p:animScale>
                                      <p:cBhvr>
                                        <p:cTn id="79" dur="1230" accel="100000" fill="hold">
                                          <p:stCondLst>
                                            <p:cond delay="770"/>
                                          </p:stCondLst>
                                        </p:cTn>
                                        <p:tgtEl>
                                          <p:spTgt spid="12"/>
                                        </p:tgtEl>
                                      </p:cBhvr>
                                      <p:from x="200000" y="450000"/>
                                      <p:to x="100000" y="100000"/>
                                    </p:animScale>
                                    <p:set>
                                      <p:cBhvr>
                                        <p:cTn id="80" dur="770" fill="hold"/>
                                        <p:tgtEl>
                                          <p:spTgt spid="12"/>
                                        </p:tgtEl>
                                        <p:attrNameLst>
                                          <p:attrName>ppt_x</p:attrName>
                                        </p:attrNameLst>
                                      </p:cBhvr>
                                      <p:to>
                                        <p:strVal val="(0.5)"/>
                                      </p:to>
                                    </p:set>
                                    <p:anim from="(0.5)" to="(#ppt_x)" calcmode="lin" valueType="num">
                                      <p:cBhvr>
                                        <p:cTn id="81" dur="1230" accel="100000" fill="hold">
                                          <p:stCondLst>
                                            <p:cond delay="770"/>
                                          </p:stCondLst>
                                        </p:cTn>
                                        <p:tgtEl>
                                          <p:spTgt spid="12"/>
                                        </p:tgtEl>
                                        <p:attrNameLst>
                                          <p:attrName>ppt_x</p:attrName>
                                        </p:attrNameLst>
                                      </p:cBhvr>
                                    </p:anim>
                                    <p:set>
                                      <p:cBhvr>
                                        <p:cTn id="82" dur="770" fill="hold"/>
                                        <p:tgtEl>
                                          <p:spTgt spid="12"/>
                                        </p:tgtEl>
                                        <p:attrNameLst>
                                          <p:attrName>ppt_y</p:attrName>
                                        </p:attrNameLst>
                                      </p:cBhvr>
                                      <p:to>
                                        <p:strVal val="(#ppt_y+0.4)"/>
                                      </p:to>
                                    </p:set>
                                    <p:anim from="(#ppt_y+0.4)" to="(#ppt_y)" calcmode="lin" valueType="num">
                                      <p:cBhvr>
                                        <p:cTn id="83" dur="1230" accel="100000" fill="hold">
                                          <p:stCondLst>
                                            <p:cond delay="770"/>
                                          </p:stCondLst>
                                        </p:cTn>
                                        <p:tgtEl>
                                          <p:spTgt spid="1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P spid="9" grpId="0" animBg="1"/>
      <p:bldP spid="10" grpId="0" animBg="1"/>
      <p:bldP spid="11" grpId="0" animBg="1"/>
      <p:bldP spid="12" grpId="0" animBg="1"/>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r>
              <a:rPr lang="en-US" smtClean="0"/>
              <a:t>Magic E Syllable </a:t>
            </a:r>
          </a:p>
        </p:txBody>
      </p:sp>
      <p:sp>
        <p:nvSpPr>
          <p:cNvPr id="71683" name="Content Placeholder 2"/>
          <p:cNvSpPr>
            <a:spLocks noGrp="1"/>
          </p:cNvSpPr>
          <p:nvPr>
            <p:ph idx="1"/>
          </p:nvPr>
        </p:nvSpPr>
        <p:spPr>
          <a:xfrm>
            <a:off x="457200" y="1882775"/>
            <a:ext cx="8229600" cy="2613025"/>
          </a:xfrm>
        </p:spPr>
        <p:txBody>
          <a:bodyPr/>
          <a:lstStyle/>
          <a:p>
            <a:r>
              <a:rPr lang="en-US" smtClean="0"/>
              <a:t>The vowel is followed by a single consonant and a silent e</a:t>
            </a:r>
          </a:p>
          <a:p>
            <a:r>
              <a:rPr lang="en-US" smtClean="0"/>
              <a:t>cake, lake, make </a:t>
            </a:r>
          </a:p>
        </p:txBody>
      </p:sp>
      <p:pic>
        <p:nvPicPr>
          <p:cNvPr id="71684" name="Picture 2" descr="C:\Documents and Settings\rfrantu\My Documents\My Pictures\Microsoft Clip Organizer\j0178211.gif"/>
          <p:cNvPicPr>
            <a:picLocks noChangeAspect="1" noChangeArrowheads="1" noCrop="1"/>
          </p:cNvPicPr>
          <p:nvPr/>
        </p:nvPicPr>
        <p:blipFill>
          <a:blip r:embed="rId2" cstate="print"/>
          <a:srcRect/>
          <a:stretch>
            <a:fillRect/>
          </a:stretch>
        </p:blipFill>
        <p:spPr bwMode="auto">
          <a:xfrm>
            <a:off x="3048000" y="4267200"/>
            <a:ext cx="2133600" cy="2133600"/>
          </a:xfrm>
          <a:prstGeom prst="rect">
            <a:avLst/>
          </a:prstGeom>
          <a:noFill/>
          <a:ln w="9525">
            <a:noFill/>
            <a:miter lim="800000"/>
            <a:headEnd/>
            <a:tailEnd/>
          </a:ln>
        </p:spPr>
      </p:pic>
      <p:pic>
        <p:nvPicPr>
          <p:cNvPr id="71685" name="Picture 15" descr="http://springfieldpublicschoolsmo.org/harrison/jclark/Images/spelling.gif"/>
          <p:cNvPicPr>
            <a:picLocks noChangeAspect="1" noChangeArrowheads="1"/>
          </p:cNvPicPr>
          <p:nvPr/>
        </p:nvPicPr>
        <p:blipFill>
          <a:blip r:embed="rId3" cstate="print"/>
          <a:srcRect/>
          <a:stretch>
            <a:fillRect/>
          </a:stretch>
        </p:blipFill>
        <p:spPr bwMode="auto">
          <a:xfrm>
            <a:off x="7467600" y="228600"/>
            <a:ext cx="1425575" cy="1295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2866" name="Rectangle 2"/>
          <p:cNvSpPr>
            <a:spLocks noGrp="1" noChangeArrowheads="1"/>
          </p:cNvSpPr>
          <p:nvPr>
            <p:ph type="title"/>
          </p:nvPr>
        </p:nvSpPr>
        <p:spPr>
          <a:xfrm>
            <a:off x="0" y="0"/>
            <a:ext cx="6400800" cy="630238"/>
          </a:xfrm>
        </p:spPr>
        <p:txBody>
          <a:bodyPr/>
          <a:lstStyle/>
          <a:p>
            <a:pPr eaLnBrk="1" hangingPunct="1">
              <a:defRPr/>
            </a:pPr>
            <a:r>
              <a:rPr lang="en-US" sz="2800" b="1" smtClean="0"/>
              <a:t>Leftovers: Odd and Schwa Syllables</a:t>
            </a:r>
          </a:p>
        </p:txBody>
      </p:sp>
      <p:sp>
        <p:nvSpPr>
          <p:cNvPr id="141315" name="Rectangle 3"/>
          <p:cNvSpPr>
            <a:spLocks noGrp="1" noChangeArrowheads="1"/>
          </p:cNvSpPr>
          <p:nvPr>
            <p:ph type="body" idx="1"/>
          </p:nvPr>
        </p:nvSpPr>
        <p:spPr>
          <a:xfrm>
            <a:off x="777875" y="1455738"/>
            <a:ext cx="7467600" cy="4267200"/>
          </a:xfrm>
        </p:spPr>
        <p:txBody>
          <a:bodyPr/>
          <a:lstStyle/>
          <a:p>
            <a:pPr eaLnBrk="1" hangingPunct="1">
              <a:buSzTx/>
            </a:pPr>
            <a:r>
              <a:rPr lang="en-US" sz="2400" smtClean="0"/>
              <a:t>A syllable with a schwa (empty) vowel sound is found in the unaccented syllable, typically in an affix (prefix or suffix). </a:t>
            </a:r>
          </a:p>
          <a:p>
            <a:pPr eaLnBrk="1" hangingPunct="1">
              <a:buSzTx/>
              <a:buFontTx/>
              <a:buNone/>
            </a:pPr>
            <a:r>
              <a:rPr lang="en-US" sz="2400" smtClean="0"/>
              <a:t>	Sample words with schwa:</a:t>
            </a:r>
          </a:p>
          <a:p>
            <a:pPr eaLnBrk="1" hangingPunct="1">
              <a:buSzTx/>
              <a:buFontTx/>
              <a:buNone/>
            </a:pPr>
            <a:r>
              <a:rPr lang="en-US" sz="2200" b="1" smtClean="0"/>
              <a:t>		</a:t>
            </a:r>
            <a:r>
              <a:rPr lang="en-US" sz="2200" b="1" smtClean="0">
                <a:solidFill>
                  <a:schemeClr val="tx2"/>
                </a:solidFill>
              </a:rPr>
              <a:t>gar-</a:t>
            </a:r>
            <a:r>
              <a:rPr lang="en-US" sz="2200" b="1" u="sng" smtClean="0">
                <a:solidFill>
                  <a:schemeClr val="tx2"/>
                </a:solidFill>
              </a:rPr>
              <a:t>bage</a:t>
            </a:r>
            <a:r>
              <a:rPr lang="en-US" sz="2200" b="1" smtClean="0">
                <a:solidFill>
                  <a:schemeClr val="tx2"/>
                </a:solidFill>
              </a:rPr>
              <a:t>     </a:t>
            </a:r>
            <a:r>
              <a:rPr lang="en-US" sz="2200" b="1" u="sng" smtClean="0">
                <a:solidFill>
                  <a:schemeClr val="tx2"/>
                </a:solidFill>
              </a:rPr>
              <a:t>a</a:t>
            </a:r>
            <a:r>
              <a:rPr lang="en-US" sz="2200" b="1" smtClean="0">
                <a:solidFill>
                  <a:schemeClr val="tx2"/>
                </a:solidFill>
              </a:rPr>
              <a:t>-bove     ac-</a:t>
            </a:r>
            <a:r>
              <a:rPr lang="en-US" sz="2200" b="1" u="sng" smtClean="0">
                <a:solidFill>
                  <a:schemeClr val="tx2"/>
                </a:solidFill>
              </a:rPr>
              <a:t>tive</a:t>
            </a:r>
            <a:r>
              <a:rPr lang="en-US" sz="2200" b="1" smtClean="0">
                <a:solidFill>
                  <a:schemeClr val="tx2"/>
                </a:solidFill>
              </a:rPr>
              <a:t>    wag-</a:t>
            </a:r>
            <a:r>
              <a:rPr lang="en-US" sz="2200" b="1" u="sng" smtClean="0">
                <a:solidFill>
                  <a:schemeClr val="tx2"/>
                </a:solidFill>
              </a:rPr>
              <a:t>on</a:t>
            </a:r>
          </a:p>
          <a:p>
            <a:pPr eaLnBrk="1" hangingPunct="1">
              <a:buSzTx/>
              <a:buFontTx/>
              <a:buNone/>
            </a:pPr>
            <a:r>
              <a:rPr lang="en-US" sz="2400" smtClean="0"/>
              <a:t>	Sample words with “odd” spellings:</a:t>
            </a:r>
          </a:p>
          <a:p>
            <a:pPr eaLnBrk="1" hangingPunct="1">
              <a:buSzTx/>
              <a:buFontTx/>
              <a:buNone/>
            </a:pPr>
            <a:r>
              <a:rPr lang="en-US" sz="2200" b="1" smtClean="0"/>
              <a:t>	 	</a:t>
            </a:r>
            <a:r>
              <a:rPr lang="en-US" sz="2200" b="1" smtClean="0">
                <a:solidFill>
                  <a:schemeClr val="tx2"/>
                </a:solidFill>
              </a:rPr>
              <a:t>con-</a:t>
            </a:r>
            <a:r>
              <a:rPr lang="en-US" sz="2200" b="1" u="sng" smtClean="0">
                <a:solidFill>
                  <a:schemeClr val="tx2"/>
                </a:solidFill>
              </a:rPr>
              <a:t>science</a:t>
            </a:r>
            <a:r>
              <a:rPr lang="en-US" sz="2200" b="1" smtClean="0">
                <a:solidFill>
                  <a:schemeClr val="tx2"/>
                </a:solidFill>
              </a:rPr>
              <a:t>     par-</a:t>
            </a:r>
            <a:r>
              <a:rPr lang="en-US" sz="2200" b="1" u="sng" smtClean="0">
                <a:solidFill>
                  <a:schemeClr val="tx2"/>
                </a:solidFill>
              </a:rPr>
              <a:t>tial</a:t>
            </a:r>
            <a:r>
              <a:rPr lang="en-US" sz="2200" b="1" smtClean="0">
                <a:solidFill>
                  <a:schemeClr val="tx2"/>
                </a:solidFill>
              </a:rPr>
              <a:t>      fur-ni-</a:t>
            </a:r>
            <a:r>
              <a:rPr lang="en-US" sz="2200" b="1" u="sng" smtClean="0">
                <a:solidFill>
                  <a:schemeClr val="tx2"/>
                </a:solidFill>
              </a:rPr>
              <a:t>ture</a:t>
            </a:r>
          </a:p>
          <a:p>
            <a:pPr eaLnBrk="1" hangingPunct="1">
              <a:buSzTx/>
            </a:pPr>
            <a:r>
              <a:rPr lang="en-US" sz="2400" smtClean="0"/>
              <a:t>Frequent review, word walls, and multisensory techniques are needed to teach these syllables.</a:t>
            </a:r>
          </a:p>
        </p:txBody>
      </p:sp>
      <p:sp>
        <p:nvSpPr>
          <p:cNvPr id="932870" name="AutoShape 6"/>
          <p:cNvSpPr>
            <a:spLocks noChangeArrowheads="1"/>
          </p:cNvSpPr>
          <p:nvPr/>
        </p:nvSpPr>
        <p:spPr bwMode="auto">
          <a:xfrm>
            <a:off x="8872538" y="6597650"/>
            <a:ext cx="228600" cy="217488"/>
          </a:xfrm>
          <a:prstGeom prst="star5">
            <a:avLst/>
          </a:prstGeom>
          <a:solidFill>
            <a:srgbClr val="FF3300"/>
          </a:solidFill>
          <a:ln w="9525">
            <a:solidFill>
              <a:schemeClr val="tx1"/>
            </a:solidFill>
            <a:miter lim="800000"/>
            <a:headEnd/>
            <a:tailEnd/>
          </a:ln>
          <a:effectLst/>
        </p:spPr>
        <p:txBody>
          <a:bodyPr wrap="none" anchor="ctr"/>
          <a:lstStyle/>
          <a:p>
            <a:pPr>
              <a:defRPr/>
            </a:pPr>
            <a:endParaRPr lang="en-US">
              <a:latin typeface="Arial" charset="0"/>
            </a:endParaRPr>
          </a:p>
        </p:txBody>
      </p:sp>
    </p:spTree>
  </p:cSld>
  <p:clrMapOvr>
    <a:masterClrMapping/>
  </p:clrMapOvr>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4850" name="Rectangle 2"/>
          <p:cNvSpPr>
            <a:spLocks noGrp="1" noChangeArrowheads="1"/>
          </p:cNvSpPr>
          <p:nvPr>
            <p:ph type="title"/>
          </p:nvPr>
        </p:nvSpPr>
        <p:spPr>
          <a:xfrm>
            <a:off x="0" y="0"/>
            <a:ext cx="4495800" cy="630238"/>
          </a:xfrm>
        </p:spPr>
        <p:txBody>
          <a:bodyPr/>
          <a:lstStyle/>
          <a:p>
            <a:pPr eaLnBrk="1" hangingPunct="1">
              <a:defRPr/>
            </a:pPr>
            <a:r>
              <a:rPr lang="en-US" sz="2800" b="1" smtClean="0"/>
              <a:t>Some Accent Guidelines</a:t>
            </a:r>
          </a:p>
        </p:txBody>
      </p:sp>
      <p:sp>
        <p:nvSpPr>
          <p:cNvPr id="151555" name="Rectangle 3"/>
          <p:cNvSpPr>
            <a:spLocks noGrp="1" noChangeArrowheads="1"/>
          </p:cNvSpPr>
          <p:nvPr>
            <p:ph type="body" idx="1"/>
          </p:nvPr>
        </p:nvSpPr>
        <p:spPr>
          <a:xfrm>
            <a:off x="1066800" y="1447800"/>
            <a:ext cx="7239000" cy="4953000"/>
          </a:xfrm>
        </p:spPr>
        <p:txBody>
          <a:bodyPr/>
          <a:lstStyle/>
          <a:p>
            <a:pPr eaLnBrk="1" hangingPunct="1">
              <a:buFontTx/>
              <a:buNone/>
            </a:pPr>
            <a:r>
              <a:rPr lang="en-US" sz="2400" b="1" dirty="0" smtClean="0">
                <a:solidFill>
                  <a:schemeClr val="tx2"/>
                </a:solidFill>
              </a:rPr>
              <a:t>	</a:t>
            </a:r>
            <a:r>
              <a:rPr lang="en-US" sz="2400" b="1" u="sng" dirty="0" smtClean="0">
                <a:solidFill>
                  <a:schemeClr val="tx2"/>
                </a:solidFill>
              </a:rPr>
              <a:t>Accent</a:t>
            </a:r>
            <a:r>
              <a:rPr lang="en-US" sz="2400" dirty="0" smtClean="0">
                <a:solidFill>
                  <a:schemeClr val="tx2"/>
                </a:solidFill>
              </a:rPr>
              <a:t>:</a:t>
            </a:r>
            <a:r>
              <a:rPr lang="en-US" sz="2400" dirty="0" smtClean="0"/>
              <a:t> The stress/vocal emphasis placed on one or more syllables in a multisyllabic word. </a:t>
            </a:r>
          </a:p>
          <a:p>
            <a:pPr eaLnBrk="1" hangingPunct="1">
              <a:buSzTx/>
            </a:pPr>
            <a:r>
              <a:rPr lang="en-US" sz="2400" dirty="0" smtClean="0"/>
              <a:t>Accent the first word of an Anglo-Saxon compound.</a:t>
            </a:r>
          </a:p>
          <a:p>
            <a:pPr eaLnBrk="1" hangingPunct="1">
              <a:buSzTx/>
            </a:pPr>
            <a:r>
              <a:rPr lang="en-US" sz="2400" dirty="0" smtClean="0"/>
              <a:t>Accent the root in a Latin-based word.</a:t>
            </a:r>
          </a:p>
          <a:p>
            <a:pPr eaLnBrk="1" hangingPunct="1">
              <a:buSzTx/>
            </a:pPr>
            <a:r>
              <a:rPr lang="en-US" sz="2400" dirty="0" smtClean="0"/>
              <a:t>Accent the syllable before </a:t>
            </a:r>
            <a:r>
              <a:rPr lang="en-US" sz="2400" b="1" dirty="0" smtClean="0"/>
              <a:t>-</a:t>
            </a:r>
            <a:r>
              <a:rPr lang="en-US" sz="2400" b="1" dirty="0" err="1" smtClean="0"/>
              <a:t>tion</a:t>
            </a:r>
            <a:r>
              <a:rPr lang="en-US" sz="2400" dirty="0" smtClean="0"/>
              <a:t>.</a:t>
            </a:r>
            <a:endParaRPr lang="en-US" sz="2400" b="1" dirty="0" smtClean="0"/>
          </a:p>
          <a:p>
            <a:pPr eaLnBrk="1" hangingPunct="1">
              <a:buSzTx/>
            </a:pPr>
            <a:r>
              <a:rPr lang="en-US" sz="2400" dirty="0" smtClean="0"/>
              <a:t>Accent the syllable two syllables before </a:t>
            </a:r>
          </a:p>
          <a:p>
            <a:pPr eaLnBrk="1" hangingPunct="1">
              <a:buSzTx/>
              <a:buFontTx/>
              <a:buNone/>
            </a:pPr>
            <a:r>
              <a:rPr lang="en-US" sz="2400" dirty="0" smtClean="0"/>
              <a:t>	suffixes </a:t>
            </a:r>
            <a:r>
              <a:rPr lang="en-US" sz="2400" b="1" dirty="0" smtClean="0"/>
              <a:t>-ate</a:t>
            </a:r>
            <a:r>
              <a:rPr lang="en-US" sz="2400" dirty="0" smtClean="0"/>
              <a:t>, </a:t>
            </a:r>
            <a:r>
              <a:rPr lang="en-US" sz="2400" b="1" dirty="0" smtClean="0"/>
              <a:t>-age</a:t>
            </a:r>
            <a:r>
              <a:rPr lang="en-US" sz="2400" dirty="0" smtClean="0"/>
              <a:t>, or </a:t>
            </a:r>
            <a:r>
              <a:rPr lang="en-US" sz="2400" b="1" dirty="0" smtClean="0"/>
              <a:t>-</a:t>
            </a:r>
            <a:r>
              <a:rPr lang="en-US" sz="2400" b="1" dirty="0" err="1" smtClean="0"/>
              <a:t>ity</a:t>
            </a:r>
            <a:r>
              <a:rPr lang="en-US" sz="2400" dirty="0" smtClean="0"/>
              <a:t>.</a:t>
            </a:r>
          </a:p>
          <a:p>
            <a:pPr eaLnBrk="1" hangingPunct="1">
              <a:buSzTx/>
            </a:pPr>
            <a:r>
              <a:rPr lang="en-US" sz="2400" dirty="0" smtClean="0"/>
              <a:t>Accent the first syllable to make a noun; second syllable to make a verb in some words.</a:t>
            </a:r>
          </a:p>
        </p:txBody>
      </p:sp>
      <p:sp>
        <p:nvSpPr>
          <p:cNvPr id="151556" name="Text Box 5"/>
          <p:cNvSpPr txBox="1">
            <a:spLocks noChangeArrowheads="1"/>
          </p:cNvSpPr>
          <p:nvPr/>
        </p:nvSpPr>
        <p:spPr bwMode="auto">
          <a:xfrm>
            <a:off x="8577263" y="6583363"/>
            <a:ext cx="566737" cy="274637"/>
          </a:xfrm>
          <a:prstGeom prst="rect">
            <a:avLst/>
          </a:prstGeom>
          <a:noFill/>
          <a:ln w="9525">
            <a:noFill/>
            <a:miter lim="800000"/>
            <a:headEnd/>
            <a:tailEnd/>
          </a:ln>
        </p:spPr>
        <p:txBody>
          <a:bodyPr>
            <a:spAutoFit/>
          </a:bodyPr>
          <a:lstStyle/>
          <a:p>
            <a:pPr>
              <a:spcBef>
                <a:spcPct val="50000"/>
              </a:spcBef>
            </a:pPr>
            <a:r>
              <a:rPr lang="en-US" sz="1200" b="0">
                <a:solidFill>
                  <a:srgbClr val="FF0000"/>
                </a:solidFill>
                <a:latin typeface="Times New Roman" pitchFamily="18" charset="0"/>
              </a:rPr>
              <a:t>p. 58</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Spelling Words- how do I pick the words?</a:t>
            </a:r>
            <a:endParaRPr lang="en-US" dirty="0"/>
          </a:p>
        </p:txBody>
      </p:sp>
      <p:graphicFrame>
        <p:nvGraphicFramePr>
          <p:cNvPr id="3" name="Table 2"/>
          <p:cNvGraphicFramePr>
            <a:graphicFrameLocks noGrp="1"/>
          </p:cNvGraphicFramePr>
          <p:nvPr/>
        </p:nvGraphicFramePr>
        <p:xfrm>
          <a:off x="457200" y="1747520"/>
          <a:ext cx="8382000" cy="2062480"/>
        </p:xfrm>
        <a:graphic>
          <a:graphicData uri="http://schemas.openxmlformats.org/drawingml/2006/table">
            <a:tbl>
              <a:tblPr firstRow="1" bandRow="1">
                <a:tableStyleId>{5C22544A-7EE6-4342-B048-85BDC9FD1C3A}</a:tableStyleId>
              </a:tblPr>
              <a:tblGrid>
                <a:gridCol w="4191000"/>
                <a:gridCol w="4191000"/>
              </a:tblGrid>
              <a:tr h="1031240">
                <a:tc>
                  <a:txBody>
                    <a:bodyPr/>
                    <a:lstStyle/>
                    <a:p>
                      <a:r>
                        <a:rPr lang="en-US" dirty="0" smtClean="0"/>
                        <a:t>Based on their stage</a:t>
                      </a:r>
                      <a:r>
                        <a:rPr lang="en-US" baseline="0" dirty="0" smtClean="0"/>
                        <a:t> of spelling development that follow a pattern for discovery</a:t>
                      </a:r>
                      <a:endParaRPr lang="en-US" dirty="0"/>
                    </a:p>
                  </a:txBody>
                  <a:tcPr/>
                </a:tc>
                <a:tc>
                  <a:txBody>
                    <a:bodyPr/>
                    <a:lstStyle/>
                    <a:p>
                      <a:r>
                        <a:rPr lang="en-US" dirty="0" smtClean="0"/>
                        <a:t>Words their Way</a:t>
                      </a:r>
                      <a:r>
                        <a:rPr lang="en-US" baseline="0" dirty="0" smtClean="0"/>
                        <a:t> Spelling Inventory </a:t>
                      </a:r>
                      <a:endParaRPr lang="en-US" dirty="0"/>
                    </a:p>
                  </a:txBody>
                  <a:tcPr/>
                </a:tc>
              </a:tr>
              <a:tr h="1031240">
                <a:tc>
                  <a:txBody>
                    <a:bodyPr/>
                    <a:lstStyle/>
                    <a:p>
                      <a:r>
                        <a:rPr lang="en-US" dirty="0" smtClean="0"/>
                        <a:t>Follow the prescribed curriculum based on a strong sequence</a:t>
                      </a:r>
                      <a:r>
                        <a:rPr lang="en-US" baseline="0" dirty="0" smtClean="0"/>
                        <a:t> of spelling instruction </a:t>
                      </a:r>
                      <a:endParaRPr lang="en-US" dirty="0"/>
                    </a:p>
                  </a:txBody>
                  <a:tcPr/>
                </a:tc>
                <a:tc>
                  <a:txBody>
                    <a:bodyPr/>
                    <a:lstStyle/>
                    <a:p>
                      <a:r>
                        <a:rPr lang="en-US" dirty="0" smtClean="0"/>
                        <a:t>Writing Road to Reading,</a:t>
                      </a:r>
                      <a:r>
                        <a:rPr lang="en-US" baseline="0" dirty="0" smtClean="0"/>
                        <a:t> Spectrum Spelling, Just Words </a:t>
                      </a:r>
                      <a:endParaRPr lang="en-US" dirty="0"/>
                    </a:p>
                  </a:txBody>
                  <a:tcPr/>
                </a:tc>
              </a:tr>
            </a:tbl>
          </a:graphicData>
        </a:graphic>
      </p:graphicFrame>
      <p:sp>
        <p:nvSpPr>
          <p:cNvPr id="4" name="Rounded Rectangle 3"/>
          <p:cNvSpPr/>
          <p:nvPr/>
        </p:nvSpPr>
        <p:spPr>
          <a:xfrm>
            <a:off x="1676400" y="4038600"/>
            <a:ext cx="60960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Do Not…. </a:t>
            </a:r>
            <a:endParaRPr lang="en-US" sz="3600" dirty="0"/>
          </a:p>
        </p:txBody>
      </p:sp>
      <p:sp>
        <p:nvSpPr>
          <p:cNvPr id="5" name="TextBox 4"/>
          <p:cNvSpPr txBox="1"/>
          <p:nvPr/>
        </p:nvSpPr>
        <p:spPr>
          <a:xfrm>
            <a:off x="457200" y="4800600"/>
            <a:ext cx="8458200" cy="2031325"/>
          </a:xfrm>
          <a:prstGeom prst="rect">
            <a:avLst/>
          </a:prstGeom>
          <a:noFill/>
        </p:spPr>
        <p:txBody>
          <a:bodyPr wrap="square" rtlCol="0">
            <a:spAutoFit/>
          </a:bodyPr>
          <a:lstStyle/>
          <a:p>
            <a:r>
              <a:rPr lang="en-US" dirty="0" smtClean="0"/>
              <a:t>-use the words that they spelled wrong from their writings – unless they are a part of a pattern of words </a:t>
            </a:r>
          </a:p>
          <a:p>
            <a:r>
              <a:rPr lang="en-US" dirty="0" smtClean="0"/>
              <a:t>-sight words- unless they are one or two trick words that are taught by whole word spelling </a:t>
            </a:r>
          </a:p>
          <a:p>
            <a:r>
              <a:rPr lang="en-US" dirty="0" smtClean="0"/>
              <a:t>-vocabulary words- vocabulary words are to teach word meaning</a:t>
            </a:r>
          </a:p>
          <a:p>
            <a:r>
              <a:rPr lang="en-US" dirty="0" smtClean="0"/>
              <a:t>-words they don’t know the meaning of (the problem with </a:t>
            </a:r>
            <a:r>
              <a:rPr lang="en-US" dirty="0" err="1" smtClean="0"/>
              <a:t>Spellography</a:t>
            </a:r>
            <a:r>
              <a:rPr lang="en-US" dirty="0" smtClean="0"/>
              <a:t> is that most of the words are unknown to urban school children </a:t>
            </a:r>
            <a:endParaRPr lang="en-US" dirty="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42" name="Rectangle 2"/>
          <p:cNvSpPr>
            <a:spLocks noGrp="1" noChangeArrowheads="1"/>
          </p:cNvSpPr>
          <p:nvPr>
            <p:ph type="title"/>
          </p:nvPr>
        </p:nvSpPr>
        <p:spPr>
          <a:xfrm>
            <a:off x="0" y="0"/>
            <a:ext cx="7937500" cy="827088"/>
          </a:xfrm>
        </p:spPr>
        <p:txBody>
          <a:bodyPr/>
          <a:lstStyle/>
          <a:p>
            <a:pPr eaLnBrk="1" hangingPunct="1">
              <a:defRPr/>
            </a:pPr>
            <a:r>
              <a:rPr lang="en-US" sz="2600" b="1" smtClean="0"/>
              <a:t>Spelling Rules for Adding Endings: Consonant Doubling</a:t>
            </a:r>
          </a:p>
        </p:txBody>
      </p:sp>
      <p:graphicFrame>
        <p:nvGraphicFramePr>
          <p:cNvPr id="573464" name="Group 24"/>
          <p:cNvGraphicFramePr>
            <a:graphicFrameLocks noGrp="1"/>
          </p:cNvGraphicFramePr>
          <p:nvPr>
            <p:ph type="tbl" idx="1"/>
          </p:nvPr>
        </p:nvGraphicFramePr>
        <p:xfrm>
          <a:off x="966788" y="2363788"/>
          <a:ext cx="7016750" cy="901700"/>
        </p:xfrm>
        <a:graphic>
          <a:graphicData uri="http://schemas.openxmlformats.org/drawingml/2006/table">
            <a:tbl>
              <a:tblPr/>
              <a:tblGrid>
                <a:gridCol w="866775"/>
                <a:gridCol w="1644650"/>
                <a:gridCol w="2216150"/>
                <a:gridCol w="2289175"/>
              </a:tblGrid>
              <a:tr h="9017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rgbClr val="000000"/>
                          </a:solidFill>
                          <a:effectLst/>
                          <a:latin typeface="Arial" charset="0"/>
                        </a:rPr>
                        <a:t>Rule 1</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sn</a:t>
                      </a:r>
                      <a:r>
                        <a:rPr kumimoji="0" lang="en-US" sz="2400" b="0" i="0" u="none" strike="noStrike" cap="none" normalizeH="0" baseline="0" smtClean="0">
                          <a:ln>
                            <a:noFill/>
                          </a:ln>
                          <a:solidFill>
                            <a:srgbClr val="FF0000"/>
                          </a:solidFill>
                          <a:effectLst/>
                          <a:latin typeface="Arial" charset="0"/>
                        </a:rPr>
                        <a:t>a</a:t>
                      </a:r>
                      <a:r>
                        <a:rPr kumimoji="0" lang="en-US" sz="2400" b="0" i="0" u="none" strike="noStrike" cap="none" normalizeH="0" baseline="0" smtClean="0">
                          <a:ln>
                            <a:noFill/>
                          </a:ln>
                          <a:solidFill>
                            <a:schemeClr val="bg1"/>
                          </a:solidFill>
                          <a:effectLst/>
                          <a:latin typeface="Arial" charset="0"/>
                        </a:rPr>
                        <a:t>p</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sna</a:t>
                      </a:r>
                      <a:r>
                        <a:rPr kumimoji="0" lang="en-US" sz="2400" b="0" i="0" u="none" strike="noStrike" cap="none" normalizeH="0" baseline="0" smtClean="0">
                          <a:ln>
                            <a:noFill/>
                          </a:ln>
                          <a:solidFill>
                            <a:srgbClr val="FF0000"/>
                          </a:solidFill>
                          <a:effectLst/>
                          <a:latin typeface="Arial" charset="0"/>
                        </a:rPr>
                        <a:t>p</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sna</a:t>
                      </a:r>
                      <a:r>
                        <a:rPr kumimoji="0" lang="en-US" sz="2400" b="0" i="0" u="none" strike="noStrike" cap="none" normalizeH="0" baseline="0" smtClean="0">
                          <a:ln>
                            <a:noFill/>
                          </a:ln>
                          <a:solidFill>
                            <a:srgbClr val="FF0000"/>
                          </a:solidFill>
                          <a:effectLst/>
                          <a:latin typeface="Arial" charset="0"/>
                        </a:rPr>
                        <a:t>pp</a:t>
                      </a:r>
                      <a:r>
                        <a:rPr kumimoji="0" lang="en-US" sz="2400" b="0" i="0" u="none" strike="noStrike" cap="none" normalizeH="0" baseline="0" smtClean="0">
                          <a:ln>
                            <a:noFill/>
                          </a:ln>
                          <a:solidFill>
                            <a:schemeClr val="bg1"/>
                          </a:solidFill>
                          <a:effectLst/>
                          <a:latin typeface="Arial" charset="0"/>
                        </a:rPr>
                        <a:t>ed</a:t>
                      </a:r>
                      <a:r>
                        <a:rPr kumimoji="0" lang="en-US" sz="2400" b="0" i="0" u="none" strike="noStrike" cap="none" normalizeH="0" baseline="0" smtClean="0">
                          <a:ln>
                            <a:noFill/>
                          </a:ln>
                          <a:solidFill>
                            <a:schemeClr val="accent2"/>
                          </a:solidFill>
                          <a:effectLst/>
                          <a:latin typeface="Arial" charset="0"/>
                        </a:rPr>
                        <a:t>,</a:t>
                      </a:r>
                    </a:p>
                    <a:p>
                      <a:pPr marL="0" marR="0" lvl="0" indent="0" algn="l" defTabSz="914400" rtl="0" eaLnBrk="1" fontAlgn="base" latinLnBrk="0" hangingPunct="1">
                        <a:lnSpc>
                          <a:spcPct val="85000"/>
                        </a:lnSpc>
                        <a:spcBef>
                          <a:spcPct val="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sna</a:t>
                      </a:r>
                      <a:r>
                        <a:rPr kumimoji="0" lang="en-US" sz="2400" b="0" i="0" u="none" strike="noStrike" cap="none" normalizeH="0" baseline="0" smtClean="0">
                          <a:ln>
                            <a:noFill/>
                          </a:ln>
                          <a:solidFill>
                            <a:srgbClr val="FF0000"/>
                          </a:solidFill>
                          <a:effectLst/>
                          <a:latin typeface="Arial" charset="0"/>
                        </a:rPr>
                        <a:t>pp</a:t>
                      </a:r>
                      <a:r>
                        <a:rPr kumimoji="0" lang="en-US" sz="2400" b="0" i="0" u="none" strike="noStrike" cap="none" normalizeH="0" baseline="0" smtClean="0">
                          <a:ln>
                            <a:noFill/>
                          </a:ln>
                          <a:solidFill>
                            <a:schemeClr val="bg1"/>
                          </a:solidFill>
                          <a:effectLst/>
                          <a:latin typeface="Arial" charset="0"/>
                        </a:rPr>
                        <a:t>ing</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bl>
          </a:graphicData>
        </a:graphic>
      </p:graphicFrame>
      <p:sp>
        <p:nvSpPr>
          <p:cNvPr id="157711" name="Text Box 16"/>
          <p:cNvSpPr txBox="1">
            <a:spLocks noChangeArrowheads="1"/>
          </p:cNvSpPr>
          <p:nvPr/>
        </p:nvSpPr>
        <p:spPr bwMode="auto">
          <a:xfrm>
            <a:off x="1698625" y="3556000"/>
            <a:ext cx="5894388" cy="2411413"/>
          </a:xfrm>
          <a:prstGeom prst="rect">
            <a:avLst/>
          </a:prstGeom>
          <a:noFill/>
          <a:ln w="9525">
            <a:noFill/>
            <a:miter lim="800000"/>
            <a:headEnd/>
            <a:tailEnd/>
          </a:ln>
        </p:spPr>
        <p:txBody>
          <a:bodyPr>
            <a:spAutoFit/>
          </a:bodyPr>
          <a:lstStyle/>
          <a:p>
            <a:pPr marL="288925" indent="-288925" algn="l">
              <a:spcBef>
                <a:spcPct val="35000"/>
              </a:spcBef>
              <a:buClr>
                <a:srgbClr val="FF0000"/>
              </a:buClr>
              <a:buFont typeface="Wingdings" pitchFamily="2" charset="2"/>
              <a:buChar char="ü"/>
              <a:tabLst>
                <a:tab pos="519113" algn="l"/>
              </a:tabLst>
            </a:pPr>
            <a:r>
              <a:rPr lang="en-US" sz="2400" b="0">
                <a:solidFill>
                  <a:schemeClr val="hlink"/>
                </a:solidFill>
              </a:rPr>
              <a:t>Consonant Doubling Rule (1-1-1 Rule):</a:t>
            </a:r>
          </a:p>
          <a:p>
            <a:pPr marL="288925" indent="-288925" algn="l">
              <a:buClr>
                <a:srgbClr val="FF0000"/>
              </a:buClr>
              <a:buFont typeface="Wingdings" pitchFamily="2" charset="2"/>
              <a:buNone/>
              <a:tabLst>
                <a:tab pos="519113" algn="l"/>
              </a:tabLst>
            </a:pPr>
            <a:r>
              <a:rPr lang="en-US" sz="2400" b="0">
                <a:solidFill>
                  <a:srgbClr val="FF0000"/>
                </a:solidFill>
              </a:rPr>
              <a:t>		</a:t>
            </a:r>
            <a:r>
              <a:rPr lang="en-US" sz="2400" b="0">
                <a:solidFill>
                  <a:srgbClr val="FB5F4F"/>
                </a:solidFill>
                <a:cs typeface="Arial" pitchFamily="34" charset="0"/>
              </a:rPr>
              <a:t>• </a:t>
            </a:r>
            <a:r>
              <a:rPr lang="en-US" sz="2400" b="0">
                <a:solidFill>
                  <a:srgbClr val="FF0000"/>
                </a:solidFill>
              </a:rPr>
              <a:t>1</a:t>
            </a:r>
            <a:r>
              <a:rPr lang="en-US" sz="2400" b="0">
                <a:solidFill>
                  <a:schemeClr val="hlink"/>
                </a:solidFill>
              </a:rPr>
              <a:t>-syllable word</a:t>
            </a:r>
          </a:p>
          <a:p>
            <a:pPr marL="288925" indent="-288925" algn="l">
              <a:buClr>
                <a:srgbClr val="FF0000"/>
              </a:buClr>
              <a:buFont typeface="Wingdings" pitchFamily="2" charset="2"/>
              <a:buNone/>
              <a:tabLst>
                <a:tab pos="519113" algn="l"/>
              </a:tabLst>
            </a:pPr>
            <a:r>
              <a:rPr lang="en-US" sz="2400" b="0">
                <a:solidFill>
                  <a:srgbClr val="FF0000"/>
                </a:solidFill>
              </a:rPr>
              <a:t>		</a:t>
            </a:r>
            <a:r>
              <a:rPr lang="en-US" sz="2400" b="0">
                <a:solidFill>
                  <a:srgbClr val="FB5F4F"/>
                </a:solidFill>
                <a:cs typeface="Arial" pitchFamily="34" charset="0"/>
              </a:rPr>
              <a:t>• </a:t>
            </a:r>
            <a:r>
              <a:rPr lang="en-US" sz="2400" b="0">
                <a:solidFill>
                  <a:srgbClr val="FF0000"/>
                </a:solidFill>
              </a:rPr>
              <a:t>1</a:t>
            </a:r>
            <a:r>
              <a:rPr lang="en-US" sz="2400" b="0">
                <a:solidFill>
                  <a:srgbClr val="000000"/>
                </a:solidFill>
              </a:rPr>
              <a:t> </a:t>
            </a:r>
            <a:r>
              <a:rPr lang="en-US" sz="2400" b="0">
                <a:solidFill>
                  <a:schemeClr val="hlink"/>
                </a:solidFill>
              </a:rPr>
              <a:t>vowel </a:t>
            </a:r>
          </a:p>
          <a:p>
            <a:pPr marL="288925" indent="-288925" algn="l">
              <a:buClr>
                <a:srgbClr val="FF0000"/>
              </a:buClr>
              <a:buFont typeface="Wingdings" pitchFamily="2" charset="2"/>
              <a:buNone/>
              <a:tabLst>
                <a:tab pos="519113" algn="l"/>
              </a:tabLst>
            </a:pPr>
            <a:r>
              <a:rPr lang="en-US" sz="2400" b="0">
                <a:solidFill>
                  <a:schemeClr val="hlink"/>
                </a:solidFill>
              </a:rPr>
              <a:t>	</a:t>
            </a:r>
            <a:r>
              <a:rPr lang="en-US" sz="2400" b="0">
                <a:solidFill>
                  <a:srgbClr val="FB5F4F"/>
                </a:solidFill>
              </a:rPr>
              <a:t>	</a:t>
            </a:r>
            <a:r>
              <a:rPr lang="en-US" sz="2400" b="0">
                <a:solidFill>
                  <a:srgbClr val="FB5F4F"/>
                </a:solidFill>
                <a:cs typeface="Arial" pitchFamily="34" charset="0"/>
              </a:rPr>
              <a:t>•</a:t>
            </a:r>
            <a:r>
              <a:rPr lang="en-US" sz="2400" b="0">
                <a:solidFill>
                  <a:schemeClr val="hlink"/>
                </a:solidFill>
                <a:cs typeface="Arial" pitchFamily="34" charset="0"/>
              </a:rPr>
              <a:t> </a:t>
            </a:r>
            <a:r>
              <a:rPr lang="en-US" sz="2400" b="0">
                <a:solidFill>
                  <a:schemeClr val="hlink"/>
                </a:solidFill>
              </a:rPr>
              <a:t>Ends in</a:t>
            </a:r>
            <a:r>
              <a:rPr lang="en-US" sz="2400" b="0">
                <a:solidFill>
                  <a:srgbClr val="000000"/>
                </a:solidFill>
              </a:rPr>
              <a:t> </a:t>
            </a:r>
            <a:r>
              <a:rPr lang="en-US" sz="2400" b="0">
                <a:solidFill>
                  <a:srgbClr val="FF0000"/>
                </a:solidFill>
              </a:rPr>
              <a:t>1</a:t>
            </a:r>
            <a:r>
              <a:rPr lang="en-US" sz="2400" b="0">
                <a:solidFill>
                  <a:srgbClr val="000000"/>
                </a:solidFill>
              </a:rPr>
              <a:t> </a:t>
            </a:r>
            <a:r>
              <a:rPr lang="en-US" sz="2400" b="0">
                <a:solidFill>
                  <a:schemeClr val="hlink"/>
                </a:solidFill>
              </a:rPr>
              <a:t>consonant</a:t>
            </a:r>
          </a:p>
          <a:p>
            <a:pPr marL="288925" indent="-288925" algn="l">
              <a:spcBef>
                <a:spcPct val="35000"/>
              </a:spcBef>
              <a:buClr>
                <a:srgbClr val="FF0000"/>
              </a:buClr>
              <a:buFont typeface="Wingdings" pitchFamily="2" charset="2"/>
              <a:buChar char="ü"/>
              <a:tabLst>
                <a:tab pos="519113" algn="l"/>
              </a:tabLst>
            </a:pPr>
            <a:r>
              <a:rPr lang="en-US" sz="2400" b="0" u="sng">
                <a:solidFill>
                  <a:schemeClr val="tx2"/>
                </a:solidFill>
              </a:rPr>
              <a:t>Double</a:t>
            </a:r>
            <a:r>
              <a:rPr lang="en-US" sz="2400" b="0">
                <a:solidFill>
                  <a:srgbClr val="000000"/>
                </a:solidFill>
              </a:rPr>
              <a:t> </a:t>
            </a:r>
            <a:r>
              <a:rPr lang="en-US" sz="2400" b="0">
                <a:solidFill>
                  <a:schemeClr val="hlink"/>
                </a:solidFill>
              </a:rPr>
              <a:t>the final consonant when adding a suffix that begins with a </a:t>
            </a:r>
            <a:r>
              <a:rPr lang="en-US" sz="2400" b="0" u="sng">
                <a:solidFill>
                  <a:schemeClr val="hlink"/>
                </a:solidFill>
              </a:rPr>
              <a:t>vowel</a:t>
            </a:r>
            <a:r>
              <a:rPr lang="en-US" sz="2400" b="0">
                <a:solidFill>
                  <a:schemeClr val="hlink"/>
                </a:solidFill>
              </a:rPr>
              <a:t>.</a:t>
            </a:r>
          </a:p>
        </p:txBody>
      </p:sp>
      <p:sp>
        <p:nvSpPr>
          <p:cNvPr id="157712" name="Text Box 17"/>
          <p:cNvSpPr txBox="1">
            <a:spLocks noChangeArrowheads="1"/>
          </p:cNvSpPr>
          <p:nvPr/>
        </p:nvSpPr>
        <p:spPr bwMode="auto">
          <a:xfrm>
            <a:off x="3292475" y="1385888"/>
            <a:ext cx="1647825" cy="749300"/>
          </a:xfrm>
          <a:prstGeom prst="rect">
            <a:avLst/>
          </a:prstGeom>
          <a:noFill/>
          <a:ln w="9525">
            <a:noFill/>
            <a:miter lim="800000"/>
            <a:headEnd/>
            <a:tailEnd/>
          </a:ln>
        </p:spPr>
        <p:txBody>
          <a:bodyPr>
            <a:spAutoFit/>
          </a:bodyPr>
          <a:lstStyle/>
          <a:p>
            <a:pPr algn="ctr">
              <a:lnSpc>
                <a:spcPct val="80000"/>
              </a:lnSpc>
            </a:pPr>
            <a:r>
              <a:rPr lang="en-US" sz="1800" b="0">
                <a:solidFill>
                  <a:srgbClr val="FF0000"/>
                </a:solidFill>
              </a:rPr>
              <a:t>ends in </a:t>
            </a:r>
          </a:p>
          <a:p>
            <a:pPr algn="ctr">
              <a:lnSpc>
                <a:spcPct val="80000"/>
              </a:lnSpc>
            </a:pPr>
            <a:r>
              <a:rPr lang="en-US" sz="1800" b="0">
                <a:solidFill>
                  <a:srgbClr val="FF0000"/>
                </a:solidFill>
              </a:rPr>
              <a:t>one consonant</a:t>
            </a:r>
          </a:p>
        </p:txBody>
      </p:sp>
      <p:sp>
        <p:nvSpPr>
          <p:cNvPr id="157713" name="Line 18"/>
          <p:cNvSpPr>
            <a:spLocks noChangeShapeType="1"/>
          </p:cNvSpPr>
          <p:nvPr/>
        </p:nvSpPr>
        <p:spPr bwMode="auto">
          <a:xfrm>
            <a:off x="2320925" y="2071688"/>
            <a:ext cx="0" cy="319087"/>
          </a:xfrm>
          <a:prstGeom prst="line">
            <a:avLst/>
          </a:prstGeom>
          <a:noFill/>
          <a:ln w="19050">
            <a:solidFill>
              <a:srgbClr val="000000"/>
            </a:solidFill>
            <a:miter lim="800000"/>
            <a:headEnd/>
            <a:tailEnd type="triangle" w="med" len="med"/>
          </a:ln>
        </p:spPr>
        <p:txBody>
          <a:bodyPr wrap="none"/>
          <a:lstStyle/>
          <a:p>
            <a:endParaRPr lang="en-US"/>
          </a:p>
        </p:txBody>
      </p:sp>
      <p:sp>
        <p:nvSpPr>
          <p:cNvPr id="157714" name="Text Box 19"/>
          <p:cNvSpPr txBox="1">
            <a:spLocks noChangeArrowheads="1"/>
          </p:cNvSpPr>
          <p:nvPr/>
        </p:nvSpPr>
        <p:spPr bwMode="auto">
          <a:xfrm>
            <a:off x="1279525" y="1593850"/>
            <a:ext cx="2035175" cy="530225"/>
          </a:xfrm>
          <a:prstGeom prst="rect">
            <a:avLst/>
          </a:prstGeom>
          <a:noFill/>
          <a:ln w="9525">
            <a:noFill/>
            <a:miter lim="800000"/>
            <a:headEnd/>
            <a:tailEnd/>
          </a:ln>
        </p:spPr>
        <p:txBody>
          <a:bodyPr>
            <a:spAutoFit/>
          </a:bodyPr>
          <a:lstStyle/>
          <a:p>
            <a:pPr algn="ctr">
              <a:lnSpc>
                <a:spcPct val="80000"/>
              </a:lnSpc>
            </a:pPr>
            <a:r>
              <a:rPr lang="en-US" sz="1800" b="0">
                <a:solidFill>
                  <a:srgbClr val="FF0000"/>
                </a:solidFill>
              </a:rPr>
              <a:t>one-syllable word,</a:t>
            </a:r>
          </a:p>
          <a:p>
            <a:pPr algn="ctr">
              <a:lnSpc>
                <a:spcPct val="80000"/>
              </a:lnSpc>
            </a:pPr>
            <a:r>
              <a:rPr lang="en-US" sz="1800" b="0">
                <a:solidFill>
                  <a:srgbClr val="FF0000"/>
                </a:solidFill>
              </a:rPr>
              <a:t>one vowel</a:t>
            </a:r>
          </a:p>
        </p:txBody>
      </p:sp>
      <p:sp>
        <p:nvSpPr>
          <p:cNvPr id="157715" name="Text Box 20"/>
          <p:cNvSpPr txBox="1">
            <a:spLocks noChangeArrowheads="1"/>
          </p:cNvSpPr>
          <p:nvPr/>
        </p:nvSpPr>
        <p:spPr bwMode="auto">
          <a:xfrm>
            <a:off x="5251450" y="1162050"/>
            <a:ext cx="2409825" cy="968375"/>
          </a:xfrm>
          <a:prstGeom prst="rect">
            <a:avLst/>
          </a:prstGeom>
          <a:noFill/>
          <a:ln w="9525">
            <a:noFill/>
            <a:miter lim="800000"/>
            <a:headEnd/>
            <a:tailEnd/>
          </a:ln>
        </p:spPr>
        <p:txBody>
          <a:bodyPr>
            <a:spAutoFit/>
          </a:bodyPr>
          <a:lstStyle/>
          <a:p>
            <a:pPr algn="ctr">
              <a:lnSpc>
                <a:spcPct val="80000"/>
              </a:lnSpc>
            </a:pPr>
            <a:r>
              <a:rPr lang="en-US" sz="1800" b="0">
                <a:solidFill>
                  <a:srgbClr val="FF0000"/>
                </a:solidFill>
              </a:rPr>
              <a:t>double the final consonant before adding suffixes that begin with a vowel</a:t>
            </a:r>
          </a:p>
        </p:txBody>
      </p:sp>
      <p:sp>
        <p:nvSpPr>
          <p:cNvPr id="157716" name="Line 21"/>
          <p:cNvSpPr>
            <a:spLocks noChangeShapeType="1"/>
          </p:cNvSpPr>
          <p:nvPr/>
        </p:nvSpPr>
        <p:spPr bwMode="auto">
          <a:xfrm>
            <a:off x="4148138" y="2078038"/>
            <a:ext cx="0" cy="319087"/>
          </a:xfrm>
          <a:prstGeom prst="line">
            <a:avLst/>
          </a:prstGeom>
          <a:noFill/>
          <a:ln w="19050">
            <a:solidFill>
              <a:srgbClr val="000000"/>
            </a:solidFill>
            <a:miter lim="800000"/>
            <a:headEnd/>
            <a:tailEnd type="triangle" w="med" len="med"/>
          </a:ln>
        </p:spPr>
        <p:txBody>
          <a:bodyPr wrap="none"/>
          <a:lstStyle/>
          <a:p>
            <a:endParaRPr lang="en-US"/>
          </a:p>
        </p:txBody>
      </p:sp>
      <p:sp>
        <p:nvSpPr>
          <p:cNvPr id="157717" name="Line 22"/>
          <p:cNvSpPr>
            <a:spLocks noChangeShapeType="1"/>
          </p:cNvSpPr>
          <p:nvPr/>
        </p:nvSpPr>
        <p:spPr bwMode="auto">
          <a:xfrm>
            <a:off x="6432550" y="2071688"/>
            <a:ext cx="0" cy="319087"/>
          </a:xfrm>
          <a:prstGeom prst="line">
            <a:avLst/>
          </a:prstGeom>
          <a:noFill/>
          <a:ln w="19050">
            <a:solidFill>
              <a:srgbClr val="000000"/>
            </a:solidFill>
            <a:miter lim="800000"/>
            <a:headEnd/>
            <a:tailEnd type="triangle" w="med" len="med"/>
          </a:ln>
        </p:spPr>
        <p:txBody>
          <a:bodyPr wrap="none"/>
          <a:lstStyle/>
          <a:p>
            <a:endParaRPr lang="en-US"/>
          </a:p>
        </p:txBody>
      </p:sp>
      <p:sp>
        <p:nvSpPr>
          <p:cNvPr id="157718" name="Text Box 23"/>
          <p:cNvSpPr txBox="1">
            <a:spLocks noChangeArrowheads="1"/>
          </p:cNvSpPr>
          <p:nvPr/>
        </p:nvSpPr>
        <p:spPr bwMode="auto">
          <a:xfrm>
            <a:off x="8636000" y="6583363"/>
            <a:ext cx="508000" cy="274637"/>
          </a:xfrm>
          <a:prstGeom prst="rect">
            <a:avLst/>
          </a:prstGeom>
          <a:noFill/>
          <a:ln w="9525">
            <a:noFill/>
            <a:miter lim="800000"/>
            <a:headEnd/>
            <a:tailEnd/>
          </a:ln>
        </p:spPr>
        <p:txBody>
          <a:bodyPr>
            <a:spAutoFit/>
          </a:bodyPr>
          <a:lstStyle/>
          <a:p>
            <a:pPr algn="l">
              <a:spcBef>
                <a:spcPct val="50000"/>
              </a:spcBef>
            </a:pPr>
            <a:r>
              <a:rPr lang="en-US" sz="1200" b="0">
                <a:solidFill>
                  <a:srgbClr val="FF0000"/>
                </a:solidFill>
                <a:latin typeface="Times New Roman" pitchFamily="18" charset="0"/>
              </a:rPr>
              <a:t>p. 61</a:t>
            </a:r>
          </a:p>
        </p:txBody>
      </p:sp>
    </p:spTree>
  </p:cSld>
  <p:clrMapOvr>
    <a:masterClrMapping/>
  </p:clrMapOvr>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7538" name="Rectangle 2"/>
          <p:cNvSpPr>
            <a:spLocks noGrp="1" noChangeArrowheads="1"/>
          </p:cNvSpPr>
          <p:nvPr>
            <p:ph type="title"/>
          </p:nvPr>
        </p:nvSpPr>
        <p:spPr>
          <a:xfrm>
            <a:off x="0" y="42863"/>
            <a:ext cx="7823200" cy="827087"/>
          </a:xfrm>
        </p:spPr>
        <p:txBody>
          <a:bodyPr/>
          <a:lstStyle/>
          <a:p>
            <a:pPr eaLnBrk="1" hangingPunct="1">
              <a:defRPr/>
            </a:pPr>
            <a:r>
              <a:rPr lang="en-US" sz="2800" b="1" smtClean="0"/>
              <a:t>Spelling Rules for Adding Endings: Drop Silent e</a:t>
            </a:r>
          </a:p>
        </p:txBody>
      </p:sp>
      <p:graphicFrame>
        <p:nvGraphicFramePr>
          <p:cNvPr id="577539" name="Group 3"/>
          <p:cNvGraphicFramePr>
            <a:graphicFrameLocks noGrp="1"/>
          </p:cNvGraphicFramePr>
          <p:nvPr>
            <p:ph type="tbl" idx="1"/>
          </p:nvPr>
        </p:nvGraphicFramePr>
        <p:xfrm>
          <a:off x="1370013" y="1806575"/>
          <a:ext cx="6211887" cy="989013"/>
        </p:xfrm>
        <a:graphic>
          <a:graphicData uri="http://schemas.openxmlformats.org/drawingml/2006/table">
            <a:tbl>
              <a:tblPr/>
              <a:tblGrid>
                <a:gridCol w="866775"/>
                <a:gridCol w="1644650"/>
                <a:gridCol w="3700462"/>
              </a:tblGrid>
              <a:tr h="989013">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rgbClr val="000000"/>
                          </a:solidFill>
                          <a:effectLst/>
                          <a:latin typeface="Arial" charset="0"/>
                        </a:rPr>
                        <a:t>Rule 2</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scar</a:t>
                      </a:r>
                      <a:r>
                        <a:rPr kumimoji="0" lang="en-US" sz="2400" b="0" i="0" u="none" strike="noStrike" cap="none" normalizeH="0" baseline="0" smtClean="0">
                          <a:ln>
                            <a:noFill/>
                          </a:ln>
                          <a:solidFill>
                            <a:srgbClr val="FF0000"/>
                          </a:solidFill>
                          <a:effectLst/>
                          <a:latin typeface="Arial" charset="0"/>
                        </a:rPr>
                        <a:t>e</a:t>
                      </a:r>
                      <a:r>
                        <a:rPr kumimoji="0" lang="en-US" sz="2400" b="0" i="0" u="none" strike="noStrike" cap="none" normalizeH="0" baseline="0" smtClean="0">
                          <a:ln>
                            <a:noFill/>
                          </a:ln>
                          <a:solidFill>
                            <a:schemeClr val="accent2"/>
                          </a:solidFill>
                          <a:effectLst/>
                          <a:latin typeface="Arial" charset="0"/>
                        </a:rPr>
                        <a:t>,</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extrem</a:t>
                      </a:r>
                      <a:r>
                        <a:rPr kumimoji="0" lang="en-US" sz="2400" b="0" i="0" u="none" strike="noStrike" cap="none" normalizeH="0" baseline="0" smtClean="0">
                          <a:ln>
                            <a:noFill/>
                          </a:ln>
                          <a:solidFill>
                            <a:srgbClr val="FF0000"/>
                          </a:solidFill>
                          <a:effectLst/>
                          <a:latin typeface="Arial" charset="0"/>
                        </a:rPr>
                        <a:t>e</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scar</a:t>
                      </a:r>
                      <a:r>
                        <a:rPr kumimoji="0" lang="en-US" sz="2400" b="0" i="0" u="none" strike="noStrike" cap="none" normalizeH="0" baseline="0" smtClean="0">
                          <a:ln>
                            <a:noFill/>
                          </a:ln>
                          <a:solidFill>
                            <a:srgbClr val="FF0000"/>
                          </a:solidFill>
                          <a:effectLst/>
                          <a:latin typeface="Arial" charset="0"/>
                        </a:rPr>
                        <a:t>i</a:t>
                      </a:r>
                      <a:r>
                        <a:rPr kumimoji="0" lang="en-US" sz="2400" b="0" i="0" u="none" strike="noStrike" cap="none" normalizeH="0" baseline="0" smtClean="0">
                          <a:ln>
                            <a:noFill/>
                          </a:ln>
                          <a:solidFill>
                            <a:schemeClr val="bg1"/>
                          </a:solidFill>
                          <a:effectLst/>
                          <a:latin typeface="Arial" charset="0"/>
                        </a:rPr>
                        <a:t>ng</a:t>
                      </a:r>
                      <a:r>
                        <a:rPr kumimoji="0" lang="en-US" sz="2400" b="0" i="0" u="none" strike="noStrike" cap="none" normalizeH="0" baseline="0" smtClean="0">
                          <a:ln>
                            <a:noFill/>
                          </a:ln>
                          <a:solidFill>
                            <a:schemeClr val="accent2"/>
                          </a:solidFill>
                          <a:effectLst/>
                          <a:latin typeface="Arial" charset="0"/>
                        </a:rPr>
                        <a:t>, </a:t>
                      </a:r>
                      <a:r>
                        <a:rPr kumimoji="0" lang="en-US" sz="2400" b="0" i="0" u="none" strike="noStrike" cap="none" normalizeH="0" baseline="0" smtClean="0">
                          <a:ln>
                            <a:noFill/>
                          </a:ln>
                          <a:solidFill>
                            <a:schemeClr val="bg1"/>
                          </a:solidFill>
                          <a:effectLst/>
                          <a:latin typeface="Arial" charset="0"/>
                        </a:rPr>
                        <a:t>scar</a:t>
                      </a:r>
                      <a:r>
                        <a:rPr kumimoji="0" lang="en-US" sz="2400" b="0" i="0" u="none" strike="noStrike" cap="none" normalizeH="0" baseline="0" smtClean="0">
                          <a:ln>
                            <a:noFill/>
                          </a:ln>
                          <a:solidFill>
                            <a:srgbClr val="FF0000"/>
                          </a:solidFill>
                          <a:effectLst/>
                          <a:latin typeface="Arial" charset="0"/>
                        </a:rPr>
                        <a:t>e</a:t>
                      </a:r>
                      <a:r>
                        <a:rPr kumimoji="0" lang="en-US" sz="2400" b="0" i="0" u="none" strike="noStrike" cap="none" normalizeH="0" baseline="0" smtClean="0">
                          <a:ln>
                            <a:noFill/>
                          </a:ln>
                          <a:solidFill>
                            <a:schemeClr val="bg1"/>
                          </a:solidFill>
                          <a:effectLst/>
                          <a:latin typeface="Arial" charset="0"/>
                        </a:rPr>
                        <a:t>d</a:t>
                      </a:r>
                      <a:r>
                        <a:rPr kumimoji="0" lang="en-US" sz="2400" b="0" i="0" u="none" strike="noStrike" cap="none" normalizeH="0" baseline="0" smtClean="0">
                          <a:ln>
                            <a:noFill/>
                          </a:ln>
                          <a:solidFill>
                            <a:schemeClr val="accent2"/>
                          </a:solidFill>
                          <a:effectLst/>
                          <a:latin typeface="Arial" charset="0"/>
                        </a:rPr>
                        <a:t>, </a:t>
                      </a:r>
                      <a:r>
                        <a:rPr kumimoji="0" lang="en-US" sz="2400" b="0" i="0" u="none" strike="noStrike" cap="none" normalizeH="0" baseline="0" smtClean="0">
                          <a:ln>
                            <a:noFill/>
                          </a:ln>
                          <a:solidFill>
                            <a:schemeClr val="bg1"/>
                          </a:solidFill>
                          <a:effectLst/>
                          <a:latin typeface="Arial" charset="0"/>
                        </a:rPr>
                        <a:t>scar</a:t>
                      </a:r>
                      <a:r>
                        <a:rPr kumimoji="0" lang="en-US" sz="2400" b="0" i="0" u="none" strike="noStrike" cap="none" normalizeH="0" baseline="0" smtClean="0">
                          <a:ln>
                            <a:noFill/>
                          </a:ln>
                          <a:solidFill>
                            <a:srgbClr val="FF0000"/>
                          </a:solidFill>
                          <a:effectLst/>
                          <a:latin typeface="Arial" charset="0"/>
                        </a:rPr>
                        <a:t>y</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extreme</a:t>
                      </a:r>
                      <a:r>
                        <a:rPr kumimoji="0" lang="en-US" sz="2400" b="0" i="0" u="none" strike="noStrike" cap="none" normalizeH="0" baseline="0" smtClean="0">
                          <a:ln>
                            <a:noFill/>
                          </a:ln>
                          <a:solidFill>
                            <a:srgbClr val="FF0000"/>
                          </a:solidFill>
                          <a:effectLst/>
                          <a:latin typeface="Arial" charset="0"/>
                        </a:rPr>
                        <a:t>l</a:t>
                      </a:r>
                      <a:r>
                        <a:rPr kumimoji="0" lang="en-US" sz="2400" b="0" i="0" u="none" strike="noStrike" cap="none" normalizeH="0" baseline="0" smtClean="0">
                          <a:ln>
                            <a:noFill/>
                          </a:ln>
                          <a:solidFill>
                            <a:schemeClr val="bg1"/>
                          </a:solidFill>
                          <a:effectLst/>
                          <a:latin typeface="Arial" charset="0"/>
                        </a:rPr>
                        <a:t>y</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bl>
          </a:graphicData>
        </a:graphic>
      </p:graphicFrame>
      <p:sp>
        <p:nvSpPr>
          <p:cNvPr id="158733" name="Text Box 14"/>
          <p:cNvSpPr txBox="1">
            <a:spLocks noChangeArrowheads="1"/>
          </p:cNvSpPr>
          <p:nvPr/>
        </p:nvSpPr>
        <p:spPr bwMode="auto">
          <a:xfrm>
            <a:off x="1570038" y="4256088"/>
            <a:ext cx="6256337" cy="1370012"/>
          </a:xfrm>
          <a:prstGeom prst="rect">
            <a:avLst/>
          </a:prstGeom>
          <a:noFill/>
          <a:ln w="9525">
            <a:noFill/>
            <a:miter lim="800000"/>
            <a:headEnd/>
            <a:tailEnd/>
          </a:ln>
        </p:spPr>
        <p:txBody>
          <a:bodyPr>
            <a:spAutoFit/>
          </a:bodyPr>
          <a:lstStyle/>
          <a:p>
            <a:pPr marL="288925" indent="-288925" algn="l">
              <a:spcBef>
                <a:spcPct val="50000"/>
              </a:spcBef>
              <a:buClr>
                <a:srgbClr val="FF0000"/>
              </a:buClr>
              <a:buFont typeface="Wingdings" pitchFamily="2" charset="2"/>
              <a:buChar char="ü"/>
            </a:pPr>
            <a:r>
              <a:rPr lang="en-US" sz="2400" b="0">
                <a:solidFill>
                  <a:schemeClr val="hlink"/>
                </a:solidFill>
              </a:rPr>
              <a:t>Base word ends with a</a:t>
            </a:r>
            <a:r>
              <a:rPr lang="en-US" sz="2400" b="0">
                <a:solidFill>
                  <a:srgbClr val="000000"/>
                </a:solidFill>
              </a:rPr>
              <a:t> </a:t>
            </a:r>
            <a:r>
              <a:rPr lang="en-US" sz="2400" b="0">
                <a:solidFill>
                  <a:srgbClr val="FF0000"/>
                </a:solidFill>
              </a:rPr>
              <a:t>silent </a:t>
            </a:r>
            <a:r>
              <a:rPr lang="en-US" sz="2400">
                <a:solidFill>
                  <a:srgbClr val="FF0000"/>
                </a:solidFill>
              </a:rPr>
              <a:t>e</a:t>
            </a:r>
            <a:r>
              <a:rPr lang="en-US" sz="2400" b="0">
                <a:solidFill>
                  <a:srgbClr val="FF0000"/>
                </a:solidFill>
              </a:rPr>
              <a:t>.</a:t>
            </a:r>
          </a:p>
          <a:p>
            <a:pPr marL="288925" indent="-288925" algn="l">
              <a:spcBef>
                <a:spcPct val="50000"/>
              </a:spcBef>
              <a:buClr>
                <a:srgbClr val="FF0000"/>
              </a:buClr>
              <a:buFont typeface="Wingdings" pitchFamily="2" charset="2"/>
              <a:buChar char="ü"/>
            </a:pPr>
            <a:r>
              <a:rPr lang="en-US" sz="2400" b="0">
                <a:solidFill>
                  <a:srgbClr val="FF0000"/>
                </a:solidFill>
              </a:rPr>
              <a:t>Drop</a:t>
            </a:r>
            <a:r>
              <a:rPr lang="en-US" sz="2400" b="0">
                <a:solidFill>
                  <a:srgbClr val="000000"/>
                </a:solidFill>
              </a:rPr>
              <a:t> </a:t>
            </a:r>
            <a:r>
              <a:rPr lang="en-US" sz="2400" b="0">
                <a:solidFill>
                  <a:schemeClr val="hlink"/>
                </a:solidFill>
              </a:rPr>
              <a:t>that final </a:t>
            </a:r>
            <a:r>
              <a:rPr lang="en-US" sz="2400">
                <a:solidFill>
                  <a:schemeClr val="hlink"/>
                </a:solidFill>
              </a:rPr>
              <a:t>e</a:t>
            </a:r>
            <a:r>
              <a:rPr lang="en-US" sz="2400" b="0">
                <a:solidFill>
                  <a:schemeClr val="hlink"/>
                </a:solidFill>
              </a:rPr>
              <a:t> when adding a suffix that begins with a</a:t>
            </a:r>
            <a:r>
              <a:rPr lang="en-US" sz="2400" b="0">
                <a:solidFill>
                  <a:srgbClr val="000000"/>
                </a:solidFill>
              </a:rPr>
              <a:t> </a:t>
            </a:r>
            <a:r>
              <a:rPr lang="en-US" sz="2400" b="0" u="sng">
                <a:solidFill>
                  <a:schemeClr val="hlink"/>
                </a:solidFill>
              </a:rPr>
              <a:t>vowel</a:t>
            </a:r>
            <a:r>
              <a:rPr lang="en-US" sz="2400" b="0">
                <a:solidFill>
                  <a:schemeClr val="hlink"/>
                </a:solidFill>
              </a:rPr>
              <a:t>.</a:t>
            </a:r>
          </a:p>
        </p:txBody>
      </p:sp>
      <p:sp>
        <p:nvSpPr>
          <p:cNvPr id="158734" name="Text Box 15"/>
          <p:cNvSpPr txBox="1">
            <a:spLocks noChangeArrowheads="1"/>
          </p:cNvSpPr>
          <p:nvPr/>
        </p:nvSpPr>
        <p:spPr bwMode="auto">
          <a:xfrm>
            <a:off x="2500313" y="1123950"/>
            <a:ext cx="1087437" cy="366713"/>
          </a:xfrm>
          <a:prstGeom prst="rect">
            <a:avLst/>
          </a:prstGeom>
          <a:noFill/>
          <a:ln w="9525">
            <a:noFill/>
            <a:miter lim="800000"/>
            <a:headEnd/>
            <a:tailEnd/>
          </a:ln>
        </p:spPr>
        <p:txBody>
          <a:bodyPr>
            <a:spAutoFit/>
          </a:bodyPr>
          <a:lstStyle/>
          <a:p>
            <a:pPr algn="ctr">
              <a:spcBef>
                <a:spcPct val="50000"/>
              </a:spcBef>
            </a:pPr>
            <a:r>
              <a:rPr lang="en-US" sz="1800" b="0">
                <a:solidFill>
                  <a:srgbClr val="FF0000"/>
                </a:solidFill>
              </a:rPr>
              <a:t>silent </a:t>
            </a:r>
            <a:r>
              <a:rPr lang="en-US" sz="1800">
                <a:solidFill>
                  <a:srgbClr val="FF0000"/>
                </a:solidFill>
              </a:rPr>
              <a:t>e</a:t>
            </a:r>
          </a:p>
        </p:txBody>
      </p:sp>
      <p:sp>
        <p:nvSpPr>
          <p:cNvPr id="158735" name="Text Box 16"/>
          <p:cNvSpPr txBox="1">
            <a:spLocks noChangeArrowheads="1"/>
          </p:cNvSpPr>
          <p:nvPr/>
        </p:nvSpPr>
        <p:spPr bwMode="auto">
          <a:xfrm>
            <a:off x="3824288" y="1123950"/>
            <a:ext cx="3833812" cy="366713"/>
          </a:xfrm>
          <a:prstGeom prst="rect">
            <a:avLst/>
          </a:prstGeom>
          <a:noFill/>
          <a:ln w="9525">
            <a:noFill/>
            <a:miter lim="800000"/>
            <a:headEnd/>
            <a:tailEnd/>
          </a:ln>
        </p:spPr>
        <p:txBody>
          <a:bodyPr>
            <a:spAutoFit/>
          </a:bodyPr>
          <a:lstStyle/>
          <a:p>
            <a:pPr algn="ctr">
              <a:spcBef>
                <a:spcPct val="50000"/>
              </a:spcBef>
            </a:pPr>
            <a:r>
              <a:rPr lang="en-US" sz="1800" b="0">
                <a:solidFill>
                  <a:srgbClr val="FF0000"/>
                </a:solidFill>
              </a:rPr>
              <a:t>suffix begins with a vowel</a:t>
            </a:r>
          </a:p>
        </p:txBody>
      </p:sp>
      <p:sp>
        <p:nvSpPr>
          <p:cNvPr id="158736" name="Text Box 17"/>
          <p:cNvSpPr txBox="1">
            <a:spLocks noChangeArrowheads="1"/>
          </p:cNvSpPr>
          <p:nvPr/>
        </p:nvSpPr>
        <p:spPr bwMode="auto">
          <a:xfrm>
            <a:off x="4092575" y="3013075"/>
            <a:ext cx="2046288" cy="641350"/>
          </a:xfrm>
          <a:prstGeom prst="rect">
            <a:avLst/>
          </a:prstGeom>
          <a:noFill/>
          <a:ln w="9525">
            <a:noFill/>
            <a:miter lim="800000"/>
            <a:headEnd/>
            <a:tailEnd/>
          </a:ln>
        </p:spPr>
        <p:txBody>
          <a:bodyPr>
            <a:spAutoFit/>
          </a:bodyPr>
          <a:lstStyle/>
          <a:p>
            <a:pPr algn="ctr">
              <a:spcBef>
                <a:spcPct val="50000"/>
              </a:spcBef>
            </a:pPr>
            <a:r>
              <a:rPr lang="en-US" sz="1800" b="0">
                <a:solidFill>
                  <a:srgbClr val="FF0000"/>
                </a:solidFill>
              </a:rPr>
              <a:t>suffix begins with a consonant</a:t>
            </a:r>
          </a:p>
        </p:txBody>
      </p:sp>
      <p:sp>
        <p:nvSpPr>
          <p:cNvPr id="158737" name="Line 18"/>
          <p:cNvSpPr>
            <a:spLocks noChangeShapeType="1"/>
          </p:cNvSpPr>
          <p:nvPr/>
        </p:nvSpPr>
        <p:spPr bwMode="auto">
          <a:xfrm>
            <a:off x="3024188" y="1447800"/>
            <a:ext cx="0" cy="361950"/>
          </a:xfrm>
          <a:prstGeom prst="line">
            <a:avLst/>
          </a:prstGeom>
          <a:noFill/>
          <a:ln w="19050">
            <a:solidFill>
              <a:srgbClr val="000000"/>
            </a:solidFill>
            <a:miter lim="800000"/>
            <a:headEnd/>
            <a:tailEnd type="triangle" w="med" len="med"/>
          </a:ln>
        </p:spPr>
        <p:txBody>
          <a:bodyPr wrap="none"/>
          <a:lstStyle/>
          <a:p>
            <a:endParaRPr lang="en-US"/>
          </a:p>
        </p:txBody>
      </p:sp>
      <p:sp>
        <p:nvSpPr>
          <p:cNvPr id="158738" name="Line 19"/>
          <p:cNvSpPr>
            <a:spLocks noChangeShapeType="1"/>
          </p:cNvSpPr>
          <p:nvPr/>
        </p:nvSpPr>
        <p:spPr bwMode="auto">
          <a:xfrm>
            <a:off x="4579938" y="1443038"/>
            <a:ext cx="0" cy="361950"/>
          </a:xfrm>
          <a:prstGeom prst="line">
            <a:avLst/>
          </a:prstGeom>
          <a:noFill/>
          <a:ln w="19050">
            <a:solidFill>
              <a:srgbClr val="000000"/>
            </a:solidFill>
            <a:miter lim="800000"/>
            <a:headEnd/>
            <a:tailEnd type="triangle" w="med" len="med"/>
          </a:ln>
        </p:spPr>
        <p:txBody>
          <a:bodyPr wrap="none"/>
          <a:lstStyle/>
          <a:p>
            <a:endParaRPr lang="en-US"/>
          </a:p>
        </p:txBody>
      </p:sp>
      <p:sp>
        <p:nvSpPr>
          <p:cNvPr id="158739" name="Line 20"/>
          <p:cNvSpPr>
            <a:spLocks noChangeShapeType="1"/>
          </p:cNvSpPr>
          <p:nvPr/>
        </p:nvSpPr>
        <p:spPr bwMode="auto">
          <a:xfrm>
            <a:off x="5818188" y="1452563"/>
            <a:ext cx="0" cy="361950"/>
          </a:xfrm>
          <a:prstGeom prst="line">
            <a:avLst/>
          </a:prstGeom>
          <a:noFill/>
          <a:ln w="19050">
            <a:solidFill>
              <a:srgbClr val="000000"/>
            </a:solidFill>
            <a:miter lim="800000"/>
            <a:headEnd/>
            <a:tailEnd type="triangle" w="med" len="med"/>
          </a:ln>
        </p:spPr>
        <p:txBody>
          <a:bodyPr wrap="none"/>
          <a:lstStyle/>
          <a:p>
            <a:endParaRPr lang="en-US"/>
          </a:p>
        </p:txBody>
      </p:sp>
      <p:sp>
        <p:nvSpPr>
          <p:cNvPr id="158740" name="Line 21"/>
          <p:cNvSpPr>
            <a:spLocks noChangeShapeType="1"/>
          </p:cNvSpPr>
          <p:nvPr/>
        </p:nvSpPr>
        <p:spPr bwMode="auto">
          <a:xfrm>
            <a:off x="6884988" y="1447800"/>
            <a:ext cx="0" cy="361950"/>
          </a:xfrm>
          <a:prstGeom prst="line">
            <a:avLst/>
          </a:prstGeom>
          <a:noFill/>
          <a:ln w="19050">
            <a:solidFill>
              <a:srgbClr val="000000"/>
            </a:solidFill>
            <a:miter lim="800000"/>
            <a:headEnd/>
            <a:tailEnd type="triangle" w="med" len="med"/>
          </a:ln>
        </p:spPr>
        <p:txBody>
          <a:bodyPr wrap="none"/>
          <a:lstStyle/>
          <a:p>
            <a:endParaRPr lang="en-US"/>
          </a:p>
        </p:txBody>
      </p:sp>
      <p:sp>
        <p:nvSpPr>
          <p:cNvPr id="158741" name="Line 22"/>
          <p:cNvSpPr>
            <a:spLocks noChangeShapeType="1"/>
          </p:cNvSpPr>
          <p:nvPr/>
        </p:nvSpPr>
        <p:spPr bwMode="auto">
          <a:xfrm flipV="1">
            <a:off x="5108575" y="2770188"/>
            <a:ext cx="0" cy="304800"/>
          </a:xfrm>
          <a:prstGeom prst="line">
            <a:avLst/>
          </a:prstGeom>
          <a:noFill/>
          <a:ln w="19050">
            <a:solidFill>
              <a:srgbClr val="000000"/>
            </a:solidFill>
            <a:miter lim="800000"/>
            <a:headEnd/>
            <a:tailEnd type="triangle" w="med" len="med"/>
          </a:ln>
        </p:spPr>
        <p:txBody>
          <a:bodyPr wrap="none"/>
          <a:lstStyle/>
          <a:p>
            <a:endParaRPr lang="en-US"/>
          </a:p>
        </p:txBody>
      </p:sp>
      <p:sp>
        <p:nvSpPr>
          <p:cNvPr id="158742" name="Text Box 23"/>
          <p:cNvSpPr txBox="1">
            <a:spLocks noChangeArrowheads="1"/>
          </p:cNvSpPr>
          <p:nvPr/>
        </p:nvSpPr>
        <p:spPr bwMode="auto">
          <a:xfrm>
            <a:off x="2747963" y="3017838"/>
            <a:ext cx="1087437" cy="366712"/>
          </a:xfrm>
          <a:prstGeom prst="rect">
            <a:avLst/>
          </a:prstGeom>
          <a:noFill/>
          <a:ln w="9525">
            <a:noFill/>
            <a:miter lim="800000"/>
            <a:headEnd/>
            <a:tailEnd/>
          </a:ln>
        </p:spPr>
        <p:txBody>
          <a:bodyPr>
            <a:spAutoFit/>
          </a:bodyPr>
          <a:lstStyle/>
          <a:p>
            <a:pPr algn="ctr">
              <a:spcBef>
                <a:spcPct val="50000"/>
              </a:spcBef>
            </a:pPr>
            <a:r>
              <a:rPr lang="en-US" sz="1800" b="0">
                <a:solidFill>
                  <a:srgbClr val="FF0000"/>
                </a:solidFill>
              </a:rPr>
              <a:t>silent </a:t>
            </a:r>
            <a:r>
              <a:rPr lang="en-US" sz="1800">
                <a:solidFill>
                  <a:srgbClr val="FF0000"/>
                </a:solidFill>
              </a:rPr>
              <a:t>e</a:t>
            </a:r>
          </a:p>
        </p:txBody>
      </p:sp>
      <p:sp>
        <p:nvSpPr>
          <p:cNvPr id="158743" name="Line 24"/>
          <p:cNvSpPr>
            <a:spLocks noChangeShapeType="1"/>
          </p:cNvSpPr>
          <p:nvPr/>
        </p:nvSpPr>
        <p:spPr bwMode="auto">
          <a:xfrm flipV="1">
            <a:off x="3298825" y="2765425"/>
            <a:ext cx="0" cy="304800"/>
          </a:xfrm>
          <a:prstGeom prst="line">
            <a:avLst/>
          </a:prstGeom>
          <a:noFill/>
          <a:ln w="19050">
            <a:solidFill>
              <a:srgbClr val="000000"/>
            </a:solidFill>
            <a:miter lim="800000"/>
            <a:headEnd/>
            <a:tailEnd type="triangle" w="med" len="med"/>
          </a:ln>
        </p:spPr>
        <p:txBody>
          <a:bodyPr wrap="none"/>
          <a:lstStyle/>
          <a:p>
            <a:endParaRPr lang="en-US"/>
          </a:p>
        </p:txBody>
      </p:sp>
      <p:sp>
        <p:nvSpPr>
          <p:cNvPr id="158744" name="Text Box 25"/>
          <p:cNvSpPr txBox="1">
            <a:spLocks noChangeArrowheads="1"/>
          </p:cNvSpPr>
          <p:nvPr/>
        </p:nvSpPr>
        <p:spPr bwMode="auto">
          <a:xfrm>
            <a:off x="8636000" y="6583363"/>
            <a:ext cx="508000" cy="274637"/>
          </a:xfrm>
          <a:prstGeom prst="rect">
            <a:avLst/>
          </a:prstGeom>
          <a:noFill/>
          <a:ln w="9525">
            <a:noFill/>
            <a:miter lim="800000"/>
            <a:headEnd/>
            <a:tailEnd/>
          </a:ln>
        </p:spPr>
        <p:txBody>
          <a:bodyPr>
            <a:spAutoFit/>
          </a:bodyPr>
          <a:lstStyle/>
          <a:p>
            <a:pPr algn="l">
              <a:spcBef>
                <a:spcPct val="50000"/>
              </a:spcBef>
            </a:pPr>
            <a:r>
              <a:rPr lang="en-US" sz="1200" b="0">
                <a:solidFill>
                  <a:srgbClr val="FF0000"/>
                </a:solidFill>
                <a:latin typeface="Times New Roman" pitchFamily="18" charset="0"/>
              </a:rPr>
              <a:t>p. 61</a:t>
            </a:r>
          </a:p>
        </p:txBody>
      </p:sp>
    </p:spTree>
  </p:cSld>
  <p:clrMapOvr>
    <a:masterClrMapping/>
  </p:clrMapOvr>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9586" name="Rectangle 2"/>
          <p:cNvSpPr>
            <a:spLocks noGrp="1" noChangeArrowheads="1"/>
          </p:cNvSpPr>
          <p:nvPr>
            <p:ph type="title"/>
          </p:nvPr>
        </p:nvSpPr>
        <p:spPr>
          <a:xfrm>
            <a:off x="0" y="0"/>
            <a:ext cx="7926388" cy="869950"/>
          </a:xfrm>
        </p:spPr>
        <p:txBody>
          <a:bodyPr/>
          <a:lstStyle/>
          <a:p>
            <a:pPr eaLnBrk="1" hangingPunct="1">
              <a:defRPr/>
            </a:pPr>
            <a:r>
              <a:rPr lang="en-US" sz="2800" b="1" smtClean="0"/>
              <a:t>Spelling Rules for Adding Endings: Change </a:t>
            </a:r>
            <a:br>
              <a:rPr lang="en-US" sz="2800" b="1" smtClean="0"/>
            </a:br>
            <a:r>
              <a:rPr lang="en-US" sz="2800" b="1" smtClean="0"/>
              <a:t>Y to I</a:t>
            </a:r>
          </a:p>
        </p:txBody>
      </p:sp>
      <p:graphicFrame>
        <p:nvGraphicFramePr>
          <p:cNvPr id="579587" name="Group 3"/>
          <p:cNvGraphicFramePr>
            <a:graphicFrameLocks noGrp="1"/>
          </p:cNvGraphicFramePr>
          <p:nvPr>
            <p:ph type="tbl" idx="1"/>
          </p:nvPr>
        </p:nvGraphicFramePr>
        <p:xfrm>
          <a:off x="1255713" y="2047875"/>
          <a:ext cx="6191250" cy="990600"/>
        </p:xfrm>
        <a:graphic>
          <a:graphicData uri="http://schemas.openxmlformats.org/drawingml/2006/table">
            <a:tbl>
              <a:tblPr/>
              <a:tblGrid>
                <a:gridCol w="893762"/>
                <a:gridCol w="1695450"/>
                <a:gridCol w="1725613"/>
                <a:gridCol w="1876425"/>
              </a:tblGrid>
              <a:tr h="990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rgbClr val="000000"/>
                          </a:solidFill>
                          <a:effectLst/>
                          <a:latin typeface="Arial" charset="0"/>
                        </a:rPr>
                        <a:t>Rule 3</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d</a:t>
                      </a:r>
                      <a:r>
                        <a:rPr kumimoji="0" lang="en-US" sz="2400" b="0" i="0" u="none" strike="noStrike" cap="none" normalizeH="0" baseline="0" smtClean="0">
                          <a:ln>
                            <a:noFill/>
                          </a:ln>
                          <a:solidFill>
                            <a:srgbClr val="FF0000"/>
                          </a:solidFill>
                          <a:effectLst/>
                          <a:latin typeface="Arial" charset="0"/>
                        </a:rPr>
                        <a:t>ry</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pr</a:t>
                      </a:r>
                      <a:r>
                        <a:rPr kumimoji="0" lang="en-US" sz="2400" b="0" i="0" u="none" strike="noStrike" cap="none" normalizeH="0" baseline="0" smtClean="0">
                          <a:ln>
                            <a:noFill/>
                          </a:ln>
                          <a:solidFill>
                            <a:srgbClr val="FF0000"/>
                          </a:solidFill>
                          <a:effectLst/>
                          <a:latin typeface="Arial" charset="0"/>
                        </a:rPr>
                        <a:t>ey</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dr</a:t>
                      </a:r>
                      <a:r>
                        <a:rPr kumimoji="0" lang="en-US" sz="2400" b="0" i="0" u="none" strike="noStrike" cap="none" normalizeH="0" baseline="0" smtClean="0">
                          <a:ln>
                            <a:noFill/>
                          </a:ln>
                          <a:solidFill>
                            <a:srgbClr val="FF0000"/>
                          </a:solidFill>
                          <a:effectLst/>
                          <a:latin typeface="Arial" charset="0"/>
                        </a:rPr>
                        <a:t>i</a:t>
                      </a:r>
                      <a:r>
                        <a:rPr kumimoji="0" lang="en-US" sz="2400" b="0" i="0" u="none" strike="noStrike" cap="none" normalizeH="0" baseline="0" smtClean="0">
                          <a:ln>
                            <a:noFill/>
                          </a:ln>
                          <a:solidFill>
                            <a:schemeClr val="bg1"/>
                          </a:solidFill>
                          <a:effectLst/>
                          <a:latin typeface="Arial" charset="0"/>
                        </a:rPr>
                        <a:t>ed</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preyed</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drying</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preying</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bl>
          </a:graphicData>
        </a:graphic>
      </p:graphicFrame>
      <p:sp>
        <p:nvSpPr>
          <p:cNvPr id="159759" name="Text Box 16"/>
          <p:cNvSpPr txBox="1">
            <a:spLocks noChangeArrowheads="1"/>
          </p:cNvSpPr>
          <p:nvPr/>
        </p:nvSpPr>
        <p:spPr bwMode="auto">
          <a:xfrm>
            <a:off x="1573213" y="4397375"/>
            <a:ext cx="5921375" cy="1736725"/>
          </a:xfrm>
          <a:prstGeom prst="rect">
            <a:avLst/>
          </a:prstGeom>
          <a:noFill/>
          <a:ln w="9525">
            <a:noFill/>
            <a:miter lim="800000"/>
            <a:headEnd/>
            <a:tailEnd/>
          </a:ln>
        </p:spPr>
        <p:txBody>
          <a:bodyPr>
            <a:spAutoFit/>
          </a:bodyPr>
          <a:lstStyle/>
          <a:p>
            <a:pPr marL="288925" indent="-288925" algn="l">
              <a:spcBef>
                <a:spcPct val="25000"/>
              </a:spcBef>
              <a:buClr>
                <a:srgbClr val="FF0000"/>
              </a:buClr>
              <a:buFont typeface="Wingdings" pitchFamily="2" charset="2"/>
              <a:buChar char="ü"/>
            </a:pPr>
            <a:r>
              <a:rPr lang="en-US" sz="2400" b="0">
                <a:solidFill>
                  <a:schemeClr val="hlink"/>
                </a:solidFill>
              </a:rPr>
              <a:t>Base ends in</a:t>
            </a:r>
            <a:r>
              <a:rPr lang="en-US" sz="2400" b="0">
                <a:solidFill>
                  <a:srgbClr val="000000"/>
                </a:solidFill>
              </a:rPr>
              <a:t> </a:t>
            </a:r>
            <a:r>
              <a:rPr lang="en-US" sz="2400">
                <a:solidFill>
                  <a:srgbClr val="FF0000"/>
                </a:solidFill>
              </a:rPr>
              <a:t>y</a:t>
            </a:r>
            <a:r>
              <a:rPr lang="en-US" sz="2400" b="0">
                <a:solidFill>
                  <a:schemeClr val="hlink"/>
                </a:solidFill>
              </a:rPr>
              <a:t>.</a:t>
            </a:r>
          </a:p>
          <a:p>
            <a:pPr marL="288925" indent="-288925" algn="l">
              <a:spcBef>
                <a:spcPct val="25000"/>
              </a:spcBef>
              <a:buClr>
                <a:srgbClr val="FF0000"/>
              </a:buClr>
              <a:buFont typeface="Wingdings" pitchFamily="2" charset="2"/>
              <a:buChar char="ü"/>
            </a:pPr>
            <a:r>
              <a:rPr lang="en-US" sz="2400" b="0">
                <a:solidFill>
                  <a:schemeClr val="hlink"/>
                </a:solidFill>
              </a:rPr>
              <a:t>The </a:t>
            </a:r>
            <a:r>
              <a:rPr lang="en-US" sz="2400">
                <a:solidFill>
                  <a:schemeClr val="hlink"/>
                </a:solidFill>
              </a:rPr>
              <a:t>y</a:t>
            </a:r>
            <a:r>
              <a:rPr lang="en-US" sz="2400" b="0">
                <a:solidFill>
                  <a:schemeClr val="hlink"/>
                </a:solidFill>
              </a:rPr>
              <a:t> is preceded by a</a:t>
            </a:r>
            <a:r>
              <a:rPr lang="en-US" sz="2400" b="0">
                <a:solidFill>
                  <a:srgbClr val="000000"/>
                </a:solidFill>
              </a:rPr>
              <a:t> </a:t>
            </a:r>
            <a:r>
              <a:rPr lang="en-US" sz="2400" b="0">
                <a:solidFill>
                  <a:srgbClr val="FF0000"/>
                </a:solidFill>
              </a:rPr>
              <a:t>consonant</a:t>
            </a:r>
            <a:r>
              <a:rPr lang="en-US" sz="2400" b="0">
                <a:solidFill>
                  <a:schemeClr val="hlink"/>
                </a:solidFill>
              </a:rPr>
              <a:t>.</a:t>
            </a:r>
          </a:p>
          <a:p>
            <a:pPr marL="288925" indent="-288925" algn="l">
              <a:spcBef>
                <a:spcPct val="25000"/>
              </a:spcBef>
              <a:buClr>
                <a:srgbClr val="FF0000"/>
              </a:buClr>
              <a:buFont typeface="Wingdings" pitchFamily="2" charset="2"/>
              <a:buChar char="ü"/>
            </a:pPr>
            <a:r>
              <a:rPr lang="en-US" sz="2400" b="0">
                <a:solidFill>
                  <a:srgbClr val="FF0000"/>
                </a:solidFill>
              </a:rPr>
              <a:t>Change the </a:t>
            </a:r>
            <a:r>
              <a:rPr lang="en-US" sz="2400">
                <a:solidFill>
                  <a:srgbClr val="FF0000"/>
                </a:solidFill>
              </a:rPr>
              <a:t>y</a:t>
            </a:r>
            <a:r>
              <a:rPr lang="en-US" sz="2400" b="0">
                <a:solidFill>
                  <a:srgbClr val="FF0000"/>
                </a:solidFill>
              </a:rPr>
              <a:t> to </a:t>
            </a:r>
            <a:r>
              <a:rPr lang="en-US" sz="2400">
                <a:solidFill>
                  <a:srgbClr val="FF0000"/>
                </a:solidFill>
              </a:rPr>
              <a:t>i</a:t>
            </a:r>
            <a:r>
              <a:rPr lang="en-US" sz="2400" b="0">
                <a:solidFill>
                  <a:srgbClr val="000000"/>
                </a:solidFill>
              </a:rPr>
              <a:t> </a:t>
            </a:r>
            <a:r>
              <a:rPr lang="en-US" sz="2400" b="0">
                <a:solidFill>
                  <a:schemeClr val="hlink"/>
                </a:solidFill>
              </a:rPr>
              <a:t>before adding a suffix </a:t>
            </a:r>
            <a:r>
              <a:rPr lang="en-US" sz="2400" b="0">
                <a:solidFill>
                  <a:srgbClr val="FF0000"/>
                </a:solidFill>
              </a:rPr>
              <a:t> </a:t>
            </a:r>
            <a:r>
              <a:rPr lang="en-US" sz="2400" b="0">
                <a:solidFill>
                  <a:schemeClr val="hlink"/>
                </a:solidFill>
              </a:rPr>
              <a:t>(except </a:t>
            </a:r>
            <a:r>
              <a:rPr lang="en-US" sz="2400">
                <a:solidFill>
                  <a:schemeClr val="hlink"/>
                </a:solidFill>
              </a:rPr>
              <a:t>-ing</a:t>
            </a:r>
            <a:r>
              <a:rPr lang="en-US" sz="2400" b="0">
                <a:solidFill>
                  <a:schemeClr val="hlink"/>
                </a:solidFill>
              </a:rPr>
              <a:t>).</a:t>
            </a:r>
          </a:p>
        </p:txBody>
      </p:sp>
      <p:sp>
        <p:nvSpPr>
          <p:cNvPr id="159760" name="Text Box 17"/>
          <p:cNvSpPr txBox="1">
            <a:spLocks noChangeArrowheads="1"/>
          </p:cNvSpPr>
          <p:nvPr/>
        </p:nvSpPr>
        <p:spPr bwMode="auto">
          <a:xfrm>
            <a:off x="1711325" y="1042988"/>
            <a:ext cx="1554163" cy="715962"/>
          </a:xfrm>
          <a:prstGeom prst="rect">
            <a:avLst/>
          </a:prstGeom>
          <a:noFill/>
          <a:ln w="9525">
            <a:noFill/>
            <a:miter lim="800000"/>
            <a:headEnd/>
            <a:tailEnd/>
          </a:ln>
        </p:spPr>
        <p:txBody>
          <a:bodyPr>
            <a:spAutoFit/>
          </a:bodyPr>
          <a:lstStyle/>
          <a:p>
            <a:pPr algn="ctr">
              <a:lnSpc>
                <a:spcPct val="85000"/>
              </a:lnSpc>
            </a:pPr>
            <a:r>
              <a:rPr lang="en-US" sz="1600" b="0">
                <a:solidFill>
                  <a:srgbClr val="FF0000"/>
                </a:solidFill>
              </a:rPr>
              <a:t>root ends in </a:t>
            </a:r>
            <a:r>
              <a:rPr lang="en-US" sz="1600">
                <a:solidFill>
                  <a:srgbClr val="FF0000"/>
                </a:solidFill>
              </a:rPr>
              <a:t>y</a:t>
            </a:r>
          </a:p>
          <a:p>
            <a:pPr algn="ctr">
              <a:lnSpc>
                <a:spcPct val="85000"/>
              </a:lnSpc>
            </a:pPr>
            <a:r>
              <a:rPr lang="en-US" sz="1600" b="0">
                <a:solidFill>
                  <a:srgbClr val="FF0000"/>
                </a:solidFill>
              </a:rPr>
              <a:t>before a </a:t>
            </a:r>
          </a:p>
          <a:p>
            <a:pPr algn="ctr">
              <a:lnSpc>
                <a:spcPct val="85000"/>
              </a:lnSpc>
            </a:pPr>
            <a:r>
              <a:rPr lang="en-US" sz="1600" b="0">
                <a:solidFill>
                  <a:srgbClr val="FF0000"/>
                </a:solidFill>
              </a:rPr>
              <a:t>consonant</a:t>
            </a:r>
          </a:p>
        </p:txBody>
      </p:sp>
      <p:sp>
        <p:nvSpPr>
          <p:cNvPr id="159761" name="Text Box 18"/>
          <p:cNvSpPr txBox="1">
            <a:spLocks noChangeArrowheads="1"/>
          </p:cNvSpPr>
          <p:nvPr/>
        </p:nvSpPr>
        <p:spPr bwMode="auto">
          <a:xfrm>
            <a:off x="3525838" y="1038225"/>
            <a:ext cx="3265487" cy="715963"/>
          </a:xfrm>
          <a:prstGeom prst="rect">
            <a:avLst/>
          </a:prstGeom>
          <a:noFill/>
          <a:ln w="9525">
            <a:noFill/>
            <a:miter lim="800000"/>
            <a:headEnd/>
            <a:tailEnd/>
          </a:ln>
        </p:spPr>
        <p:txBody>
          <a:bodyPr>
            <a:spAutoFit/>
          </a:bodyPr>
          <a:lstStyle/>
          <a:p>
            <a:pPr algn="ctr">
              <a:lnSpc>
                <a:spcPct val="85000"/>
              </a:lnSpc>
            </a:pPr>
            <a:r>
              <a:rPr lang="en-US" sz="1600" b="0">
                <a:solidFill>
                  <a:srgbClr val="FF0000"/>
                </a:solidFill>
              </a:rPr>
              <a:t>change </a:t>
            </a:r>
            <a:r>
              <a:rPr lang="en-US" sz="1600">
                <a:solidFill>
                  <a:srgbClr val="FF0000"/>
                </a:solidFill>
              </a:rPr>
              <a:t>y</a:t>
            </a:r>
            <a:r>
              <a:rPr lang="en-US" sz="1600" b="0">
                <a:solidFill>
                  <a:srgbClr val="FF0000"/>
                </a:solidFill>
              </a:rPr>
              <a:t> to </a:t>
            </a:r>
            <a:r>
              <a:rPr lang="en-US" sz="1600">
                <a:solidFill>
                  <a:srgbClr val="FF0000"/>
                </a:solidFill>
              </a:rPr>
              <a:t>i </a:t>
            </a:r>
            <a:endParaRPr lang="en-US" sz="1600" b="0">
              <a:solidFill>
                <a:srgbClr val="FF0000"/>
              </a:solidFill>
            </a:endParaRPr>
          </a:p>
          <a:p>
            <a:pPr algn="ctr">
              <a:lnSpc>
                <a:spcPct val="85000"/>
              </a:lnSpc>
            </a:pPr>
            <a:r>
              <a:rPr lang="en-US" sz="1600" b="0">
                <a:solidFill>
                  <a:srgbClr val="FF0000"/>
                </a:solidFill>
              </a:rPr>
              <a:t>before adding a suffix </a:t>
            </a:r>
          </a:p>
          <a:p>
            <a:pPr algn="ctr">
              <a:lnSpc>
                <a:spcPct val="85000"/>
              </a:lnSpc>
            </a:pPr>
            <a:r>
              <a:rPr lang="en-US" sz="1600" b="0">
                <a:solidFill>
                  <a:srgbClr val="FF0000"/>
                </a:solidFill>
              </a:rPr>
              <a:t>(except </a:t>
            </a:r>
            <a:r>
              <a:rPr lang="en-US" sz="1600">
                <a:solidFill>
                  <a:srgbClr val="FF0000"/>
                </a:solidFill>
              </a:rPr>
              <a:t>-ing</a:t>
            </a:r>
            <a:r>
              <a:rPr lang="en-US" sz="1600" b="0">
                <a:solidFill>
                  <a:srgbClr val="FF0000"/>
                </a:solidFill>
              </a:rPr>
              <a:t>)</a:t>
            </a:r>
          </a:p>
        </p:txBody>
      </p:sp>
      <p:sp>
        <p:nvSpPr>
          <p:cNvPr id="159762" name="Line 19"/>
          <p:cNvSpPr>
            <a:spLocks noChangeShapeType="1"/>
          </p:cNvSpPr>
          <p:nvPr/>
        </p:nvSpPr>
        <p:spPr bwMode="auto">
          <a:xfrm>
            <a:off x="2557463" y="1749425"/>
            <a:ext cx="0" cy="334963"/>
          </a:xfrm>
          <a:prstGeom prst="line">
            <a:avLst/>
          </a:prstGeom>
          <a:noFill/>
          <a:ln w="19050">
            <a:solidFill>
              <a:srgbClr val="000000"/>
            </a:solidFill>
            <a:miter lim="800000"/>
            <a:headEnd/>
            <a:tailEnd type="triangle" w="med" len="med"/>
          </a:ln>
        </p:spPr>
        <p:txBody>
          <a:bodyPr wrap="none"/>
          <a:lstStyle/>
          <a:p>
            <a:endParaRPr lang="en-US"/>
          </a:p>
        </p:txBody>
      </p:sp>
      <p:sp>
        <p:nvSpPr>
          <p:cNvPr id="159763" name="Line 20"/>
          <p:cNvSpPr>
            <a:spLocks noChangeShapeType="1"/>
          </p:cNvSpPr>
          <p:nvPr/>
        </p:nvSpPr>
        <p:spPr bwMode="auto">
          <a:xfrm>
            <a:off x="2409825" y="1744663"/>
            <a:ext cx="0" cy="334962"/>
          </a:xfrm>
          <a:prstGeom prst="line">
            <a:avLst/>
          </a:prstGeom>
          <a:noFill/>
          <a:ln w="19050">
            <a:solidFill>
              <a:srgbClr val="000000"/>
            </a:solidFill>
            <a:miter lim="800000"/>
            <a:headEnd/>
            <a:tailEnd type="triangle" w="med" len="med"/>
          </a:ln>
        </p:spPr>
        <p:txBody>
          <a:bodyPr wrap="none"/>
          <a:lstStyle/>
          <a:p>
            <a:endParaRPr lang="en-US"/>
          </a:p>
        </p:txBody>
      </p:sp>
      <p:sp>
        <p:nvSpPr>
          <p:cNvPr id="159764" name="Line 21"/>
          <p:cNvSpPr>
            <a:spLocks noChangeShapeType="1"/>
          </p:cNvSpPr>
          <p:nvPr/>
        </p:nvSpPr>
        <p:spPr bwMode="auto">
          <a:xfrm>
            <a:off x="4235450" y="1712913"/>
            <a:ext cx="0" cy="334962"/>
          </a:xfrm>
          <a:prstGeom prst="line">
            <a:avLst/>
          </a:prstGeom>
          <a:noFill/>
          <a:ln w="19050">
            <a:solidFill>
              <a:srgbClr val="000000"/>
            </a:solidFill>
            <a:miter lim="800000"/>
            <a:headEnd/>
            <a:tailEnd type="triangle" w="med" len="med"/>
          </a:ln>
        </p:spPr>
        <p:txBody>
          <a:bodyPr wrap="none"/>
          <a:lstStyle/>
          <a:p>
            <a:endParaRPr lang="en-US"/>
          </a:p>
        </p:txBody>
      </p:sp>
      <p:sp>
        <p:nvSpPr>
          <p:cNvPr id="159765" name="Text Box 22"/>
          <p:cNvSpPr txBox="1">
            <a:spLocks noChangeArrowheads="1"/>
          </p:cNvSpPr>
          <p:nvPr/>
        </p:nvSpPr>
        <p:spPr bwMode="auto">
          <a:xfrm>
            <a:off x="1849438" y="3314700"/>
            <a:ext cx="1584325" cy="508000"/>
          </a:xfrm>
          <a:prstGeom prst="rect">
            <a:avLst/>
          </a:prstGeom>
          <a:noFill/>
          <a:ln w="9525">
            <a:noFill/>
            <a:miter lim="800000"/>
            <a:headEnd/>
            <a:tailEnd/>
          </a:ln>
        </p:spPr>
        <p:txBody>
          <a:bodyPr>
            <a:spAutoFit/>
          </a:bodyPr>
          <a:lstStyle/>
          <a:p>
            <a:pPr algn="ctr">
              <a:lnSpc>
                <a:spcPct val="85000"/>
              </a:lnSpc>
            </a:pPr>
            <a:r>
              <a:rPr lang="en-US" sz="1600" b="0">
                <a:solidFill>
                  <a:srgbClr val="FF0000"/>
                </a:solidFill>
              </a:rPr>
              <a:t>root ends in </a:t>
            </a:r>
            <a:r>
              <a:rPr lang="en-US" sz="1600">
                <a:solidFill>
                  <a:srgbClr val="FF0000"/>
                </a:solidFill>
              </a:rPr>
              <a:t>y</a:t>
            </a:r>
          </a:p>
          <a:p>
            <a:pPr algn="ctr">
              <a:lnSpc>
                <a:spcPct val="85000"/>
              </a:lnSpc>
            </a:pPr>
            <a:r>
              <a:rPr lang="en-US" sz="1600" b="0">
                <a:solidFill>
                  <a:srgbClr val="FF0000"/>
                </a:solidFill>
              </a:rPr>
              <a:t>before a vowel</a:t>
            </a:r>
          </a:p>
        </p:txBody>
      </p:sp>
      <p:sp>
        <p:nvSpPr>
          <p:cNvPr id="159766" name="Line 23"/>
          <p:cNvSpPr>
            <a:spLocks noChangeShapeType="1"/>
          </p:cNvSpPr>
          <p:nvPr/>
        </p:nvSpPr>
        <p:spPr bwMode="auto">
          <a:xfrm flipV="1">
            <a:off x="2698750" y="3049588"/>
            <a:ext cx="0" cy="304800"/>
          </a:xfrm>
          <a:prstGeom prst="line">
            <a:avLst/>
          </a:prstGeom>
          <a:noFill/>
          <a:ln w="19050">
            <a:solidFill>
              <a:srgbClr val="000000"/>
            </a:solidFill>
            <a:miter lim="800000"/>
            <a:headEnd/>
            <a:tailEnd type="triangle" w="med" len="med"/>
          </a:ln>
        </p:spPr>
        <p:txBody>
          <a:bodyPr wrap="none"/>
          <a:lstStyle/>
          <a:p>
            <a:endParaRPr lang="en-US"/>
          </a:p>
        </p:txBody>
      </p:sp>
      <p:sp>
        <p:nvSpPr>
          <p:cNvPr id="159767" name="Line 24"/>
          <p:cNvSpPr>
            <a:spLocks noChangeShapeType="1"/>
          </p:cNvSpPr>
          <p:nvPr/>
        </p:nvSpPr>
        <p:spPr bwMode="auto">
          <a:xfrm>
            <a:off x="6016625" y="1722438"/>
            <a:ext cx="0" cy="334962"/>
          </a:xfrm>
          <a:prstGeom prst="line">
            <a:avLst/>
          </a:prstGeom>
          <a:noFill/>
          <a:ln w="19050">
            <a:solidFill>
              <a:srgbClr val="000000"/>
            </a:solidFill>
            <a:miter lim="800000"/>
            <a:headEnd/>
            <a:tailEnd type="triangle" w="med" len="med"/>
          </a:ln>
        </p:spPr>
        <p:txBody>
          <a:bodyPr wrap="none"/>
          <a:lstStyle/>
          <a:p>
            <a:endParaRPr lang="en-US"/>
          </a:p>
        </p:txBody>
      </p:sp>
      <p:sp>
        <p:nvSpPr>
          <p:cNvPr id="159768" name="Line 25"/>
          <p:cNvSpPr>
            <a:spLocks noChangeShapeType="1"/>
          </p:cNvSpPr>
          <p:nvPr/>
        </p:nvSpPr>
        <p:spPr bwMode="auto">
          <a:xfrm flipV="1">
            <a:off x="2579688" y="3044825"/>
            <a:ext cx="0" cy="304800"/>
          </a:xfrm>
          <a:prstGeom prst="line">
            <a:avLst/>
          </a:prstGeom>
          <a:noFill/>
          <a:ln w="19050">
            <a:solidFill>
              <a:srgbClr val="000000"/>
            </a:solidFill>
            <a:miter lim="800000"/>
            <a:headEnd/>
            <a:tailEnd type="triangle" w="med" len="med"/>
          </a:ln>
        </p:spPr>
        <p:txBody>
          <a:bodyPr wrap="none"/>
          <a:lstStyle/>
          <a:p>
            <a:endParaRPr lang="en-US"/>
          </a:p>
        </p:txBody>
      </p:sp>
      <p:sp>
        <p:nvSpPr>
          <p:cNvPr id="159769" name="Text Box 26"/>
          <p:cNvSpPr txBox="1">
            <a:spLocks noChangeArrowheads="1"/>
          </p:cNvSpPr>
          <p:nvPr/>
        </p:nvSpPr>
        <p:spPr bwMode="auto">
          <a:xfrm>
            <a:off x="8535988" y="6583363"/>
            <a:ext cx="608012" cy="274637"/>
          </a:xfrm>
          <a:prstGeom prst="rect">
            <a:avLst/>
          </a:prstGeom>
          <a:noFill/>
          <a:ln w="9525">
            <a:noFill/>
            <a:miter lim="800000"/>
            <a:headEnd/>
            <a:tailEnd/>
          </a:ln>
        </p:spPr>
        <p:txBody>
          <a:bodyPr>
            <a:spAutoFit/>
          </a:bodyPr>
          <a:lstStyle/>
          <a:p>
            <a:pPr>
              <a:spcBef>
                <a:spcPct val="50000"/>
              </a:spcBef>
            </a:pPr>
            <a:r>
              <a:rPr lang="en-US" sz="1200" b="0">
                <a:solidFill>
                  <a:srgbClr val="FF0000"/>
                </a:solidFill>
                <a:latin typeface="Times New Roman" pitchFamily="18" charset="0"/>
              </a:rPr>
              <a:t>p. 61</a:t>
            </a:r>
          </a:p>
        </p:txBody>
      </p:sp>
    </p:spTree>
  </p:cSld>
  <p:clrMapOvr>
    <a:masterClrMapping/>
  </p:clrMapOvr>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7086600" cy="630238"/>
          </a:xfrm>
        </p:spPr>
        <p:txBody>
          <a:bodyPr/>
          <a:lstStyle/>
          <a:p>
            <a:r>
              <a:rPr lang="en-US" dirty="0" smtClean="0"/>
              <a:t>How do we teach these concepts</a:t>
            </a:r>
            <a:endParaRPr lang="en-US" dirty="0"/>
          </a:p>
        </p:txBody>
      </p:sp>
      <p:sp>
        <p:nvSpPr>
          <p:cNvPr id="5" name="TextBox 4"/>
          <p:cNvSpPr txBox="1"/>
          <p:nvPr/>
        </p:nvSpPr>
        <p:spPr>
          <a:xfrm>
            <a:off x="609600" y="2057400"/>
            <a:ext cx="8077200" cy="2308324"/>
          </a:xfrm>
          <a:prstGeom prst="rect">
            <a:avLst/>
          </a:prstGeom>
          <a:noFill/>
        </p:spPr>
        <p:txBody>
          <a:bodyPr wrap="square" rtlCol="0">
            <a:spAutoFit/>
          </a:bodyPr>
          <a:lstStyle/>
          <a:p>
            <a:pPr>
              <a:buFont typeface="Arial" pitchFamily="34" charset="0"/>
              <a:buChar char="•"/>
            </a:pPr>
            <a:r>
              <a:rPr lang="en-US" sz="3600" dirty="0" smtClean="0"/>
              <a:t>Controlled Word Lists </a:t>
            </a:r>
          </a:p>
          <a:p>
            <a:pPr>
              <a:buFont typeface="Arial" pitchFamily="34" charset="0"/>
              <a:buChar char="•"/>
            </a:pPr>
            <a:r>
              <a:rPr lang="en-US" sz="3600" dirty="0" smtClean="0"/>
              <a:t>Word Sorts  </a:t>
            </a:r>
          </a:p>
          <a:p>
            <a:pPr>
              <a:buFont typeface="Arial" pitchFamily="34" charset="0"/>
              <a:buChar char="•"/>
            </a:pPr>
            <a:r>
              <a:rPr lang="en-US" sz="3600" dirty="0" smtClean="0"/>
              <a:t>Words their </a:t>
            </a:r>
            <a:r>
              <a:rPr lang="en-US" sz="3600" dirty="0" smtClean="0"/>
              <a:t>Way</a:t>
            </a:r>
          </a:p>
          <a:p>
            <a:pPr>
              <a:buFont typeface="Arial" pitchFamily="34" charset="0"/>
              <a:buChar char="•"/>
            </a:pPr>
            <a:r>
              <a:rPr lang="en-US" sz="3600" dirty="0" smtClean="0"/>
              <a:t>Word analysis </a:t>
            </a:r>
            <a:endParaRPr lang="en-US" sz="3600" dirty="0"/>
          </a:p>
        </p:txBody>
      </p:sp>
    </p:spTree>
  </p:cSld>
  <p:clrMapOvr>
    <a:masterClrMapping/>
  </p:clrMapOvr>
  <p:transition>
    <p:cover dir="rd"/>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We spell by meaning </a:t>
            </a:r>
            <a:endParaRPr lang="en-US" sz="4000" dirty="0"/>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9986" name="Rectangle 2"/>
          <p:cNvSpPr>
            <a:spLocks noChangeArrowheads="1"/>
          </p:cNvSpPr>
          <p:nvPr/>
        </p:nvSpPr>
        <p:spPr bwMode="auto">
          <a:xfrm>
            <a:off x="2747963" y="1022350"/>
            <a:ext cx="3276600" cy="914400"/>
          </a:xfrm>
          <a:prstGeom prst="rect">
            <a:avLst/>
          </a:prstGeom>
          <a:solidFill>
            <a:schemeClr val="accent1"/>
          </a:solidFill>
          <a:ln w="9525">
            <a:solidFill>
              <a:srgbClr val="FF3300"/>
            </a:solidFill>
            <a:miter lim="800000"/>
            <a:headEnd/>
            <a:tailEnd/>
          </a:ln>
        </p:spPr>
        <p:txBody>
          <a:bodyPr wrap="none" anchor="ctr"/>
          <a:lstStyle/>
          <a:p>
            <a:pPr algn="ctr"/>
            <a:r>
              <a:rPr lang="en-US" sz="2400">
                <a:solidFill>
                  <a:schemeClr val="bg1"/>
                </a:solidFill>
                <a:latin typeface="Times New Roman" pitchFamily="18" charset="0"/>
              </a:rPr>
              <a:t>Classes of Morphemes</a:t>
            </a:r>
          </a:p>
        </p:txBody>
      </p:sp>
      <p:sp>
        <p:nvSpPr>
          <p:cNvPr id="169987" name="Text Box 3"/>
          <p:cNvSpPr txBox="1">
            <a:spLocks noChangeArrowheads="1"/>
          </p:cNvSpPr>
          <p:nvPr/>
        </p:nvSpPr>
        <p:spPr bwMode="auto">
          <a:xfrm>
            <a:off x="1681163" y="2622550"/>
            <a:ext cx="1905000" cy="466725"/>
          </a:xfrm>
          <a:prstGeom prst="rect">
            <a:avLst/>
          </a:prstGeom>
          <a:solidFill>
            <a:schemeClr val="accent1"/>
          </a:solidFill>
          <a:ln w="9525">
            <a:solidFill>
              <a:srgbClr val="FF3300"/>
            </a:solidFill>
            <a:miter lim="800000"/>
            <a:headEnd/>
            <a:tailEnd/>
          </a:ln>
        </p:spPr>
        <p:txBody>
          <a:bodyPr>
            <a:spAutoFit/>
          </a:bodyPr>
          <a:lstStyle/>
          <a:p>
            <a:pPr algn="ctr">
              <a:spcBef>
                <a:spcPct val="50000"/>
              </a:spcBef>
            </a:pPr>
            <a:r>
              <a:rPr lang="en-US" sz="2400">
                <a:solidFill>
                  <a:schemeClr val="bg1"/>
                </a:solidFill>
                <a:latin typeface="Times New Roman" pitchFamily="18" charset="0"/>
              </a:rPr>
              <a:t>Free</a:t>
            </a:r>
          </a:p>
        </p:txBody>
      </p:sp>
      <p:sp>
        <p:nvSpPr>
          <p:cNvPr id="169988" name="Text Box 4"/>
          <p:cNvSpPr txBox="1">
            <a:spLocks noChangeArrowheads="1"/>
          </p:cNvSpPr>
          <p:nvPr/>
        </p:nvSpPr>
        <p:spPr bwMode="auto">
          <a:xfrm>
            <a:off x="5262563" y="2622550"/>
            <a:ext cx="2438400" cy="466725"/>
          </a:xfrm>
          <a:prstGeom prst="rect">
            <a:avLst/>
          </a:prstGeom>
          <a:solidFill>
            <a:schemeClr val="accent1"/>
          </a:solidFill>
          <a:ln w="9525">
            <a:solidFill>
              <a:srgbClr val="FF3300"/>
            </a:solidFill>
            <a:miter lim="800000"/>
            <a:headEnd/>
            <a:tailEnd/>
          </a:ln>
        </p:spPr>
        <p:txBody>
          <a:bodyPr>
            <a:spAutoFit/>
          </a:bodyPr>
          <a:lstStyle/>
          <a:p>
            <a:pPr algn="ctr">
              <a:spcBef>
                <a:spcPct val="50000"/>
              </a:spcBef>
            </a:pPr>
            <a:r>
              <a:rPr lang="en-US" sz="2400">
                <a:solidFill>
                  <a:schemeClr val="bg1"/>
                </a:solidFill>
                <a:latin typeface="Times New Roman" pitchFamily="18" charset="0"/>
              </a:rPr>
              <a:t>Bound</a:t>
            </a:r>
          </a:p>
        </p:txBody>
      </p:sp>
      <p:sp>
        <p:nvSpPr>
          <p:cNvPr id="169989" name="Rectangle 5"/>
          <p:cNvSpPr>
            <a:spLocks noChangeArrowheads="1"/>
          </p:cNvSpPr>
          <p:nvPr/>
        </p:nvSpPr>
        <p:spPr bwMode="auto">
          <a:xfrm>
            <a:off x="766763" y="3460750"/>
            <a:ext cx="1752600" cy="457200"/>
          </a:xfrm>
          <a:prstGeom prst="rect">
            <a:avLst/>
          </a:prstGeom>
          <a:solidFill>
            <a:schemeClr val="accent1"/>
          </a:solidFill>
          <a:ln w="9525">
            <a:solidFill>
              <a:schemeClr val="tx1"/>
            </a:solidFill>
            <a:miter lim="800000"/>
            <a:headEnd/>
            <a:tailEnd/>
          </a:ln>
        </p:spPr>
        <p:txBody>
          <a:bodyPr wrap="none" anchor="ctr"/>
          <a:lstStyle/>
          <a:p>
            <a:pPr algn="ctr"/>
            <a:r>
              <a:rPr lang="en-US" sz="2400" b="0">
                <a:solidFill>
                  <a:schemeClr val="bg1"/>
                </a:solidFill>
                <a:latin typeface="Times New Roman" pitchFamily="18" charset="0"/>
              </a:rPr>
              <a:t>content</a:t>
            </a:r>
          </a:p>
        </p:txBody>
      </p:sp>
      <p:sp>
        <p:nvSpPr>
          <p:cNvPr id="169990" name="Text Box 6"/>
          <p:cNvSpPr txBox="1">
            <a:spLocks noChangeArrowheads="1"/>
          </p:cNvSpPr>
          <p:nvPr/>
        </p:nvSpPr>
        <p:spPr bwMode="auto">
          <a:xfrm>
            <a:off x="2900363" y="3460750"/>
            <a:ext cx="1676400" cy="457200"/>
          </a:xfrm>
          <a:prstGeom prst="rect">
            <a:avLst/>
          </a:prstGeom>
          <a:solidFill>
            <a:schemeClr val="accent1"/>
          </a:solidFill>
          <a:ln w="9525">
            <a:noFill/>
            <a:miter lim="800000"/>
            <a:headEnd/>
            <a:tailEnd/>
          </a:ln>
        </p:spPr>
        <p:txBody>
          <a:bodyPr>
            <a:spAutoFit/>
          </a:bodyPr>
          <a:lstStyle/>
          <a:p>
            <a:pPr algn="ctr">
              <a:spcBef>
                <a:spcPct val="50000"/>
              </a:spcBef>
            </a:pPr>
            <a:r>
              <a:rPr lang="en-US" sz="2400" b="0">
                <a:solidFill>
                  <a:schemeClr val="bg1"/>
                </a:solidFill>
                <a:latin typeface="Times New Roman" pitchFamily="18" charset="0"/>
              </a:rPr>
              <a:t>function</a:t>
            </a:r>
          </a:p>
        </p:txBody>
      </p:sp>
      <p:sp>
        <p:nvSpPr>
          <p:cNvPr id="169991" name="Line 7"/>
          <p:cNvSpPr>
            <a:spLocks noChangeShapeType="1"/>
          </p:cNvSpPr>
          <p:nvPr/>
        </p:nvSpPr>
        <p:spPr bwMode="auto">
          <a:xfrm flipH="1">
            <a:off x="2519363" y="1936750"/>
            <a:ext cx="1828800" cy="685800"/>
          </a:xfrm>
          <a:prstGeom prst="line">
            <a:avLst/>
          </a:prstGeom>
          <a:noFill/>
          <a:ln w="9525">
            <a:solidFill>
              <a:srgbClr val="FF3300"/>
            </a:solidFill>
            <a:miter lim="800000"/>
            <a:headEnd/>
            <a:tailEnd/>
          </a:ln>
        </p:spPr>
        <p:txBody>
          <a:bodyPr wrap="none"/>
          <a:lstStyle/>
          <a:p>
            <a:endParaRPr lang="en-US"/>
          </a:p>
        </p:txBody>
      </p:sp>
      <p:sp>
        <p:nvSpPr>
          <p:cNvPr id="169992" name="Line 8"/>
          <p:cNvSpPr>
            <a:spLocks noChangeShapeType="1"/>
          </p:cNvSpPr>
          <p:nvPr/>
        </p:nvSpPr>
        <p:spPr bwMode="auto">
          <a:xfrm flipH="1">
            <a:off x="1604963" y="3079750"/>
            <a:ext cx="1066800" cy="381000"/>
          </a:xfrm>
          <a:prstGeom prst="line">
            <a:avLst/>
          </a:prstGeom>
          <a:noFill/>
          <a:ln w="9525">
            <a:solidFill>
              <a:srgbClr val="FF3300"/>
            </a:solidFill>
            <a:miter lim="800000"/>
            <a:headEnd/>
            <a:tailEnd/>
          </a:ln>
        </p:spPr>
        <p:txBody>
          <a:bodyPr wrap="none"/>
          <a:lstStyle/>
          <a:p>
            <a:endParaRPr lang="en-US"/>
          </a:p>
        </p:txBody>
      </p:sp>
      <p:sp>
        <p:nvSpPr>
          <p:cNvPr id="169993" name="Line 9"/>
          <p:cNvSpPr>
            <a:spLocks noChangeShapeType="1"/>
          </p:cNvSpPr>
          <p:nvPr/>
        </p:nvSpPr>
        <p:spPr bwMode="auto">
          <a:xfrm>
            <a:off x="2671763" y="3079750"/>
            <a:ext cx="990600" cy="381000"/>
          </a:xfrm>
          <a:prstGeom prst="line">
            <a:avLst/>
          </a:prstGeom>
          <a:noFill/>
          <a:ln w="9525">
            <a:solidFill>
              <a:srgbClr val="FF3300"/>
            </a:solidFill>
            <a:miter lim="800000"/>
            <a:headEnd/>
            <a:tailEnd/>
          </a:ln>
        </p:spPr>
        <p:txBody>
          <a:bodyPr wrap="none"/>
          <a:lstStyle/>
          <a:p>
            <a:endParaRPr lang="en-US"/>
          </a:p>
        </p:txBody>
      </p:sp>
      <p:sp>
        <p:nvSpPr>
          <p:cNvPr id="169994" name="Text Box 10"/>
          <p:cNvSpPr txBox="1">
            <a:spLocks noChangeArrowheads="1"/>
          </p:cNvSpPr>
          <p:nvPr/>
        </p:nvSpPr>
        <p:spPr bwMode="auto">
          <a:xfrm>
            <a:off x="4957763" y="4070350"/>
            <a:ext cx="1219200" cy="457200"/>
          </a:xfrm>
          <a:prstGeom prst="rect">
            <a:avLst/>
          </a:prstGeom>
          <a:solidFill>
            <a:schemeClr val="accent1"/>
          </a:solidFill>
          <a:ln w="9525">
            <a:noFill/>
            <a:miter lim="800000"/>
            <a:headEnd/>
            <a:tailEnd/>
          </a:ln>
        </p:spPr>
        <p:txBody>
          <a:bodyPr>
            <a:spAutoFit/>
          </a:bodyPr>
          <a:lstStyle/>
          <a:p>
            <a:pPr algn="ctr">
              <a:spcBef>
                <a:spcPct val="50000"/>
              </a:spcBef>
            </a:pPr>
            <a:r>
              <a:rPr lang="en-US" sz="2400" b="0">
                <a:solidFill>
                  <a:schemeClr val="bg1"/>
                </a:solidFill>
                <a:latin typeface="Times New Roman" pitchFamily="18" charset="0"/>
              </a:rPr>
              <a:t>prefixes</a:t>
            </a:r>
          </a:p>
        </p:txBody>
      </p:sp>
      <p:sp>
        <p:nvSpPr>
          <p:cNvPr id="169995" name="Text Box 11"/>
          <p:cNvSpPr txBox="1">
            <a:spLocks noChangeArrowheads="1"/>
          </p:cNvSpPr>
          <p:nvPr/>
        </p:nvSpPr>
        <p:spPr bwMode="auto">
          <a:xfrm>
            <a:off x="5872163" y="3384550"/>
            <a:ext cx="990600" cy="457200"/>
          </a:xfrm>
          <a:prstGeom prst="rect">
            <a:avLst/>
          </a:prstGeom>
          <a:solidFill>
            <a:schemeClr val="accent1"/>
          </a:solidFill>
          <a:ln w="9525">
            <a:noFill/>
            <a:miter lim="800000"/>
            <a:headEnd/>
            <a:tailEnd/>
          </a:ln>
        </p:spPr>
        <p:txBody>
          <a:bodyPr>
            <a:spAutoFit/>
          </a:bodyPr>
          <a:lstStyle/>
          <a:p>
            <a:pPr algn="ctr">
              <a:spcBef>
                <a:spcPct val="50000"/>
              </a:spcBef>
            </a:pPr>
            <a:r>
              <a:rPr lang="en-US" sz="2400" b="0">
                <a:solidFill>
                  <a:schemeClr val="bg1"/>
                </a:solidFill>
                <a:latin typeface="Times New Roman" pitchFamily="18" charset="0"/>
              </a:rPr>
              <a:t>roots</a:t>
            </a:r>
          </a:p>
        </p:txBody>
      </p:sp>
      <p:sp>
        <p:nvSpPr>
          <p:cNvPr id="169996" name="Text Box 12"/>
          <p:cNvSpPr txBox="1">
            <a:spLocks noChangeArrowheads="1"/>
          </p:cNvSpPr>
          <p:nvPr/>
        </p:nvSpPr>
        <p:spPr bwMode="auto">
          <a:xfrm>
            <a:off x="6786563" y="4070350"/>
            <a:ext cx="1219200" cy="457200"/>
          </a:xfrm>
          <a:prstGeom prst="rect">
            <a:avLst/>
          </a:prstGeom>
          <a:solidFill>
            <a:schemeClr val="accent1"/>
          </a:solidFill>
          <a:ln w="9525">
            <a:noFill/>
            <a:miter lim="800000"/>
            <a:headEnd/>
            <a:tailEnd/>
          </a:ln>
        </p:spPr>
        <p:txBody>
          <a:bodyPr>
            <a:spAutoFit/>
          </a:bodyPr>
          <a:lstStyle/>
          <a:p>
            <a:pPr algn="ctr">
              <a:spcBef>
                <a:spcPct val="50000"/>
              </a:spcBef>
            </a:pPr>
            <a:r>
              <a:rPr lang="en-US" sz="2400" b="0">
                <a:solidFill>
                  <a:schemeClr val="bg1"/>
                </a:solidFill>
                <a:latin typeface="Times New Roman" pitchFamily="18" charset="0"/>
              </a:rPr>
              <a:t>suffixes</a:t>
            </a:r>
          </a:p>
        </p:txBody>
      </p:sp>
      <p:sp>
        <p:nvSpPr>
          <p:cNvPr id="169997" name="Text Box 13"/>
          <p:cNvSpPr txBox="1">
            <a:spLocks noChangeArrowheads="1"/>
          </p:cNvSpPr>
          <p:nvPr/>
        </p:nvSpPr>
        <p:spPr bwMode="auto">
          <a:xfrm>
            <a:off x="5338763" y="4756150"/>
            <a:ext cx="1600200" cy="427038"/>
          </a:xfrm>
          <a:prstGeom prst="rect">
            <a:avLst/>
          </a:prstGeom>
          <a:solidFill>
            <a:schemeClr val="accent1"/>
          </a:solidFill>
          <a:ln w="9525">
            <a:noFill/>
            <a:miter lim="800000"/>
            <a:headEnd/>
            <a:tailEnd/>
          </a:ln>
        </p:spPr>
        <p:txBody>
          <a:bodyPr>
            <a:spAutoFit/>
          </a:bodyPr>
          <a:lstStyle/>
          <a:p>
            <a:pPr algn="ctr">
              <a:spcBef>
                <a:spcPct val="50000"/>
              </a:spcBef>
            </a:pPr>
            <a:r>
              <a:rPr lang="en-US" sz="2200" b="0">
                <a:solidFill>
                  <a:schemeClr val="bg1"/>
                </a:solidFill>
                <a:latin typeface="Times New Roman" pitchFamily="18" charset="0"/>
              </a:rPr>
              <a:t>inflections</a:t>
            </a:r>
          </a:p>
        </p:txBody>
      </p:sp>
      <p:sp>
        <p:nvSpPr>
          <p:cNvPr id="169998" name="Text Box 14"/>
          <p:cNvSpPr txBox="1">
            <a:spLocks noChangeArrowheads="1"/>
          </p:cNvSpPr>
          <p:nvPr/>
        </p:nvSpPr>
        <p:spPr bwMode="auto">
          <a:xfrm>
            <a:off x="6634163" y="5518150"/>
            <a:ext cx="1676400" cy="436563"/>
          </a:xfrm>
          <a:prstGeom prst="rect">
            <a:avLst/>
          </a:prstGeom>
          <a:solidFill>
            <a:schemeClr val="accent1"/>
          </a:solidFill>
          <a:ln w="9525">
            <a:solidFill>
              <a:srgbClr val="FF3300"/>
            </a:solidFill>
            <a:miter lim="800000"/>
            <a:headEnd/>
            <a:tailEnd/>
          </a:ln>
        </p:spPr>
        <p:txBody>
          <a:bodyPr>
            <a:spAutoFit/>
          </a:bodyPr>
          <a:lstStyle/>
          <a:p>
            <a:pPr algn="ctr">
              <a:spcBef>
                <a:spcPct val="50000"/>
              </a:spcBef>
            </a:pPr>
            <a:r>
              <a:rPr lang="en-US" sz="2200" b="0">
                <a:solidFill>
                  <a:schemeClr val="bg1"/>
                </a:solidFill>
                <a:latin typeface="Times New Roman" pitchFamily="18" charset="0"/>
              </a:rPr>
              <a:t>derivations</a:t>
            </a:r>
          </a:p>
        </p:txBody>
      </p:sp>
      <p:sp>
        <p:nvSpPr>
          <p:cNvPr id="169999" name="Line 15"/>
          <p:cNvSpPr>
            <a:spLocks noChangeShapeType="1"/>
          </p:cNvSpPr>
          <p:nvPr/>
        </p:nvSpPr>
        <p:spPr bwMode="auto">
          <a:xfrm flipH="1">
            <a:off x="6329363" y="3079750"/>
            <a:ext cx="0" cy="304800"/>
          </a:xfrm>
          <a:prstGeom prst="line">
            <a:avLst/>
          </a:prstGeom>
          <a:noFill/>
          <a:ln w="9525">
            <a:solidFill>
              <a:srgbClr val="FF3300"/>
            </a:solidFill>
            <a:miter lim="800000"/>
            <a:headEnd/>
            <a:tailEnd/>
          </a:ln>
        </p:spPr>
        <p:txBody>
          <a:bodyPr wrap="none"/>
          <a:lstStyle/>
          <a:p>
            <a:endParaRPr lang="en-US"/>
          </a:p>
        </p:txBody>
      </p:sp>
      <p:sp>
        <p:nvSpPr>
          <p:cNvPr id="170000" name="Line 16"/>
          <p:cNvSpPr>
            <a:spLocks noChangeShapeType="1"/>
          </p:cNvSpPr>
          <p:nvPr/>
        </p:nvSpPr>
        <p:spPr bwMode="auto">
          <a:xfrm flipH="1">
            <a:off x="5567363" y="3079750"/>
            <a:ext cx="304800" cy="990600"/>
          </a:xfrm>
          <a:prstGeom prst="line">
            <a:avLst/>
          </a:prstGeom>
          <a:noFill/>
          <a:ln w="9525">
            <a:solidFill>
              <a:srgbClr val="FF3300"/>
            </a:solidFill>
            <a:miter lim="800000"/>
            <a:headEnd/>
            <a:tailEnd/>
          </a:ln>
        </p:spPr>
        <p:txBody>
          <a:bodyPr wrap="none"/>
          <a:lstStyle/>
          <a:p>
            <a:endParaRPr lang="en-US"/>
          </a:p>
        </p:txBody>
      </p:sp>
      <p:sp>
        <p:nvSpPr>
          <p:cNvPr id="170001" name="Line 17"/>
          <p:cNvSpPr>
            <a:spLocks noChangeShapeType="1"/>
          </p:cNvSpPr>
          <p:nvPr/>
        </p:nvSpPr>
        <p:spPr bwMode="auto">
          <a:xfrm>
            <a:off x="7015163" y="3079750"/>
            <a:ext cx="381000" cy="990600"/>
          </a:xfrm>
          <a:prstGeom prst="line">
            <a:avLst/>
          </a:prstGeom>
          <a:noFill/>
          <a:ln w="9525">
            <a:solidFill>
              <a:srgbClr val="FF3300"/>
            </a:solidFill>
            <a:miter lim="800000"/>
            <a:headEnd/>
            <a:tailEnd/>
          </a:ln>
        </p:spPr>
        <p:txBody>
          <a:bodyPr wrap="none"/>
          <a:lstStyle/>
          <a:p>
            <a:endParaRPr lang="en-US"/>
          </a:p>
        </p:txBody>
      </p:sp>
      <p:sp>
        <p:nvSpPr>
          <p:cNvPr id="170002" name="Line 18"/>
          <p:cNvSpPr>
            <a:spLocks noChangeShapeType="1"/>
          </p:cNvSpPr>
          <p:nvPr/>
        </p:nvSpPr>
        <p:spPr bwMode="auto">
          <a:xfrm flipH="1">
            <a:off x="6938963" y="4527550"/>
            <a:ext cx="685800" cy="457200"/>
          </a:xfrm>
          <a:prstGeom prst="line">
            <a:avLst/>
          </a:prstGeom>
          <a:noFill/>
          <a:ln w="9525">
            <a:solidFill>
              <a:srgbClr val="FF3300"/>
            </a:solidFill>
            <a:miter lim="800000"/>
            <a:headEnd/>
            <a:tailEnd/>
          </a:ln>
        </p:spPr>
        <p:txBody>
          <a:bodyPr wrap="none"/>
          <a:lstStyle/>
          <a:p>
            <a:endParaRPr lang="en-US"/>
          </a:p>
        </p:txBody>
      </p:sp>
      <p:sp>
        <p:nvSpPr>
          <p:cNvPr id="170003" name="Line 19"/>
          <p:cNvSpPr>
            <a:spLocks noChangeShapeType="1"/>
          </p:cNvSpPr>
          <p:nvPr/>
        </p:nvSpPr>
        <p:spPr bwMode="auto">
          <a:xfrm>
            <a:off x="7624763" y="4527550"/>
            <a:ext cx="0" cy="990600"/>
          </a:xfrm>
          <a:prstGeom prst="line">
            <a:avLst/>
          </a:prstGeom>
          <a:noFill/>
          <a:ln w="9525">
            <a:solidFill>
              <a:srgbClr val="FF3300"/>
            </a:solidFill>
            <a:miter lim="800000"/>
            <a:headEnd/>
            <a:tailEnd/>
          </a:ln>
        </p:spPr>
        <p:txBody>
          <a:bodyPr wrap="none"/>
          <a:lstStyle/>
          <a:p>
            <a:endParaRPr lang="en-US"/>
          </a:p>
        </p:txBody>
      </p:sp>
      <p:sp>
        <p:nvSpPr>
          <p:cNvPr id="170004" name="Line 20"/>
          <p:cNvSpPr>
            <a:spLocks noChangeShapeType="1"/>
          </p:cNvSpPr>
          <p:nvPr/>
        </p:nvSpPr>
        <p:spPr bwMode="auto">
          <a:xfrm>
            <a:off x="4348163" y="1936750"/>
            <a:ext cx="1905000" cy="685800"/>
          </a:xfrm>
          <a:prstGeom prst="line">
            <a:avLst/>
          </a:prstGeom>
          <a:noFill/>
          <a:ln w="9525">
            <a:solidFill>
              <a:srgbClr val="FF3300"/>
            </a:solidFill>
            <a:miter lim="800000"/>
            <a:headEnd/>
            <a:tailEnd/>
          </a:ln>
        </p:spPr>
        <p:txBody>
          <a:bodyPr wrap="none"/>
          <a:lstStyle/>
          <a:p>
            <a:endParaRPr lang="en-US"/>
          </a:p>
        </p:txBody>
      </p:sp>
      <p:sp>
        <p:nvSpPr>
          <p:cNvPr id="170005" name="Line 21"/>
          <p:cNvSpPr>
            <a:spLocks noChangeShapeType="1"/>
          </p:cNvSpPr>
          <p:nvPr/>
        </p:nvSpPr>
        <p:spPr bwMode="auto">
          <a:xfrm>
            <a:off x="1604963" y="3917950"/>
            <a:ext cx="0" cy="457200"/>
          </a:xfrm>
          <a:prstGeom prst="line">
            <a:avLst/>
          </a:prstGeom>
          <a:noFill/>
          <a:ln w="9525">
            <a:solidFill>
              <a:srgbClr val="FF3300"/>
            </a:solidFill>
            <a:miter lim="800000"/>
            <a:headEnd/>
            <a:tailEnd/>
          </a:ln>
        </p:spPr>
        <p:txBody>
          <a:bodyPr wrap="none"/>
          <a:lstStyle/>
          <a:p>
            <a:endParaRPr lang="en-US"/>
          </a:p>
        </p:txBody>
      </p:sp>
      <p:sp>
        <p:nvSpPr>
          <p:cNvPr id="170006" name="Rectangle 22"/>
          <p:cNvSpPr>
            <a:spLocks noChangeArrowheads="1"/>
          </p:cNvSpPr>
          <p:nvPr/>
        </p:nvSpPr>
        <p:spPr bwMode="auto">
          <a:xfrm>
            <a:off x="766763" y="4375150"/>
            <a:ext cx="1981200" cy="685800"/>
          </a:xfrm>
          <a:prstGeom prst="rect">
            <a:avLst/>
          </a:prstGeom>
          <a:solidFill>
            <a:schemeClr val="accent1"/>
          </a:solidFill>
          <a:ln w="9525">
            <a:solidFill>
              <a:schemeClr val="tx1"/>
            </a:solidFill>
            <a:miter lim="800000"/>
            <a:headEnd/>
            <a:tailEnd/>
          </a:ln>
        </p:spPr>
        <p:txBody>
          <a:bodyPr wrap="none" anchor="ctr"/>
          <a:lstStyle/>
          <a:p>
            <a:pPr algn="ctr"/>
            <a:r>
              <a:rPr lang="en-US" sz="2200" b="0">
                <a:solidFill>
                  <a:schemeClr val="bg1"/>
                </a:solidFill>
                <a:latin typeface="Times New Roman" pitchFamily="18" charset="0"/>
              </a:rPr>
              <a:t>base words </a:t>
            </a:r>
          </a:p>
          <a:p>
            <a:pPr algn="ctr"/>
            <a:r>
              <a:rPr lang="en-US" sz="2200" b="0">
                <a:solidFill>
                  <a:schemeClr val="bg1"/>
                </a:solidFill>
                <a:latin typeface="Times New Roman" pitchFamily="18" charset="0"/>
              </a:rPr>
              <a:t>and compounds</a:t>
            </a:r>
          </a:p>
        </p:txBody>
      </p:sp>
      <p:sp>
        <p:nvSpPr>
          <p:cNvPr id="170007" name="Line 23"/>
          <p:cNvSpPr>
            <a:spLocks noChangeShapeType="1"/>
          </p:cNvSpPr>
          <p:nvPr/>
        </p:nvSpPr>
        <p:spPr bwMode="auto">
          <a:xfrm>
            <a:off x="3738563" y="3917950"/>
            <a:ext cx="0" cy="457200"/>
          </a:xfrm>
          <a:prstGeom prst="line">
            <a:avLst/>
          </a:prstGeom>
          <a:noFill/>
          <a:ln w="9525">
            <a:solidFill>
              <a:srgbClr val="FF3300"/>
            </a:solidFill>
            <a:miter lim="800000"/>
            <a:headEnd/>
            <a:tailEnd/>
          </a:ln>
        </p:spPr>
        <p:txBody>
          <a:bodyPr wrap="none"/>
          <a:lstStyle/>
          <a:p>
            <a:endParaRPr lang="en-US"/>
          </a:p>
        </p:txBody>
      </p:sp>
      <p:sp>
        <p:nvSpPr>
          <p:cNvPr id="170008" name="Rectangle 24"/>
          <p:cNvSpPr>
            <a:spLocks noChangeArrowheads="1"/>
          </p:cNvSpPr>
          <p:nvPr/>
        </p:nvSpPr>
        <p:spPr bwMode="auto">
          <a:xfrm>
            <a:off x="2900363" y="4375150"/>
            <a:ext cx="1676400" cy="685800"/>
          </a:xfrm>
          <a:prstGeom prst="rect">
            <a:avLst/>
          </a:prstGeom>
          <a:solidFill>
            <a:schemeClr val="accent1"/>
          </a:solidFill>
          <a:ln w="9525">
            <a:solidFill>
              <a:schemeClr val="tx1"/>
            </a:solidFill>
            <a:miter lim="800000"/>
            <a:headEnd/>
            <a:tailEnd/>
          </a:ln>
        </p:spPr>
        <p:txBody>
          <a:bodyPr wrap="none" anchor="ctr"/>
          <a:lstStyle/>
          <a:p>
            <a:pPr algn="ctr"/>
            <a:r>
              <a:rPr lang="en-US" sz="2200" b="0">
                <a:solidFill>
                  <a:schemeClr val="bg1"/>
                </a:solidFill>
                <a:latin typeface="Times New Roman" pitchFamily="18" charset="0"/>
              </a:rPr>
              <a:t>grammatical </a:t>
            </a:r>
          </a:p>
          <a:p>
            <a:pPr algn="ctr"/>
            <a:r>
              <a:rPr lang="en-US" sz="2200" b="0">
                <a:solidFill>
                  <a:schemeClr val="bg1"/>
                </a:solidFill>
                <a:latin typeface="Times New Roman" pitchFamily="18" charset="0"/>
              </a:rPr>
              <a:t>glue words</a:t>
            </a:r>
          </a:p>
        </p:txBody>
      </p:sp>
      <p:sp>
        <p:nvSpPr>
          <p:cNvPr id="1000474" name="AutoShape 26"/>
          <p:cNvSpPr>
            <a:spLocks noChangeArrowheads="1"/>
          </p:cNvSpPr>
          <p:nvPr/>
        </p:nvSpPr>
        <p:spPr bwMode="auto">
          <a:xfrm>
            <a:off x="8872538" y="6597650"/>
            <a:ext cx="228600" cy="217488"/>
          </a:xfrm>
          <a:prstGeom prst="star5">
            <a:avLst/>
          </a:prstGeom>
          <a:solidFill>
            <a:srgbClr val="FF3300"/>
          </a:solidFill>
          <a:ln w="9525">
            <a:solidFill>
              <a:schemeClr val="tx1"/>
            </a:solidFill>
            <a:miter lim="800000"/>
            <a:headEnd/>
            <a:tailEnd/>
          </a:ln>
          <a:effectLst/>
        </p:spPr>
        <p:txBody>
          <a:bodyPr wrap="none" anchor="ctr"/>
          <a:lstStyle/>
          <a:p>
            <a:pPr>
              <a:defRPr/>
            </a:pPr>
            <a:endParaRPr lang="en-US">
              <a:latin typeface="Arial" charset="0"/>
            </a:endParaRPr>
          </a:p>
        </p:txBody>
      </p:sp>
    </p:spTree>
  </p:cSld>
  <p:clrMapOvr>
    <a:masterClrMapping/>
  </p:clrMapOvr>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7010" name="Rectangle 2"/>
          <p:cNvSpPr>
            <a:spLocks noGrp="1" noChangeArrowheads="1"/>
          </p:cNvSpPr>
          <p:nvPr>
            <p:ph type="title"/>
          </p:nvPr>
        </p:nvSpPr>
        <p:spPr>
          <a:xfrm>
            <a:off x="14288" y="0"/>
            <a:ext cx="5105400" cy="557213"/>
          </a:xfrm>
        </p:spPr>
        <p:txBody>
          <a:bodyPr/>
          <a:lstStyle/>
          <a:p>
            <a:pPr eaLnBrk="1" hangingPunct="1">
              <a:defRPr/>
            </a:pPr>
            <a:r>
              <a:rPr lang="en-US" sz="2800" b="1" smtClean="0"/>
              <a:t>Free and Bound Morphemes</a:t>
            </a:r>
          </a:p>
        </p:txBody>
      </p:sp>
      <p:sp>
        <p:nvSpPr>
          <p:cNvPr id="171011" name="Rectangle 3"/>
          <p:cNvSpPr>
            <a:spLocks noGrp="1" noChangeArrowheads="1"/>
          </p:cNvSpPr>
          <p:nvPr>
            <p:ph type="body" sz="half" idx="1"/>
          </p:nvPr>
        </p:nvSpPr>
        <p:spPr>
          <a:xfrm>
            <a:off x="392113" y="1470025"/>
            <a:ext cx="3954462" cy="4386263"/>
          </a:xfrm>
          <a:ln>
            <a:solidFill>
              <a:schemeClr val="bg2"/>
            </a:solidFill>
          </a:ln>
        </p:spPr>
        <p:txBody>
          <a:bodyPr/>
          <a:lstStyle/>
          <a:p>
            <a:pPr marL="171450" indent="0" algn="ctr" eaLnBrk="1" hangingPunct="1">
              <a:buFontTx/>
              <a:buNone/>
              <a:tabLst>
                <a:tab pos="566738" algn="l"/>
              </a:tabLst>
            </a:pPr>
            <a:r>
              <a:rPr lang="en-US" sz="2400" b="1" u="sng" smtClean="0">
                <a:solidFill>
                  <a:srgbClr val="CC3300"/>
                </a:solidFill>
              </a:rPr>
              <a:t>Free Morphemes</a:t>
            </a:r>
          </a:p>
          <a:p>
            <a:pPr marL="171450" indent="0" algn="ctr" eaLnBrk="1" hangingPunct="1">
              <a:buFontTx/>
              <a:buNone/>
              <a:tabLst>
                <a:tab pos="566738" algn="l"/>
              </a:tabLst>
            </a:pPr>
            <a:endParaRPr lang="en-US" sz="2400" b="1" u="sng" smtClean="0">
              <a:solidFill>
                <a:srgbClr val="CC3300"/>
              </a:solidFill>
            </a:endParaRPr>
          </a:p>
          <a:p>
            <a:pPr marL="171450" indent="0" eaLnBrk="1" hangingPunct="1">
              <a:buFontTx/>
              <a:buNone/>
              <a:tabLst>
                <a:tab pos="566738" algn="l"/>
              </a:tabLst>
            </a:pPr>
            <a:r>
              <a:rPr lang="en-US" sz="2000" smtClean="0">
                <a:solidFill>
                  <a:srgbClr val="CC3300"/>
                </a:solidFill>
              </a:rPr>
              <a:t>Base words that </a:t>
            </a:r>
            <a:r>
              <a:rPr lang="en-US" sz="2000" u="sng" smtClean="0">
                <a:solidFill>
                  <a:srgbClr val="CC3300"/>
                </a:solidFill>
              </a:rPr>
              <a:t>stand alone</a:t>
            </a:r>
            <a:r>
              <a:rPr lang="en-US" sz="2000" smtClean="0">
                <a:solidFill>
                  <a:srgbClr val="CC3300"/>
                </a:solidFill>
              </a:rPr>
              <a:t> without another morpheme:</a:t>
            </a:r>
          </a:p>
          <a:p>
            <a:pPr marL="171450" indent="0" eaLnBrk="1" hangingPunct="1">
              <a:buFontTx/>
              <a:buNone/>
              <a:tabLst>
                <a:tab pos="566738" algn="l"/>
              </a:tabLst>
            </a:pPr>
            <a:r>
              <a:rPr lang="en-US" sz="2000" b="1" smtClean="0">
                <a:solidFill>
                  <a:srgbClr val="CC3300"/>
                </a:solidFill>
              </a:rPr>
              <a:t>		people</a:t>
            </a:r>
            <a:r>
              <a:rPr lang="en-US" sz="2000" i="1" smtClean="0">
                <a:solidFill>
                  <a:srgbClr val="CC3300"/>
                </a:solidFill>
              </a:rPr>
              <a:t>, </a:t>
            </a:r>
            <a:r>
              <a:rPr lang="en-US" sz="2000" b="1" smtClean="0">
                <a:solidFill>
                  <a:srgbClr val="CC3300"/>
                </a:solidFill>
              </a:rPr>
              <a:t>coffee</a:t>
            </a:r>
          </a:p>
          <a:p>
            <a:pPr marL="171450" indent="0" eaLnBrk="1" hangingPunct="1">
              <a:buFontTx/>
              <a:buNone/>
              <a:tabLst>
                <a:tab pos="566738" algn="l"/>
              </a:tabLst>
            </a:pPr>
            <a:endParaRPr lang="en-US" sz="2000" b="1" smtClean="0">
              <a:solidFill>
                <a:srgbClr val="CC3300"/>
              </a:solidFill>
            </a:endParaRPr>
          </a:p>
          <a:p>
            <a:pPr marL="171450" indent="0" eaLnBrk="1" hangingPunct="1">
              <a:buFontTx/>
              <a:buNone/>
              <a:tabLst>
                <a:tab pos="566738" algn="l"/>
              </a:tabLst>
            </a:pPr>
            <a:r>
              <a:rPr lang="en-US" sz="2000" smtClean="0">
                <a:solidFill>
                  <a:srgbClr val="CC3300"/>
                </a:solidFill>
              </a:rPr>
              <a:t>A compound is two free morphemes combined into one word: </a:t>
            </a:r>
          </a:p>
          <a:p>
            <a:pPr marL="171450" indent="0" eaLnBrk="1" hangingPunct="1">
              <a:spcBef>
                <a:spcPct val="30000"/>
              </a:spcBef>
              <a:buFontTx/>
              <a:buNone/>
              <a:tabLst>
                <a:tab pos="566738" algn="l"/>
              </a:tabLst>
            </a:pPr>
            <a:r>
              <a:rPr lang="en-US" sz="2000" b="1" smtClean="0">
                <a:solidFill>
                  <a:srgbClr val="CC3300"/>
                </a:solidFill>
              </a:rPr>
              <a:t>	daylight</a:t>
            </a:r>
            <a:r>
              <a:rPr lang="en-US" sz="2000" smtClean="0">
                <a:solidFill>
                  <a:srgbClr val="CC3300"/>
                </a:solidFill>
              </a:rPr>
              <a:t>, </a:t>
            </a:r>
            <a:r>
              <a:rPr lang="en-US" sz="2000" b="1" smtClean="0">
                <a:solidFill>
                  <a:srgbClr val="CC3300"/>
                </a:solidFill>
              </a:rPr>
              <a:t>firefighter</a:t>
            </a:r>
          </a:p>
        </p:txBody>
      </p:sp>
      <p:sp>
        <p:nvSpPr>
          <p:cNvPr id="171012" name="Rectangle 4"/>
          <p:cNvSpPr>
            <a:spLocks noGrp="1" noChangeArrowheads="1"/>
          </p:cNvSpPr>
          <p:nvPr>
            <p:ph type="body" sz="half" idx="2"/>
          </p:nvPr>
        </p:nvSpPr>
        <p:spPr>
          <a:xfrm>
            <a:off x="4637088" y="1470025"/>
            <a:ext cx="3984625" cy="4386263"/>
          </a:xfrm>
          <a:ln>
            <a:solidFill>
              <a:schemeClr val="bg2"/>
            </a:solidFill>
          </a:ln>
        </p:spPr>
        <p:txBody>
          <a:bodyPr/>
          <a:lstStyle/>
          <a:p>
            <a:pPr marL="231775" indent="0" algn="ctr" eaLnBrk="1" hangingPunct="1">
              <a:buFontTx/>
              <a:buNone/>
            </a:pPr>
            <a:r>
              <a:rPr lang="en-US" sz="2400" b="1" u="sng" smtClean="0">
                <a:solidFill>
                  <a:srgbClr val="CC3300"/>
                </a:solidFill>
              </a:rPr>
              <a:t>Bound Morphemes</a:t>
            </a:r>
          </a:p>
          <a:p>
            <a:pPr marL="231775" indent="0" algn="ctr" eaLnBrk="1" hangingPunct="1">
              <a:buFontTx/>
              <a:buNone/>
            </a:pPr>
            <a:endParaRPr lang="en-US" sz="2400" b="1" u="sng" smtClean="0">
              <a:solidFill>
                <a:srgbClr val="CC3300"/>
              </a:solidFill>
            </a:endParaRPr>
          </a:p>
          <a:p>
            <a:pPr marL="231775" indent="0" eaLnBrk="1" hangingPunct="1">
              <a:buFontTx/>
              <a:buNone/>
            </a:pPr>
            <a:r>
              <a:rPr lang="en-US" sz="2000" smtClean="0">
                <a:solidFill>
                  <a:srgbClr val="CC3300"/>
                </a:solidFill>
              </a:rPr>
              <a:t>Prefixes, roots, suffixes, and combining forms: </a:t>
            </a:r>
          </a:p>
          <a:p>
            <a:pPr marL="231775" indent="0" eaLnBrk="1" hangingPunct="1">
              <a:buFontTx/>
              <a:buNone/>
            </a:pPr>
            <a:r>
              <a:rPr lang="en-US" sz="2000" smtClean="0">
                <a:solidFill>
                  <a:srgbClr val="CC3300"/>
                </a:solidFill>
              </a:rPr>
              <a:t>	</a:t>
            </a:r>
            <a:r>
              <a:rPr lang="en-US" sz="2000" b="1" smtClean="0">
                <a:solidFill>
                  <a:srgbClr val="CC3300"/>
                </a:solidFill>
              </a:rPr>
              <a:t>un</a:t>
            </a:r>
            <a:r>
              <a:rPr lang="en-US" sz="2000" smtClean="0">
                <a:solidFill>
                  <a:srgbClr val="CC3300"/>
                </a:solidFill>
              </a:rPr>
              <a:t>-</a:t>
            </a:r>
            <a:r>
              <a:rPr lang="en-US" sz="2000" b="1" smtClean="0">
                <a:solidFill>
                  <a:srgbClr val="CC3300"/>
                </a:solidFill>
              </a:rPr>
              <a:t>re</a:t>
            </a:r>
            <a:r>
              <a:rPr lang="en-US" sz="2000" smtClean="0">
                <a:solidFill>
                  <a:srgbClr val="CC3300"/>
                </a:solidFill>
              </a:rPr>
              <a:t>-</a:t>
            </a:r>
            <a:r>
              <a:rPr lang="en-US" sz="2000" b="1" smtClean="0">
                <a:solidFill>
                  <a:srgbClr val="CC3300"/>
                </a:solidFill>
              </a:rPr>
              <a:t>pen</a:t>
            </a:r>
            <a:r>
              <a:rPr lang="en-US" sz="2000" smtClean="0">
                <a:solidFill>
                  <a:srgbClr val="CC3300"/>
                </a:solidFill>
              </a:rPr>
              <a:t>-</a:t>
            </a:r>
            <a:r>
              <a:rPr lang="en-US" sz="2000" b="1" smtClean="0">
                <a:solidFill>
                  <a:srgbClr val="CC3300"/>
                </a:solidFill>
              </a:rPr>
              <a:t>tent</a:t>
            </a:r>
          </a:p>
          <a:p>
            <a:pPr marL="231775" indent="0" eaLnBrk="1" hangingPunct="1">
              <a:buFontTx/>
              <a:buNone/>
            </a:pPr>
            <a:endParaRPr lang="en-US" sz="2000" smtClean="0">
              <a:solidFill>
                <a:srgbClr val="CC3300"/>
              </a:solidFill>
            </a:endParaRPr>
          </a:p>
          <a:p>
            <a:pPr marL="231775" indent="0" eaLnBrk="1" hangingPunct="1">
              <a:buFontTx/>
              <a:buNone/>
            </a:pPr>
            <a:r>
              <a:rPr lang="en-US" sz="2000" smtClean="0">
                <a:solidFill>
                  <a:srgbClr val="CC3300"/>
                </a:solidFill>
              </a:rPr>
              <a:t>Bound morphemes must be in combination with other morphemes to make a word. They can’t stand alone.</a:t>
            </a:r>
          </a:p>
        </p:txBody>
      </p:sp>
      <p:sp>
        <p:nvSpPr>
          <p:cNvPr id="171013" name="Text Box 6"/>
          <p:cNvSpPr txBox="1">
            <a:spLocks noChangeArrowheads="1"/>
          </p:cNvSpPr>
          <p:nvPr/>
        </p:nvSpPr>
        <p:spPr bwMode="auto">
          <a:xfrm>
            <a:off x="8375650" y="6583363"/>
            <a:ext cx="782638" cy="274637"/>
          </a:xfrm>
          <a:prstGeom prst="rect">
            <a:avLst/>
          </a:prstGeom>
          <a:noFill/>
          <a:ln w="9525">
            <a:noFill/>
            <a:miter lim="800000"/>
            <a:headEnd/>
            <a:tailEnd/>
          </a:ln>
        </p:spPr>
        <p:txBody>
          <a:bodyPr>
            <a:spAutoFit/>
          </a:bodyPr>
          <a:lstStyle/>
          <a:p>
            <a:pPr>
              <a:spcBef>
                <a:spcPct val="50000"/>
              </a:spcBef>
            </a:pPr>
            <a:r>
              <a:rPr lang="en-US" sz="1200" b="0">
                <a:solidFill>
                  <a:srgbClr val="FF0000"/>
                </a:solidFill>
                <a:latin typeface="Times New Roman" pitchFamily="18" charset="0"/>
              </a:rPr>
              <a:t>pp. 65-66</a:t>
            </a:r>
          </a:p>
        </p:txBody>
      </p:sp>
    </p:spTree>
  </p:cSld>
  <p:clrMapOvr>
    <a:masterClrMapping/>
  </p:clrMapOvr>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3938" name="Rectangle 2"/>
          <p:cNvSpPr>
            <a:spLocks noGrp="1" noChangeArrowheads="1"/>
          </p:cNvSpPr>
          <p:nvPr>
            <p:ph type="title"/>
          </p:nvPr>
        </p:nvSpPr>
        <p:spPr>
          <a:xfrm>
            <a:off x="0" y="0"/>
            <a:ext cx="3048000" cy="630238"/>
          </a:xfrm>
        </p:spPr>
        <p:txBody>
          <a:bodyPr/>
          <a:lstStyle/>
          <a:p>
            <a:pPr eaLnBrk="1" hangingPunct="1">
              <a:defRPr/>
            </a:pPr>
            <a:r>
              <a:rPr lang="en-US" sz="2800" b="1" smtClean="0"/>
              <a:t>What to Teach?</a:t>
            </a:r>
          </a:p>
        </p:txBody>
      </p:sp>
      <p:sp>
        <p:nvSpPr>
          <p:cNvPr id="172035" name="Rectangle 3"/>
          <p:cNvSpPr>
            <a:spLocks noGrp="1" noChangeArrowheads="1"/>
          </p:cNvSpPr>
          <p:nvPr>
            <p:ph type="body" idx="1"/>
          </p:nvPr>
        </p:nvSpPr>
        <p:spPr>
          <a:xfrm>
            <a:off x="690563" y="1712913"/>
            <a:ext cx="7924800" cy="5221287"/>
          </a:xfrm>
        </p:spPr>
        <p:txBody>
          <a:bodyPr/>
          <a:lstStyle/>
          <a:p>
            <a:pPr eaLnBrk="1" hangingPunct="1">
              <a:lnSpc>
                <a:spcPct val="80000"/>
              </a:lnSpc>
              <a:buSzTx/>
            </a:pPr>
            <a:r>
              <a:rPr lang="en-US" sz="2400" u="sng" dirty="0" smtClean="0"/>
              <a:t>Most common prefixes:</a:t>
            </a:r>
          </a:p>
          <a:p>
            <a:pPr eaLnBrk="1" hangingPunct="1">
              <a:lnSpc>
                <a:spcPct val="80000"/>
              </a:lnSpc>
              <a:buSzTx/>
              <a:buFontTx/>
              <a:buNone/>
            </a:pPr>
            <a:r>
              <a:rPr lang="en-US" sz="2400" dirty="0" smtClean="0"/>
              <a:t>	in   un   </a:t>
            </a:r>
            <a:r>
              <a:rPr lang="en-US" sz="2400" dirty="0" err="1" smtClean="0"/>
              <a:t>mis</a:t>
            </a:r>
            <a:r>
              <a:rPr lang="en-US" sz="2400" dirty="0" smtClean="0"/>
              <a:t>   </a:t>
            </a:r>
            <a:r>
              <a:rPr lang="en-US" sz="2400" dirty="0" err="1" smtClean="0"/>
              <a:t>dis</a:t>
            </a:r>
            <a:r>
              <a:rPr lang="en-US" sz="2400" dirty="0" smtClean="0"/>
              <a:t>   fore   re   de   pre   a </a:t>
            </a:r>
          </a:p>
          <a:p>
            <a:pPr eaLnBrk="1" hangingPunct="1">
              <a:lnSpc>
                <a:spcPct val="80000"/>
              </a:lnSpc>
              <a:buSzTx/>
            </a:pPr>
            <a:endParaRPr lang="en-US" sz="2400" dirty="0" smtClean="0"/>
          </a:p>
          <a:p>
            <a:pPr eaLnBrk="1" hangingPunct="1">
              <a:lnSpc>
                <a:spcPct val="80000"/>
              </a:lnSpc>
              <a:buSzTx/>
            </a:pPr>
            <a:r>
              <a:rPr lang="en-US" sz="2400" u="sng" dirty="0" smtClean="0"/>
              <a:t>Most common roots</a:t>
            </a:r>
            <a:r>
              <a:rPr lang="en-US" sz="2400" dirty="0" smtClean="0"/>
              <a:t>:</a:t>
            </a:r>
          </a:p>
          <a:p>
            <a:pPr eaLnBrk="1" hangingPunct="1">
              <a:lnSpc>
                <a:spcPct val="80000"/>
              </a:lnSpc>
              <a:buSzTx/>
              <a:buFontTx/>
              <a:buNone/>
            </a:pPr>
            <a:r>
              <a:rPr lang="en-US" sz="2400" dirty="0" smtClean="0"/>
              <a:t>	duct   </a:t>
            </a:r>
            <a:r>
              <a:rPr lang="en-US" sz="2400" dirty="0" err="1" smtClean="0"/>
              <a:t>fic</a:t>
            </a:r>
            <a:r>
              <a:rPr lang="en-US" sz="2400" dirty="0" smtClean="0"/>
              <a:t>   </a:t>
            </a:r>
            <a:r>
              <a:rPr lang="en-US" sz="2400" dirty="0" err="1" smtClean="0"/>
              <a:t>fer</a:t>
            </a:r>
            <a:r>
              <a:rPr lang="en-US" sz="2400" dirty="0" smtClean="0"/>
              <a:t>   tent   tend   tens   </a:t>
            </a:r>
            <a:r>
              <a:rPr lang="en-US" sz="2400" dirty="0" err="1" smtClean="0"/>
              <a:t>mit</a:t>
            </a:r>
            <a:r>
              <a:rPr lang="en-US" sz="2400" dirty="0" smtClean="0"/>
              <a:t>   miss   cap   </a:t>
            </a:r>
            <a:r>
              <a:rPr lang="en-US" sz="2400" dirty="0" err="1" smtClean="0"/>
              <a:t>ceit</a:t>
            </a:r>
            <a:r>
              <a:rPr lang="en-US" sz="2400" dirty="0" smtClean="0"/>
              <a:t>   </a:t>
            </a:r>
            <a:r>
              <a:rPr lang="en-US" sz="2400" dirty="0" err="1" smtClean="0"/>
              <a:t>ceive</a:t>
            </a:r>
            <a:r>
              <a:rPr lang="en-US" sz="2400" dirty="0" smtClean="0"/>
              <a:t>   </a:t>
            </a:r>
            <a:r>
              <a:rPr lang="en-US" sz="2400" dirty="0" err="1" smtClean="0"/>
              <a:t>cep</a:t>
            </a:r>
            <a:r>
              <a:rPr lang="en-US" sz="2400" dirty="0" smtClean="0"/>
              <a:t>   </a:t>
            </a:r>
            <a:r>
              <a:rPr lang="en-US" sz="2400" dirty="0" err="1" smtClean="0"/>
              <a:t>cept</a:t>
            </a:r>
            <a:r>
              <a:rPr lang="en-US" sz="2400" dirty="0" smtClean="0"/>
              <a:t>   </a:t>
            </a:r>
            <a:r>
              <a:rPr lang="en-US" sz="2400" dirty="0" err="1" smtClean="0"/>
              <a:t>cip</a:t>
            </a:r>
            <a:r>
              <a:rPr lang="en-US" sz="2400" dirty="0" smtClean="0"/>
              <a:t>   ten   </a:t>
            </a:r>
            <a:r>
              <a:rPr lang="en-US" sz="2400" dirty="0" err="1" smtClean="0"/>
              <a:t>tain</a:t>
            </a:r>
            <a:r>
              <a:rPr lang="en-US" sz="2400" dirty="0" smtClean="0"/>
              <a:t>   </a:t>
            </a:r>
            <a:r>
              <a:rPr lang="en-US" sz="2400" dirty="0" err="1" smtClean="0"/>
              <a:t>tim</a:t>
            </a:r>
            <a:r>
              <a:rPr lang="en-US" sz="2400" dirty="0" smtClean="0"/>
              <a:t>   </a:t>
            </a:r>
            <a:r>
              <a:rPr lang="en-US" sz="2400" dirty="0" err="1" smtClean="0"/>
              <a:t>sist</a:t>
            </a:r>
            <a:r>
              <a:rPr lang="en-US" sz="2400" dirty="0" smtClean="0"/>
              <a:t>   </a:t>
            </a:r>
            <a:r>
              <a:rPr lang="en-US" sz="2400" dirty="0" err="1" smtClean="0"/>
              <a:t>sta</a:t>
            </a:r>
            <a:r>
              <a:rPr lang="en-US" sz="2400" dirty="0" smtClean="0"/>
              <a:t>   stat   </a:t>
            </a:r>
            <a:r>
              <a:rPr lang="en-US" sz="2400" dirty="0" err="1" smtClean="0"/>
              <a:t>stit</a:t>
            </a:r>
            <a:r>
              <a:rPr lang="en-US" sz="2400" dirty="0" smtClean="0"/>
              <a:t>   </a:t>
            </a:r>
            <a:r>
              <a:rPr lang="en-US" sz="2400" dirty="0" err="1" smtClean="0"/>
              <a:t>pon</a:t>
            </a:r>
            <a:r>
              <a:rPr lang="en-US" sz="2400" dirty="0" smtClean="0"/>
              <a:t>   pose   pound   </a:t>
            </a:r>
            <a:r>
              <a:rPr lang="en-US" sz="2400" dirty="0" err="1" smtClean="0"/>
              <a:t>plic</a:t>
            </a:r>
            <a:r>
              <a:rPr lang="en-US" sz="2400" dirty="0" smtClean="0"/>
              <a:t>   ply   graph   </a:t>
            </a:r>
            <a:r>
              <a:rPr lang="en-US" sz="2400" dirty="0" err="1" smtClean="0"/>
              <a:t>ology</a:t>
            </a:r>
            <a:endParaRPr lang="en-US" sz="2400" dirty="0" smtClean="0"/>
          </a:p>
          <a:p>
            <a:pPr eaLnBrk="1" hangingPunct="1">
              <a:lnSpc>
                <a:spcPct val="80000"/>
              </a:lnSpc>
              <a:buSzTx/>
              <a:buFontTx/>
              <a:buNone/>
            </a:pPr>
            <a:r>
              <a:rPr lang="en-US" sz="2400" dirty="0" smtClean="0"/>
              <a:t>	</a:t>
            </a:r>
            <a:r>
              <a:rPr lang="en-US" sz="2000" dirty="0" smtClean="0"/>
              <a:t>(these roots account for more than 100,000 </a:t>
            </a:r>
            <a:r>
              <a:rPr lang="en-US" sz="2000" dirty="0" err="1" smtClean="0"/>
              <a:t>multisyllable</a:t>
            </a:r>
            <a:r>
              <a:rPr lang="en-US" sz="2000" dirty="0" smtClean="0"/>
              <a:t> words)</a:t>
            </a:r>
          </a:p>
          <a:p>
            <a:pPr eaLnBrk="1" hangingPunct="1">
              <a:lnSpc>
                <a:spcPct val="80000"/>
              </a:lnSpc>
              <a:buSzTx/>
            </a:pPr>
            <a:endParaRPr lang="en-US" sz="2400" dirty="0" smtClean="0"/>
          </a:p>
          <a:p>
            <a:pPr eaLnBrk="1" hangingPunct="1">
              <a:lnSpc>
                <a:spcPct val="80000"/>
              </a:lnSpc>
              <a:buSzTx/>
            </a:pPr>
            <a:r>
              <a:rPr lang="en-US" sz="2400" u="sng" dirty="0" smtClean="0"/>
              <a:t>Most common suffixes</a:t>
            </a:r>
            <a:r>
              <a:rPr lang="en-US" sz="2400" dirty="0" smtClean="0"/>
              <a:t>:</a:t>
            </a:r>
          </a:p>
          <a:p>
            <a:pPr eaLnBrk="1" hangingPunct="1">
              <a:lnSpc>
                <a:spcPct val="80000"/>
              </a:lnSpc>
              <a:buSzTx/>
              <a:buFontTx/>
              <a:buNone/>
            </a:pPr>
            <a:r>
              <a:rPr lang="en-US" sz="2400" dirty="0" smtClean="0"/>
              <a:t>	hood   ion   ship   y   s   </a:t>
            </a:r>
            <a:r>
              <a:rPr lang="en-US" sz="2400" dirty="0" err="1" smtClean="0"/>
              <a:t>es</a:t>
            </a:r>
            <a:r>
              <a:rPr lang="en-US" sz="2400" dirty="0" smtClean="0"/>
              <a:t>   </a:t>
            </a:r>
            <a:r>
              <a:rPr lang="en-US" sz="2400" dirty="0" err="1" smtClean="0"/>
              <a:t>ed</a:t>
            </a:r>
            <a:r>
              <a:rPr lang="en-US" sz="2400" dirty="0" smtClean="0"/>
              <a:t>   </a:t>
            </a:r>
            <a:r>
              <a:rPr lang="en-US" sz="2400" dirty="0" err="1" smtClean="0"/>
              <a:t>ing</a:t>
            </a:r>
            <a:r>
              <a:rPr lang="en-US" sz="2400" dirty="0" smtClean="0"/>
              <a:t>    </a:t>
            </a:r>
            <a:r>
              <a:rPr lang="en-US" sz="2400" dirty="0" err="1" smtClean="0"/>
              <a:t>er</a:t>
            </a:r>
            <a:r>
              <a:rPr lang="en-US" sz="2400" dirty="0" smtClean="0"/>
              <a:t>   or   </a:t>
            </a:r>
            <a:r>
              <a:rPr lang="en-US" sz="2400" dirty="0" err="1" smtClean="0"/>
              <a:t>ible</a:t>
            </a:r>
            <a:r>
              <a:rPr lang="en-US" sz="2400" dirty="0" smtClean="0"/>
              <a:t>   able</a:t>
            </a:r>
          </a:p>
          <a:p>
            <a:pPr eaLnBrk="1" hangingPunct="1">
              <a:lnSpc>
                <a:spcPct val="80000"/>
              </a:lnSpc>
              <a:buSzTx/>
              <a:buFontTx/>
              <a:buNone/>
            </a:pPr>
            <a:endParaRPr lang="en-US" sz="2400" dirty="0" smtClean="0"/>
          </a:p>
          <a:p>
            <a:pPr eaLnBrk="1" hangingPunct="1">
              <a:lnSpc>
                <a:spcPct val="80000"/>
              </a:lnSpc>
              <a:buFontTx/>
              <a:buNone/>
            </a:pPr>
            <a:r>
              <a:rPr lang="en-US" sz="1400" dirty="0" smtClean="0"/>
              <a:t>	From Henry, M. (2003). </a:t>
            </a:r>
            <a:r>
              <a:rPr lang="en-US" sz="1400" i="1" dirty="0" smtClean="0"/>
              <a:t>Unlocking Literacy</a:t>
            </a:r>
            <a:r>
              <a:rPr lang="en-US" sz="1400" dirty="0" smtClean="0"/>
              <a:t>. Baltimore, MD: Brooks Publishing Company.</a:t>
            </a:r>
          </a:p>
        </p:txBody>
      </p:sp>
    </p:spTree>
  </p:cSld>
  <p:clrMapOvr>
    <a:masterClrMapping/>
  </p:clrMapOvr>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6834" name="Rectangle 2"/>
          <p:cNvSpPr>
            <a:spLocks noGrp="1" noChangeArrowheads="1"/>
          </p:cNvSpPr>
          <p:nvPr>
            <p:ph type="title"/>
          </p:nvPr>
        </p:nvSpPr>
        <p:spPr>
          <a:xfrm>
            <a:off x="0" y="0"/>
            <a:ext cx="5334000" cy="528638"/>
          </a:xfrm>
        </p:spPr>
        <p:txBody>
          <a:bodyPr/>
          <a:lstStyle/>
          <a:p>
            <a:pPr eaLnBrk="1" hangingPunct="1">
              <a:defRPr/>
            </a:pPr>
            <a:r>
              <a:rPr lang="en-US" sz="2800" b="1" smtClean="0"/>
              <a:t>Historical Layers of English</a:t>
            </a:r>
          </a:p>
        </p:txBody>
      </p:sp>
      <p:graphicFrame>
        <p:nvGraphicFramePr>
          <p:cNvPr id="1016877" name="Group 45"/>
          <p:cNvGraphicFramePr>
            <a:graphicFrameLocks noGrp="1"/>
          </p:cNvGraphicFramePr>
          <p:nvPr>
            <p:ph idx="1"/>
          </p:nvPr>
        </p:nvGraphicFramePr>
        <p:xfrm>
          <a:off x="1382713" y="1176338"/>
          <a:ext cx="6248400" cy="5178172"/>
        </p:xfrm>
        <a:graphic>
          <a:graphicData uri="http://schemas.openxmlformats.org/drawingml/2006/table">
            <a:tbl>
              <a:tblPr/>
              <a:tblGrid>
                <a:gridCol w="2667000"/>
                <a:gridCol w="3581400"/>
              </a:tblGrid>
              <a:tr h="654050">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rgbClr val="993300"/>
                        </a:solidFill>
                        <a:effectLst/>
                        <a:latin typeface="Arial"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rgbClr val="993300"/>
                          </a:solidFill>
                          <a:effectLst/>
                          <a:latin typeface="Arial" charset="0"/>
                        </a:rPr>
                        <a:t>Morpheme Structures</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197008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rgbClr val="993300"/>
                          </a:solidFill>
                          <a:effectLst/>
                          <a:latin typeface="Arial" charset="0"/>
                        </a:rPr>
                        <a:t>Anglo-Saxon</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rgbClr val="993300"/>
                          </a:solidFill>
                          <a:effectLst/>
                          <a:latin typeface="Arial" charset="0"/>
                        </a:rPr>
                        <a:t>Layer</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(grades 1–3)</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compounds</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inflections</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base words</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suffixes</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odd, high-frequency words</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00"/>
                    </a:solidFill>
                  </a:tcPr>
                </a:tc>
              </a:tr>
              <a:tr h="1666875">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rgbClr val="993300"/>
                          </a:solidFill>
                          <a:effectLst/>
                          <a:latin typeface="Arial" charset="0"/>
                        </a:rPr>
                        <a:t>Latin, French</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rgbClr val="993300"/>
                          </a:solidFill>
                          <a:effectLst/>
                          <a:latin typeface="Arial" charset="0"/>
                        </a:rPr>
                        <a:t>(Romance)</a:t>
                      </a:r>
                      <a:r>
                        <a:rPr kumimoji="0" lang="en-US" sz="2000" b="1" i="0" u="none" strike="noStrike" cap="none" normalizeH="0" baseline="0" smtClean="0">
                          <a:ln>
                            <a:noFill/>
                          </a:ln>
                          <a:solidFill>
                            <a:srgbClr val="993300"/>
                          </a:solidFill>
                          <a:effectLst/>
                          <a:latin typeface="Arial" charset="0"/>
                        </a:rPr>
                        <a:t> </a:t>
                      </a:r>
                      <a:r>
                        <a:rPr kumimoji="0" lang="en-US" sz="2400" b="1" i="0" u="none" strike="noStrike" cap="none" normalizeH="0" baseline="0" smtClean="0">
                          <a:ln>
                            <a:noFill/>
                          </a:ln>
                          <a:solidFill>
                            <a:srgbClr val="993300"/>
                          </a:solidFill>
                          <a:effectLst/>
                          <a:latin typeface="Arial" charset="0"/>
                        </a:rPr>
                        <a:t>Layer</a:t>
                      </a:r>
                      <a:endParaRPr kumimoji="0" lang="en-US" sz="2000" b="1" i="0" u="none" strike="noStrike" cap="none" normalizeH="0" baseline="0" smtClean="0">
                        <a:ln>
                          <a:noFill/>
                        </a:ln>
                        <a:solidFill>
                          <a:srgbClr val="993300"/>
                        </a:solidFill>
                        <a:effectLst/>
                        <a:latin typeface="Arial" charset="0"/>
                      </a:endParaRP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(grades 4–6)</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prefixes</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roots</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suffixes</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Latin plurals</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993300"/>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00"/>
                    </a:solidFill>
                  </a:tcPr>
                </a:tc>
              </a:tr>
              <a:tr h="87153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rgbClr val="993300"/>
                          </a:solidFill>
                          <a:effectLst/>
                          <a:latin typeface="Arial" charset="0"/>
                        </a:rPr>
                        <a:t>Greek Layer</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(grades 6–8)</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combining forms</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plurals</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CC00"/>
                    </a:solidFill>
                  </a:tcPr>
                </a:tc>
              </a:tr>
            </a:tbl>
          </a:graphicData>
        </a:graphic>
      </p:graphicFrame>
    </p:spTree>
  </p:cSld>
  <p:clrMapOvr>
    <a:masterClrMapping/>
  </p:clrMapOvr>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0" y="0"/>
            <a:ext cx="5791200" cy="514350"/>
          </a:xfrm>
        </p:spPr>
        <p:txBody>
          <a:bodyPr/>
          <a:lstStyle/>
          <a:p>
            <a:pPr eaLnBrk="1" hangingPunct="1">
              <a:defRPr/>
            </a:pPr>
            <a:r>
              <a:rPr lang="en-US" sz="2800" b="1" smtClean="0"/>
              <a:t>Two Types of Suffix Morphemes</a:t>
            </a:r>
          </a:p>
        </p:txBody>
      </p:sp>
      <p:sp>
        <p:nvSpPr>
          <p:cNvPr id="174083" name="Rectangle 3"/>
          <p:cNvSpPr>
            <a:spLocks noGrp="1" noChangeArrowheads="1"/>
          </p:cNvSpPr>
          <p:nvPr>
            <p:ph type="body" idx="1"/>
          </p:nvPr>
        </p:nvSpPr>
        <p:spPr>
          <a:xfrm>
            <a:off x="1447800" y="1600200"/>
            <a:ext cx="6629400" cy="4953000"/>
          </a:xfrm>
        </p:spPr>
        <p:txBody>
          <a:bodyPr/>
          <a:lstStyle/>
          <a:p>
            <a:pPr marL="0" indent="0" eaLnBrk="1" hangingPunct="1">
              <a:buFontTx/>
              <a:buNone/>
            </a:pPr>
            <a:r>
              <a:rPr lang="en-US" sz="2000" b="1" u="sng" dirty="0" smtClean="0"/>
              <a:t>inflectional</a:t>
            </a:r>
            <a:r>
              <a:rPr lang="en-US" sz="2000" dirty="0" smtClean="0"/>
              <a:t>: </a:t>
            </a:r>
          </a:p>
          <a:p>
            <a:pPr marL="739775" lvl="1" indent="-396875" eaLnBrk="1" hangingPunct="1"/>
            <a:r>
              <a:rPr lang="en-US" sz="2000" dirty="0" smtClean="0"/>
              <a:t>learned early</a:t>
            </a:r>
          </a:p>
          <a:p>
            <a:pPr marL="739775" lvl="1" indent="-396875" eaLnBrk="1" hangingPunct="1"/>
            <a:r>
              <a:rPr lang="en-US" sz="2000" dirty="0" smtClean="0"/>
              <a:t>do not change a word’s part of speech</a:t>
            </a:r>
          </a:p>
          <a:p>
            <a:pPr marL="739775" lvl="1" indent="-396875" eaLnBrk="1" hangingPunct="1"/>
            <a:r>
              <a:rPr lang="en-US" sz="2000" dirty="0" smtClean="0"/>
              <a:t>a fixed set or class of words</a:t>
            </a:r>
          </a:p>
          <a:p>
            <a:pPr marL="739775" lvl="1" indent="-396875" eaLnBrk="1" hangingPunct="1"/>
            <a:r>
              <a:rPr lang="en-US" sz="2000" dirty="0" smtClean="0"/>
              <a:t>change tense, number, and degree (</a:t>
            </a:r>
            <a:r>
              <a:rPr lang="en-US" sz="2000" b="1" dirty="0" smtClean="0"/>
              <a:t>-</a:t>
            </a:r>
            <a:r>
              <a:rPr lang="en-US" sz="2000" b="1" dirty="0" err="1" smtClean="0"/>
              <a:t>ed</a:t>
            </a:r>
            <a:r>
              <a:rPr lang="en-US" sz="2000" dirty="0" smtClean="0"/>
              <a:t>, </a:t>
            </a:r>
            <a:r>
              <a:rPr lang="en-US" sz="2000" b="1" dirty="0" smtClean="0"/>
              <a:t>-s</a:t>
            </a:r>
            <a:r>
              <a:rPr lang="en-US" sz="2000" dirty="0" smtClean="0"/>
              <a:t>, </a:t>
            </a:r>
            <a:r>
              <a:rPr lang="en-US" sz="2000" b="1" dirty="0" smtClean="0"/>
              <a:t>-</a:t>
            </a:r>
            <a:r>
              <a:rPr lang="en-US" sz="2000" b="1" dirty="0" err="1" smtClean="0"/>
              <a:t>er</a:t>
            </a:r>
            <a:r>
              <a:rPr lang="en-US" sz="2000" dirty="0" smtClean="0"/>
              <a:t>)</a:t>
            </a:r>
          </a:p>
          <a:p>
            <a:pPr marL="0" indent="0" eaLnBrk="1" hangingPunct="1">
              <a:spcBef>
                <a:spcPct val="80000"/>
              </a:spcBef>
              <a:buFontTx/>
              <a:buNone/>
            </a:pPr>
            <a:r>
              <a:rPr lang="en-US" sz="2000" b="1" u="sng" dirty="0" smtClean="0"/>
              <a:t>derivational</a:t>
            </a:r>
            <a:r>
              <a:rPr lang="en-US" sz="2000" dirty="0" smtClean="0"/>
              <a:t>:</a:t>
            </a:r>
          </a:p>
          <a:p>
            <a:pPr marL="739775" lvl="1" indent="-396875" eaLnBrk="1" hangingPunct="1">
              <a:spcBef>
                <a:spcPct val="80000"/>
              </a:spcBef>
            </a:pPr>
            <a:r>
              <a:rPr lang="en-US" sz="2000" dirty="0" smtClean="0"/>
              <a:t>added to a root (usually from Latin)</a:t>
            </a:r>
          </a:p>
          <a:p>
            <a:pPr marL="739775" lvl="1" indent="-396875" eaLnBrk="1" hangingPunct="1">
              <a:spcBef>
                <a:spcPct val="80000"/>
              </a:spcBef>
            </a:pPr>
            <a:r>
              <a:rPr lang="en-US" sz="2000" dirty="0" smtClean="0"/>
              <a:t>mark part of speech or grammatical role (</a:t>
            </a:r>
            <a:r>
              <a:rPr lang="en-US" sz="2000" b="1" dirty="0" smtClean="0"/>
              <a:t>compare</a:t>
            </a:r>
            <a:r>
              <a:rPr lang="en-US" sz="2000" dirty="0" smtClean="0"/>
              <a:t>, </a:t>
            </a:r>
            <a:r>
              <a:rPr lang="en-US" sz="2000" b="1" dirty="0" smtClean="0"/>
              <a:t>comparison</a:t>
            </a:r>
            <a:r>
              <a:rPr lang="en-US" sz="2000" dirty="0" smtClean="0"/>
              <a:t>, </a:t>
            </a:r>
            <a:r>
              <a:rPr lang="en-US" sz="2000" b="1" dirty="0" smtClean="0"/>
              <a:t>comparative</a:t>
            </a:r>
            <a:r>
              <a:rPr lang="en-US" sz="2000" dirty="0" smtClean="0"/>
              <a:t>, </a:t>
            </a:r>
            <a:r>
              <a:rPr lang="en-US" sz="2000" b="1" dirty="0" smtClean="0"/>
              <a:t>comparatively</a:t>
            </a:r>
            <a:r>
              <a:rPr lang="en-US" sz="2000" dirty="0" smtClean="0"/>
              <a:t>)</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principles for understanding English orthography </a:t>
            </a:r>
            <a:endParaRPr lang="en-US" dirty="0"/>
          </a:p>
        </p:txBody>
      </p:sp>
      <p:sp>
        <p:nvSpPr>
          <p:cNvPr id="3" name="Rounded Rectangle 2"/>
          <p:cNvSpPr/>
          <p:nvPr/>
        </p:nvSpPr>
        <p:spPr>
          <a:xfrm>
            <a:off x="2895600" y="3124200"/>
            <a:ext cx="304800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Orthography</a:t>
            </a:r>
            <a:r>
              <a:rPr lang="en-US" dirty="0" smtClean="0"/>
              <a:t> </a:t>
            </a:r>
            <a:endParaRPr lang="en-US" dirty="0"/>
          </a:p>
        </p:txBody>
      </p:sp>
      <p:sp>
        <p:nvSpPr>
          <p:cNvPr id="4" name="Oval 3"/>
          <p:cNvSpPr/>
          <p:nvPr/>
        </p:nvSpPr>
        <p:spPr>
          <a:xfrm>
            <a:off x="457200" y="1752600"/>
            <a:ext cx="2286000" cy="1905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spell by language of origin.</a:t>
            </a:r>
            <a:endParaRPr lang="en-US" dirty="0"/>
          </a:p>
        </p:txBody>
      </p:sp>
      <p:sp>
        <p:nvSpPr>
          <p:cNvPr id="5" name="Oval 4"/>
          <p:cNvSpPr/>
          <p:nvPr/>
        </p:nvSpPr>
        <p:spPr>
          <a:xfrm>
            <a:off x="6019800" y="1752600"/>
            <a:ext cx="2362200" cy="1981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spell by phoneme-grapheme correspondence.</a:t>
            </a:r>
            <a:endParaRPr lang="en-US" dirty="0"/>
          </a:p>
        </p:txBody>
      </p:sp>
      <p:sp>
        <p:nvSpPr>
          <p:cNvPr id="6" name="Oval 5"/>
          <p:cNvSpPr/>
          <p:nvPr/>
        </p:nvSpPr>
        <p:spPr>
          <a:xfrm>
            <a:off x="304800" y="4572000"/>
            <a:ext cx="2362200" cy="1981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spell position of phoneme or grapheme in a word.</a:t>
            </a:r>
            <a:endParaRPr lang="en-US" dirty="0"/>
          </a:p>
        </p:txBody>
      </p:sp>
      <p:sp>
        <p:nvSpPr>
          <p:cNvPr id="7" name="Oval 6"/>
          <p:cNvSpPr/>
          <p:nvPr/>
        </p:nvSpPr>
        <p:spPr>
          <a:xfrm>
            <a:off x="3352800" y="4572000"/>
            <a:ext cx="2362200" cy="1981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spell by letter order and sequence patterns, or orthographic conventions.</a:t>
            </a:r>
            <a:endParaRPr lang="en-US" dirty="0"/>
          </a:p>
        </p:txBody>
      </p:sp>
      <p:sp>
        <p:nvSpPr>
          <p:cNvPr id="8" name="Oval 7"/>
          <p:cNvSpPr/>
          <p:nvPr/>
        </p:nvSpPr>
        <p:spPr>
          <a:xfrm>
            <a:off x="6400800" y="4572000"/>
            <a:ext cx="2362200" cy="1981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spell by meaning (morphology) and part of speech. </a:t>
            </a:r>
            <a:endParaRPr lang="en-US" dirty="0"/>
          </a:p>
        </p:txBody>
      </p:sp>
      <p:cxnSp>
        <p:nvCxnSpPr>
          <p:cNvPr id="10" name="Straight Connector 9"/>
          <p:cNvCxnSpPr/>
          <p:nvPr/>
        </p:nvCxnSpPr>
        <p:spPr>
          <a:xfrm>
            <a:off x="2362200" y="2971800"/>
            <a:ext cx="91440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5715000" y="3048000"/>
            <a:ext cx="5334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2438400" y="4191000"/>
            <a:ext cx="762000" cy="1066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4572000" y="4038600"/>
            <a:ext cx="0" cy="76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flipV="1">
            <a:off x="5562600" y="4038600"/>
            <a:ext cx="1219200" cy="10668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par>
                                <p:cTn id="10" presetID="5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Scale>
                                      <p:cBhvr>
                                        <p:cTn id="12"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0"/>
                                        </p:tgtEl>
                                        <p:attrNameLst>
                                          <p:attrName>ppt_x</p:attrName>
                                          <p:attrName>ppt_y</p:attrName>
                                        </p:attrNameLst>
                                      </p:cBhvr>
                                    </p:animMotion>
                                    <p:animEffect transition="in" filter="fade">
                                      <p:cBhvr>
                                        <p:cTn id="14" dur="10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52"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Scale>
                                      <p:cBhvr>
                                        <p:cTn id="19"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5"/>
                                        </p:tgtEl>
                                        <p:attrNameLst>
                                          <p:attrName>ppt_x</p:attrName>
                                          <p:attrName>ppt_y</p:attrName>
                                        </p:attrNameLst>
                                      </p:cBhvr>
                                    </p:animMotion>
                                    <p:animEffect transition="in" filter="fade">
                                      <p:cBhvr>
                                        <p:cTn id="21" dur="1000"/>
                                        <p:tgtEl>
                                          <p:spTgt spid="5"/>
                                        </p:tgtEl>
                                      </p:cBhvr>
                                    </p:animEffect>
                                  </p:childTnLst>
                                </p:cTn>
                              </p:par>
                              <p:par>
                                <p:cTn id="22" presetID="52" presetClass="entr" presetSubtype="0"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animScale>
                                      <p:cBhvr>
                                        <p:cTn id="24"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12"/>
                                        </p:tgtEl>
                                        <p:attrNameLst>
                                          <p:attrName>ppt_x</p:attrName>
                                          <p:attrName>ppt_y</p:attrName>
                                        </p:attrNameLst>
                                      </p:cBhvr>
                                    </p:animMotion>
                                    <p:animEffect transition="in" filter="fade">
                                      <p:cBhvr>
                                        <p:cTn id="26" dur="10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52"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Scale>
                                      <p:cBhvr>
                                        <p:cTn id="3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6"/>
                                        </p:tgtEl>
                                        <p:attrNameLst>
                                          <p:attrName>ppt_x</p:attrName>
                                          <p:attrName>ppt_y</p:attrName>
                                        </p:attrNameLst>
                                      </p:cBhvr>
                                    </p:animMotion>
                                    <p:animEffect transition="in" filter="fade">
                                      <p:cBhvr>
                                        <p:cTn id="33" dur="1000"/>
                                        <p:tgtEl>
                                          <p:spTgt spid="6"/>
                                        </p:tgtEl>
                                      </p:cBhvr>
                                    </p:animEffect>
                                  </p:childTnLst>
                                </p:cTn>
                              </p:par>
                              <p:par>
                                <p:cTn id="34" presetID="52" presetClass="entr" presetSubtype="0"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Scale>
                                      <p:cBhvr>
                                        <p:cTn id="36"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14"/>
                                        </p:tgtEl>
                                        <p:attrNameLst>
                                          <p:attrName>ppt_x</p:attrName>
                                          <p:attrName>ppt_y</p:attrName>
                                        </p:attrNameLst>
                                      </p:cBhvr>
                                    </p:animMotion>
                                    <p:animEffect transition="in" filter="fade">
                                      <p:cBhvr>
                                        <p:cTn id="38" dur="1000"/>
                                        <p:tgtEl>
                                          <p:spTgt spid="14"/>
                                        </p:tgtEl>
                                      </p:cBhvr>
                                    </p:animEffect>
                                  </p:childTnLst>
                                </p:cTn>
                              </p:par>
                            </p:childTnLst>
                          </p:cTn>
                        </p:par>
                      </p:childTnLst>
                    </p:cTn>
                  </p:par>
                  <p:par>
                    <p:cTn id="39" fill="hold">
                      <p:stCondLst>
                        <p:cond delay="indefinite"/>
                      </p:stCondLst>
                      <p:childTnLst>
                        <p:par>
                          <p:cTn id="40" fill="hold">
                            <p:stCondLst>
                              <p:cond delay="0"/>
                            </p:stCondLst>
                            <p:childTnLst>
                              <p:par>
                                <p:cTn id="41" presetID="52" presetClass="entr" presetSubtype="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Scale>
                                      <p:cBhvr>
                                        <p:cTn id="43"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7"/>
                                        </p:tgtEl>
                                        <p:attrNameLst>
                                          <p:attrName>ppt_x</p:attrName>
                                          <p:attrName>ppt_y</p:attrName>
                                        </p:attrNameLst>
                                      </p:cBhvr>
                                    </p:animMotion>
                                    <p:animEffect transition="in" filter="fade">
                                      <p:cBhvr>
                                        <p:cTn id="45" dur="1000"/>
                                        <p:tgtEl>
                                          <p:spTgt spid="7"/>
                                        </p:tgtEl>
                                      </p:cBhvr>
                                    </p:animEffect>
                                  </p:childTnLst>
                                </p:cTn>
                              </p:par>
                              <p:par>
                                <p:cTn id="46" presetID="52" presetClass="entr" presetSubtype="0" fill="hold" nodeType="withEffect">
                                  <p:stCondLst>
                                    <p:cond delay="0"/>
                                  </p:stCondLst>
                                  <p:childTnLst>
                                    <p:set>
                                      <p:cBhvr>
                                        <p:cTn id="47" dur="1" fill="hold">
                                          <p:stCondLst>
                                            <p:cond delay="0"/>
                                          </p:stCondLst>
                                        </p:cTn>
                                        <p:tgtEl>
                                          <p:spTgt spid="16"/>
                                        </p:tgtEl>
                                        <p:attrNameLst>
                                          <p:attrName>style.visibility</p:attrName>
                                        </p:attrNameLst>
                                      </p:cBhvr>
                                      <p:to>
                                        <p:strVal val="visible"/>
                                      </p:to>
                                    </p:set>
                                    <p:animScale>
                                      <p:cBhvr>
                                        <p:cTn id="48"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1000" decel="50000" fill="hold">
                                          <p:stCondLst>
                                            <p:cond delay="0"/>
                                          </p:stCondLst>
                                        </p:cTn>
                                        <p:tgtEl>
                                          <p:spTgt spid="16"/>
                                        </p:tgtEl>
                                        <p:attrNameLst>
                                          <p:attrName>ppt_x</p:attrName>
                                          <p:attrName>ppt_y</p:attrName>
                                        </p:attrNameLst>
                                      </p:cBhvr>
                                    </p:animMotion>
                                    <p:animEffect transition="in" filter="fade">
                                      <p:cBhvr>
                                        <p:cTn id="50" dur="1000"/>
                                        <p:tgtEl>
                                          <p:spTgt spid="16"/>
                                        </p:tgtEl>
                                      </p:cBhvr>
                                    </p:animEffect>
                                  </p:childTnLst>
                                </p:cTn>
                              </p:par>
                            </p:childTnLst>
                          </p:cTn>
                        </p:par>
                      </p:childTnLst>
                    </p:cTn>
                  </p:par>
                  <p:par>
                    <p:cTn id="51" fill="hold">
                      <p:stCondLst>
                        <p:cond delay="indefinite"/>
                      </p:stCondLst>
                      <p:childTnLst>
                        <p:par>
                          <p:cTn id="52" fill="hold">
                            <p:stCondLst>
                              <p:cond delay="0"/>
                            </p:stCondLst>
                            <p:childTnLst>
                              <p:par>
                                <p:cTn id="53" presetID="52" presetClass="entr" presetSubtype="0" fill="hold" grpId="0" nodeType="clickEffect">
                                  <p:stCondLst>
                                    <p:cond delay="0"/>
                                  </p:stCondLst>
                                  <p:childTnLst>
                                    <p:set>
                                      <p:cBhvr>
                                        <p:cTn id="54" dur="1" fill="hold">
                                          <p:stCondLst>
                                            <p:cond delay="0"/>
                                          </p:stCondLst>
                                        </p:cTn>
                                        <p:tgtEl>
                                          <p:spTgt spid="8"/>
                                        </p:tgtEl>
                                        <p:attrNameLst>
                                          <p:attrName>style.visibility</p:attrName>
                                        </p:attrNameLst>
                                      </p:cBhvr>
                                      <p:to>
                                        <p:strVal val="visible"/>
                                      </p:to>
                                    </p:set>
                                    <p:animScale>
                                      <p:cBhvr>
                                        <p:cTn id="55"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8"/>
                                        </p:tgtEl>
                                        <p:attrNameLst>
                                          <p:attrName>ppt_x</p:attrName>
                                          <p:attrName>ppt_y</p:attrName>
                                        </p:attrNameLst>
                                      </p:cBhvr>
                                    </p:animMotion>
                                    <p:animEffect transition="in" filter="fade">
                                      <p:cBhvr>
                                        <p:cTn id="57" dur="1000"/>
                                        <p:tgtEl>
                                          <p:spTgt spid="8"/>
                                        </p:tgtEl>
                                      </p:cBhvr>
                                    </p:animEffect>
                                  </p:childTnLst>
                                </p:cTn>
                              </p:par>
                              <p:par>
                                <p:cTn id="58" presetID="52" presetClass="entr" presetSubtype="0" fill="hold" nodeType="withEffect">
                                  <p:stCondLst>
                                    <p:cond delay="0"/>
                                  </p:stCondLst>
                                  <p:childTnLst>
                                    <p:set>
                                      <p:cBhvr>
                                        <p:cTn id="59" dur="1" fill="hold">
                                          <p:stCondLst>
                                            <p:cond delay="0"/>
                                          </p:stCondLst>
                                        </p:cTn>
                                        <p:tgtEl>
                                          <p:spTgt spid="18"/>
                                        </p:tgtEl>
                                        <p:attrNameLst>
                                          <p:attrName>style.visibility</p:attrName>
                                        </p:attrNameLst>
                                      </p:cBhvr>
                                      <p:to>
                                        <p:strVal val="visible"/>
                                      </p:to>
                                    </p:set>
                                    <p:animScale>
                                      <p:cBhvr>
                                        <p:cTn id="60"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18"/>
                                        </p:tgtEl>
                                        <p:attrNameLst>
                                          <p:attrName>ppt_x</p:attrName>
                                          <p:attrName>ppt_y</p:attrName>
                                        </p:attrNameLst>
                                      </p:cBhvr>
                                    </p:animMotion>
                                    <p:animEffect transition="in" filter="fade">
                                      <p:cBhvr>
                                        <p:cTn id="62"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1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9906" name="Rectangle 2"/>
          <p:cNvSpPr>
            <a:spLocks noGrp="1" noChangeArrowheads="1"/>
          </p:cNvSpPr>
          <p:nvPr>
            <p:ph type="title"/>
          </p:nvPr>
        </p:nvSpPr>
        <p:spPr>
          <a:xfrm>
            <a:off x="0" y="0"/>
            <a:ext cx="4267200" cy="542925"/>
          </a:xfrm>
        </p:spPr>
        <p:txBody>
          <a:bodyPr/>
          <a:lstStyle/>
          <a:p>
            <a:pPr eaLnBrk="1" hangingPunct="1">
              <a:defRPr/>
            </a:pPr>
            <a:r>
              <a:rPr lang="en-US" sz="2800" b="1" smtClean="0"/>
              <a:t> Past Tense Inflections</a:t>
            </a:r>
          </a:p>
        </p:txBody>
      </p:sp>
      <p:graphicFrame>
        <p:nvGraphicFramePr>
          <p:cNvPr id="1019966" name="Group 62"/>
          <p:cNvGraphicFramePr>
            <a:graphicFrameLocks noGrp="1"/>
          </p:cNvGraphicFramePr>
          <p:nvPr>
            <p:ph idx="1"/>
          </p:nvPr>
        </p:nvGraphicFramePr>
        <p:xfrm>
          <a:off x="901700" y="1333500"/>
          <a:ext cx="7239000" cy="4480560"/>
        </p:xfrm>
        <a:graphic>
          <a:graphicData uri="http://schemas.openxmlformats.org/drawingml/2006/table">
            <a:tbl>
              <a:tblPr/>
              <a:tblGrid>
                <a:gridCol w="1447800"/>
                <a:gridCol w="1447800"/>
                <a:gridCol w="1447800"/>
                <a:gridCol w="1371600"/>
                <a:gridCol w="1524000"/>
              </a:tblGrid>
              <a:tr h="609600">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/d/</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a:t>
                      </a:r>
                      <a:r>
                        <a:rPr kumimoji="0" lang="en-US" sz="2400" b="1" i="0" u="none" strike="noStrike" cap="none" normalizeH="0" baseline="0" smtClean="0">
                          <a:ln>
                            <a:noFill/>
                          </a:ln>
                          <a:solidFill>
                            <a:schemeClr val="bg1"/>
                          </a:solidFill>
                          <a:effectLst/>
                          <a:latin typeface="Arial" charset="0"/>
                          <a:cs typeface="Arial" charset="0"/>
                        </a:rPr>
                        <a:t>əd/</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New syllable?</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609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moved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609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vowed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609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stalked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609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hissed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609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shifted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609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mended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dirty="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bl>
          </a:graphicData>
        </a:graphic>
      </p:graphicFrame>
      <p:sp>
        <p:nvSpPr>
          <p:cNvPr id="175157" name="Text Box 58"/>
          <p:cNvSpPr txBox="1">
            <a:spLocks noChangeArrowheads="1"/>
          </p:cNvSpPr>
          <p:nvPr/>
        </p:nvSpPr>
        <p:spPr bwMode="auto">
          <a:xfrm>
            <a:off x="901700" y="5905500"/>
            <a:ext cx="7315200" cy="457200"/>
          </a:xfrm>
          <a:prstGeom prst="rect">
            <a:avLst/>
          </a:prstGeom>
          <a:noFill/>
          <a:ln w="9525">
            <a:noFill/>
            <a:miter lim="800000"/>
            <a:headEnd/>
            <a:tailEnd/>
          </a:ln>
        </p:spPr>
        <p:txBody>
          <a:bodyPr>
            <a:spAutoFit/>
          </a:bodyPr>
          <a:lstStyle/>
          <a:p>
            <a:pPr algn="ctr">
              <a:spcBef>
                <a:spcPct val="50000"/>
              </a:spcBef>
            </a:pPr>
            <a:r>
              <a:rPr lang="en-US" sz="2400" b="0">
                <a:solidFill>
                  <a:schemeClr val="tx2"/>
                </a:solidFill>
              </a:rPr>
              <a:t>We will check answers on the following slide.</a:t>
            </a:r>
          </a:p>
        </p:txBody>
      </p:sp>
    </p:spTree>
  </p:cSld>
  <p:clrMapOvr>
    <a:masterClrMapping/>
  </p:clrMapOvr>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2978" name="Rectangle 2"/>
          <p:cNvSpPr>
            <a:spLocks noGrp="1" noChangeArrowheads="1"/>
          </p:cNvSpPr>
          <p:nvPr>
            <p:ph type="title"/>
          </p:nvPr>
        </p:nvSpPr>
        <p:spPr>
          <a:xfrm>
            <a:off x="0" y="0"/>
            <a:ext cx="4267200" cy="630238"/>
          </a:xfrm>
        </p:spPr>
        <p:txBody>
          <a:bodyPr/>
          <a:lstStyle/>
          <a:p>
            <a:pPr eaLnBrk="1" hangingPunct="1">
              <a:defRPr/>
            </a:pPr>
            <a:r>
              <a:rPr lang="en-US" sz="2800" b="1" smtClean="0"/>
              <a:t> Past Tense Inflections</a:t>
            </a:r>
          </a:p>
        </p:txBody>
      </p:sp>
      <p:graphicFrame>
        <p:nvGraphicFramePr>
          <p:cNvPr id="1023032" name="Group 56"/>
          <p:cNvGraphicFramePr>
            <a:graphicFrameLocks noGrp="1"/>
          </p:cNvGraphicFramePr>
          <p:nvPr>
            <p:ph idx="1"/>
          </p:nvPr>
        </p:nvGraphicFramePr>
        <p:xfrm>
          <a:off x="815975" y="1281113"/>
          <a:ext cx="7315200" cy="4480560"/>
        </p:xfrm>
        <a:graphic>
          <a:graphicData uri="http://schemas.openxmlformats.org/drawingml/2006/table">
            <a:tbl>
              <a:tblPr/>
              <a:tblGrid>
                <a:gridCol w="1447800"/>
                <a:gridCol w="1447800"/>
                <a:gridCol w="1447800"/>
                <a:gridCol w="1447800"/>
                <a:gridCol w="1524000"/>
              </a:tblGrid>
              <a:tr h="609600">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/d/</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a:t>
                      </a:r>
                      <a:r>
                        <a:rPr kumimoji="0" lang="en-US" sz="2400" b="1" i="0" u="none" strike="noStrike" cap="none" normalizeH="0" baseline="0" smtClean="0">
                          <a:ln>
                            <a:noFill/>
                          </a:ln>
                          <a:solidFill>
                            <a:schemeClr val="bg1"/>
                          </a:solidFill>
                          <a:effectLst/>
                          <a:latin typeface="Arial" charset="0"/>
                          <a:cs typeface="Arial" charset="0"/>
                        </a:rPr>
                        <a:t>əd/</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New syllable?</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609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moved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609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vowed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609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stalked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609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hissed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609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shifted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609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mended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bl>
          </a:graphicData>
        </a:graphic>
      </p:graphicFrame>
    </p:spTree>
  </p:cSld>
  <p:clrMapOvr>
    <a:masterClrMapping/>
  </p:clrMapOvr>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9122" name="Rectangle 2"/>
          <p:cNvSpPr>
            <a:spLocks noGrp="1" noChangeArrowheads="1"/>
          </p:cNvSpPr>
          <p:nvPr>
            <p:ph type="title"/>
          </p:nvPr>
        </p:nvSpPr>
        <p:spPr>
          <a:xfrm>
            <a:off x="0" y="0"/>
            <a:ext cx="7810500" cy="914400"/>
          </a:xfrm>
        </p:spPr>
        <p:txBody>
          <a:bodyPr/>
          <a:lstStyle/>
          <a:p>
            <a:pPr eaLnBrk="1" hangingPunct="1">
              <a:defRPr/>
            </a:pPr>
            <a:r>
              <a:rPr lang="en-US" sz="2800" b="1" dirty="0" smtClean="0"/>
              <a:t>Identify </a:t>
            </a:r>
            <a:r>
              <a:rPr lang="en-US" sz="2800" b="1" dirty="0" smtClean="0"/>
              <a:t>the Ending Sound(s) of Plurals</a:t>
            </a:r>
          </a:p>
        </p:txBody>
      </p:sp>
      <p:graphicFrame>
        <p:nvGraphicFramePr>
          <p:cNvPr id="1029230" name="Group 110"/>
          <p:cNvGraphicFramePr>
            <a:graphicFrameLocks noGrp="1"/>
          </p:cNvGraphicFramePr>
          <p:nvPr>
            <p:ph sz="half" idx="1"/>
          </p:nvPr>
        </p:nvGraphicFramePr>
        <p:xfrm>
          <a:off x="571500" y="1155700"/>
          <a:ext cx="7772400" cy="3581403"/>
        </p:xfrm>
        <a:graphic>
          <a:graphicData uri="http://schemas.openxmlformats.org/drawingml/2006/table">
            <a:tbl>
              <a:tblPr/>
              <a:tblGrid>
                <a:gridCol w="1676400"/>
                <a:gridCol w="1433513"/>
                <a:gridCol w="1552575"/>
                <a:gridCol w="1557337"/>
                <a:gridCol w="1552575"/>
              </a:tblGrid>
              <a:tr h="82708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dirty="0" smtClean="0">
                        <a:ln>
                          <a:noFill/>
                        </a:ln>
                        <a:solidFill>
                          <a:schemeClr val="bg1"/>
                        </a:solidFill>
                        <a:effectLst/>
                        <a:latin typeface="Arial"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/z/</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/s/</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a:t>
                      </a:r>
                      <a:r>
                        <a:rPr kumimoji="0" lang="en-US" sz="2400" b="1" i="0" u="none" strike="noStrike" cap="none" normalizeH="0" baseline="0" smtClean="0">
                          <a:ln>
                            <a:noFill/>
                          </a:ln>
                          <a:solidFill>
                            <a:schemeClr val="bg1"/>
                          </a:solidFill>
                          <a:effectLst/>
                          <a:latin typeface="Arial" charset="0"/>
                          <a:cs typeface="Arial" charset="0"/>
                        </a:rPr>
                        <a:t>əz/</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New syllable?</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458788">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moves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458788">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vows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458788">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sticks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460375">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maps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458788">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kisses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458788">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pitches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dirty="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bl>
          </a:graphicData>
        </a:graphic>
      </p:graphicFrame>
      <p:sp>
        <p:nvSpPr>
          <p:cNvPr id="178229" name="Text Box 53"/>
          <p:cNvSpPr txBox="1">
            <a:spLocks noChangeArrowheads="1"/>
          </p:cNvSpPr>
          <p:nvPr/>
        </p:nvSpPr>
        <p:spPr bwMode="auto">
          <a:xfrm>
            <a:off x="866775" y="6086475"/>
            <a:ext cx="7315200" cy="457200"/>
          </a:xfrm>
          <a:prstGeom prst="rect">
            <a:avLst/>
          </a:prstGeom>
          <a:noFill/>
          <a:ln w="9525">
            <a:noFill/>
            <a:miter lim="800000"/>
            <a:headEnd/>
            <a:tailEnd/>
          </a:ln>
        </p:spPr>
        <p:txBody>
          <a:bodyPr>
            <a:spAutoFit/>
          </a:bodyPr>
          <a:lstStyle/>
          <a:p>
            <a:pPr algn="ctr">
              <a:spcBef>
                <a:spcPct val="50000"/>
              </a:spcBef>
            </a:pPr>
            <a:r>
              <a:rPr lang="en-US" sz="2400" b="0">
                <a:solidFill>
                  <a:schemeClr val="tx2"/>
                </a:solidFill>
              </a:rPr>
              <a:t>We will check answers on the following slide.</a:t>
            </a:r>
          </a:p>
        </p:txBody>
      </p:sp>
      <p:graphicFrame>
        <p:nvGraphicFramePr>
          <p:cNvPr id="1029229" name="Group 109"/>
          <p:cNvGraphicFramePr>
            <a:graphicFrameLocks noGrp="1"/>
          </p:cNvGraphicFramePr>
          <p:nvPr>
            <p:ph sz="half" idx="2"/>
          </p:nvPr>
        </p:nvGraphicFramePr>
        <p:xfrm>
          <a:off x="571500" y="4660900"/>
          <a:ext cx="7772400" cy="990600"/>
        </p:xfrm>
        <a:graphic>
          <a:graphicData uri="http://schemas.openxmlformats.org/drawingml/2006/table">
            <a:tbl>
              <a:tblPr/>
              <a:tblGrid>
                <a:gridCol w="1676400"/>
                <a:gridCol w="1433513"/>
                <a:gridCol w="1552575"/>
                <a:gridCol w="1557337"/>
                <a:gridCol w="1552575"/>
              </a:tblGrid>
              <a:tr h="180975">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garages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5334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networks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bl>
          </a:graphicData>
        </a:graphic>
      </p:graphicFrame>
      <p:graphicFrame>
        <p:nvGraphicFramePr>
          <p:cNvPr id="1029228" name="Group 108"/>
          <p:cNvGraphicFramePr>
            <a:graphicFrameLocks noGrp="1"/>
          </p:cNvGraphicFramePr>
          <p:nvPr/>
        </p:nvGraphicFramePr>
        <p:xfrm>
          <a:off x="571500" y="5575300"/>
          <a:ext cx="7772400" cy="457200"/>
        </p:xfrm>
        <a:graphic>
          <a:graphicData uri="http://schemas.openxmlformats.org/drawingml/2006/table">
            <a:tbl>
              <a:tblPr/>
              <a:tblGrid>
                <a:gridCol w="1676400"/>
                <a:gridCol w="1433513"/>
                <a:gridCol w="1552575"/>
                <a:gridCol w="1557337"/>
                <a:gridCol w="1552575"/>
              </a:tblGrid>
              <a:tr h="455613">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dirty="0" err="1" smtClean="0">
                          <a:ln>
                            <a:noFill/>
                          </a:ln>
                          <a:solidFill>
                            <a:schemeClr val="bg1"/>
                          </a:solidFill>
                          <a:effectLst/>
                          <a:latin typeface="Arial" charset="0"/>
                        </a:rPr>
                        <a:t>hairbands</a:t>
                      </a:r>
                      <a:endParaRPr kumimoji="0" lang="en-US" sz="2400" b="1" i="0" u="none" strike="noStrike" cap="none" normalizeH="0" baseline="0" dirty="0" smtClean="0">
                        <a:ln>
                          <a:noFill/>
                        </a:ln>
                        <a:solidFill>
                          <a:schemeClr val="bg1"/>
                        </a:solidFill>
                        <a:effectLst/>
                        <a:latin typeface="Arial"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dirty="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bl>
          </a:graphicData>
        </a:graphic>
      </p:graphicFrame>
    </p:spTree>
  </p:cSld>
  <p:clrMapOvr>
    <a:masterClrMapping/>
  </p:clrMapOvr>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2194" name="Rectangle 2"/>
          <p:cNvSpPr>
            <a:spLocks noGrp="1" noChangeArrowheads="1"/>
          </p:cNvSpPr>
          <p:nvPr>
            <p:ph type="title"/>
          </p:nvPr>
        </p:nvSpPr>
        <p:spPr>
          <a:xfrm>
            <a:off x="0" y="0"/>
            <a:ext cx="7862888" cy="914400"/>
          </a:xfrm>
        </p:spPr>
        <p:txBody>
          <a:bodyPr/>
          <a:lstStyle/>
          <a:p>
            <a:pPr eaLnBrk="1" hangingPunct="1">
              <a:defRPr/>
            </a:pPr>
            <a:r>
              <a:rPr lang="en-US" sz="2800" b="1" dirty="0" smtClean="0"/>
              <a:t>Identify </a:t>
            </a:r>
            <a:r>
              <a:rPr lang="en-US" sz="2800" b="1" dirty="0" smtClean="0"/>
              <a:t>the Ending Sound(s) of Plurals</a:t>
            </a:r>
          </a:p>
        </p:txBody>
      </p:sp>
      <p:graphicFrame>
        <p:nvGraphicFramePr>
          <p:cNvPr id="1032282" name="Group 90"/>
          <p:cNvGraphicFramePr>
            <a:graphicFrameLocks noGrp="1"/>
          </p:cNvGraphicFramePr>
          <p:nvPr>
            <p:ph sz="half" idx="1"/>
          </p:nvPr>
        </p:nvGraphicFramePr>
        <p:xfrm>
          <a:off x="504825" y="1323975"/>
          <a:ext cx="7772400" cy="3566160"/>
        </p:xfrm>
        <a:graphic>
          <a:graphicData uri="http://schemas.openxmlformats.org/drawingml/2006/table">
            <a:tbl>
              <a:tblPr/>
              <a:tblGrid>
                <a:gridCol w="1752600"/>
                <a:gridCol w="1357313"/>
                <a:gridCol w="1552575"/>
                <a:gridCol w="1557337"/>
                <a:gridCol w="1552575"/>
              </a:tblGrid>
              <a:tr h="508000">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/z/</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/s/</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a:t>
                      </a:r>
                      <a:r>
                        <a:rPr kumimoji="0" lang="en-US" sz="2400" b="1" i="0" u="none" strike="noStrike" cap="none" normalizeH="0" baseline="0" smtClean="0">
                          <a:ln>
                            <a:noFill/>
                          </a:ln>
                          <a:solidFill>
                            <a:schemeClr val="bg1"/>
                          </a:solidFill>
                          <a:effectLst/>
                          <a:latin typeface="Arial" charset="0"/>
                          <a:cs typeface="Arial" charset="0"/>
                        </a:rPr>
                        <a:t>əz/</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New syllable?</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360363">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moves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no</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358775">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vows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no</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360363">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sticks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no</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360363">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maps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no</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358775">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kisses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yes</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360363">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pitches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yes</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bl>
          </a:graphicData>
        </a:graphic>
      </p:graphicFrame>
      <p:graphicFrame>
        <p:nvGraphicFramePr>
          <p:cNvPr id="1032283" name="Group 91"/>
          <p:cNvGraphicFramePr>
            <a:graphicFrameLocks noGrp="1"/>
          </p:cNvGraphicFramePr>
          <p:nvPr>
            <p:ph sz="half" idx="2"/>
          </p:nvPr>
        </p:nvGraphicFramePr>
        <p:xfrm>
          <a:off x="504825" y="4829175"/>
          <a:ext cx="7772400" cy="990600"/>
        </p:xfrm>
        <a:graphic>
          <a:graphicData uri="http://schemas.openxmlformats.org/drawingml/2006/table">
            <a:tbl>
              <a:tblPr/>
              <a:tblGrid>
                <a:gridCol w="1752600"/>
                <a:gridCol w="1357313"/>
                <a:gridCol w="1552575"/>
                <a:gridCol w="1557337"/>
                <a:gridCol w="1552575"/>
              </a:tblGrid>
              <a:tr h="180975">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garages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yes</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5334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networks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no</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bl>
          </a:graphicData>
        </a:graphic>
      </p:graphicFrame>
      <p:graphicFrame>
        <p:nvGraphicFramePr>
          <p:cNvPr id="1032284" name="Group 92"/>
          <p:cNvGraphicFramePr>
            <a:graphicFrameLocks noGrp="1"/>
          </p:cNvGraphicFramePr>
          <p:nvPr/>
        </p:nvGraphicFramePr>
        <p:xfrm>
          <a:off x="504825" y="5819775"/>
          <a:ext cx="7772400" cy="457200"/>
        </p:xfrm>
        <a:graphic>
          <a:graphicData uri="http://schemas.openxmlformats.org/drawingml/2006/table">
            <a:tbl>
              <a:tblPr/>
              <a:tblGrid>
                <a:gridCol w="1752600"/>
                <a:gridCol w="1357313"/>
                <a:gridCol w="1552575"/>
                <a:gridCol w="1557337"/>
                <a:gridCol w="1552575"/>
              </a:tblGrid>
              <a:tr h="455613">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hairbands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no</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bl>
          </a:graphicData>
        </a:graphic>
      </p:graphicFrame>
    </p:spTree>
  </p:cSld>
  <p:clrMapOvr>
    <a:masterClrMapping/>
  </p:clrMapOvr>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0" y="0"/>
            <a:ext cx="5486400" cy="630238"/>
          </a:xfrm>
        </p:spPr>
        <p:txBody>
          <a:bodyPr/>
          <a:lstStyle/>
          <a:p>
            <a:pPr eaLnBrk="1" hangingPunct="1">
              <a:defRPr/>
            </a:pPr>
            <a:r>
              <a:rPr lang="en-US" sz="2800" b="1" smtClean="0"/>
              <a:t>Derivational Suffix Morphemes</a:t>
            </a:r>
          </a:p>
        </p:txBody>
      </p:sp>
      <p:graphicFrame>
        <p:nvGraphicFramePr>
          <p:cNvPr id="64569" name="Group 57"/>
          <p:cNvGraphicFramePr>
            <a:graphicFrameLocks noGrp="1"/>
          </p:cNvGraphicFramePr>
          <p:nvPr>
            <p:ph idx="1"/>
          </p:nvPr>
        </p:nvGraphicFramePr>
        <p:xfrm>
          <a:off x="1173163" y="1968500"/>
          <a:ext cx="6669087" cy="2149476"/>
        </p:xfrm>
        <a:graphic>
          <a:graphicData uri="http://schemas.openxmlformats.org/drawingml/2006/table">
            <a:tbl>
              <a:tblPr/>
              <a:tblGrid>
                <a:gridCol w="2030412"/>
                <a:gridCol w="2457450"/>
                <a:gridCol w="2181225"/>
              </a:tblGrid>
              <a:tr h="674688">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Nouns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Adjectives</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Adverbs</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1474788">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rgbClr val="993300"/>
                          </a:solidFill>
                          <a:effectLst/>
                          <a:latin typeface="Arial" charset="0"/>
                        </a:rPr>
                        <a:t>-ment</a:t>
                      </a:r>
                    </a:p>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rgbClr val="993300"/>
                          </a:solidFill>
                          <a:effectLst/>
                          <a:latin typeface="Arial" charset="0"/>
                        </a:rPr>
                        <a:t>-ity</a:t>
                      </a:r>
                    </a:p>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rgbClr val="993300"/>
                          </a:solidFill>
                          <a:effectLst/>
                          <a:latin typeface="Arial" charset="0"/>
                        </a:rPr>
                        <a:t>-tion</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rgbClr val="993300"/>
                          </a:solidFill>
                          <a:effectLst/>
                          <a:latin typeface="Arial" charset="0"/>
                        </a:rPr>
                        <a:t>-ful</a:t>
                      </a:r>
                    </a:p>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rgbClr val="993300"/>
                          </a:solidFill>
                          <a:effectLst/>
                          <a:latin typeface="Arial" charset="0"/>
                        </a:rPr>
                        <a:t>-ous</a:t>
                      </a:r>
                    </a:p>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rgbClr val="993300"/>
                          </a:solidFill>
                          <a:effectLst/>
                          <a:latin typeface="Arial" charset="0"/>
                        </a:rPr>
                        <a:t>-al</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rgbClr val="993300"/>
                          </a:solidFill>
                          <a:effectLst/>
                          <a:latin typeface="Arial" charset="0"/>
                        </a:rPr>
                        <a:t>-ly</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2"/>
                    </a:solidFill>
                  </a:tcPr>
                </a:tc>
              </a:tr>
            </a:tbl>
          </a:graphicData>
        </a:graphic>
      </p:graphicFrame>
      <p:sp>
        <p:nvSpPr>
          <p:cNvPr id="180241" name="Text Box 58"/>
          <p:cNvSpPr txBox="1">
            <a:spLocks noChangeArrowheads="1"/>
          </p:cNvSpPr>
          <p:nvPr/>
        </p:nvSpPr>
        <p:spPr bwMode="auto">
          <a:xfrm>
            <a:off x="822325" y="4595813"/>
            <a:ext cx="7315200" cy="457200"/>
          </a:xfrm>
          <a:prstGeom prst="rect">
            <a:avLst/>
          </a:prstGeom>
          <a:noFill/>
          <a:ln w="9525">
            <a:noFill/>
            <a:miter lim="800000"/>
            <a:headEnd/>
            <a:tailEnd/>
          </a:ln>
        </p:spPr>
        <p:txBody>
          <a:bodyPr>
            <a:spAutoFit/>
          </a:bodyPr>
          <a:lstStyle/>
          <a:p>
            <a:pPr algn="l">
              <a:spcBef>
                <a:spcPct val="50000"/>
              </a:spcBef>
            </a:pPr>
            <a:r>
              <a:rPr lang="en-US" sz="2400" b="0"/>
              <a:t>Can you think of words that fit into these categories?</a:t>
            </a:r>
          </a:p>
        </p:txBody>
      </p:sp>
    </p:spTree>
  </p:cSld>
  <p:clrMapOvr>
    <a:masterClrMapping/>
  </p:clrMapOvr>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02" name="Rectangle 2"/>
          <p:cNvSpPr>
            <a:spLocks noGrp="1" noChangeArrowheads="1"/>
          </p:cNvSpPr>
          <p:nvPr>
            <p:ph type="title"/>
          </p:nvPr>
        </p:nvSpPr>
        <p:spPr>
          <a:xfrm>
            <a:off x="0" y="28575"/>
            <a:ext cx="7840663" cy="812800"/>
          </a:xfrm>
        </p:spPr>
        <p:txBody>
          <a:bodyPr/>
          <a:lstStyle/>
          <a:p>
            <a:pPr eaLnBrk="1" hangingPunct="1">
              <a:defRPr/>
            </a:pPr>
            <a:r>
              <a:rPr lang="en-US" sz="2800" b="1" dirty="0" smtClean="0"/>
              <a:t>Distinguishing </a:t>
            </a:r>
            <a:r>
              <a:rPr lang="en-US" sz="2800" b="1" dirty="0" smtClean="0"/>
              <a:t>Syllables From Morphemes</a:t>
            </a:r>
          </a:p>
        </p:txBody>
      </p:sp>
      <p:sp>
        <p:nvSpPr>
          <p:cNvPr id="181251" name="Text Box 7"/>
          <p:cNvSpPr txBox="1">
            <a:spLocks noChangeArrowheads="1"/>
          </p:cNvSpPr>
          <p:nvPr/>
        </p:nvSpPr>
        <p:spPr bwMode="auto">
          <a:xfrm>
            <a:off x="7467600" y="6019800"/>
            <a:ext cx="1143000" cy="336550"/>
          </a:xfrm>
          <a:prstGeom prst="rect">
            <a:avLst/>
          </a:prstGeom>
          <a:noFill/>
          <a:ln w="9525">
            <a:noFill/>
            <a:miter lim="800000"/>
            <a:headEnd/>
            <a:tailEnd/>
          </a:ln>
        </p:spPr>
        <p:txBody>
          <a:bodyPr>
            <a:spAutoFit/>
          </a:bodyPr>
          <a:lstStyle/>
          <a:p>
            <a:pPr algn="ctr">
              <a:spcBef>
                <a:spcPct val="50000"/>
              </a:spcBef>
            </a:pPr>
            <a:endParaRPr lang="en-US" sz="1600" b="0">
              <a:solidFill>
                <a:srgbClr val="FF0000"/>
              </a:solidFill>
              <a:latin typeface="Times New Roman" pitchFamily="18" charset="0"/>
            </a:endParaRPr>
          </a:p>
        </p:txBody>
      </p:sp>
      <p:graphicFrame>
        <p:nvGraphicFramePr>
          <p:cNvPr id="461023" name="Group 223"/>
          <p:cNvGraphicFramePr>
            <a:graphicFrameLocks noGrp="1"/>
          </p:cNvGraphicFramePr>
          <p:nvPr/>
        </p:nvGraphicFramePr>
        <p:xfrm>
          <a:off x="1474788" y="1435100"/>
          <a:ext cx="6019800" cy="4419600"/>
        </p:xfrm>
        <a:graphic>
          <a:graphicData uri="http://schemas.openxmlformats.org/drawingml/2006/table">
            <a:tbl>
              <a:tblPr/>
              <a:tblGrid>
                <a:gridCol w="1981200"/>
                <a:gridCol w="2362200"/>
                <a:gridCol w="1676400"/>
              </a:tblGrid>
              <a:tr h="287338">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000" b="1" i="0" u="none" strike="noStrike" cap="none" normalizeH="0" baseline="0" smtClean="0">
                          <a:ln>
                            <a:noFill/>
                          </a:ln>
                          <a:solidFill>
                            <a:srgbClr val="993300"/>
                          </a:solidFill>
                          <a:effectLst/>
                          <a:latin typeface="Arial" charset="0"/>
                        </a:rPr>
                        <a:t>Word</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000" b="1" i="0" u="none" strike="noStrike" cap="none" normalizeH="0" baseline="0" smtClean="0">
                          <a:ln>
                            <a:noFill/>
                          </a:ln>
                          <a:solidFill>
                            <a:srgbClr val="993300"/>
                          </a:solidFill>
                          <a:effectLst/>
                          <a:latin typeface="Arial" charset="0"/>
                        </a:rPr>
                        <a:t>Morphemes</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000" b="1" i="0" u="none" strike="noStrike" cap="none" normalizeH="0" baseline="0" smtClean="0">
                          <a:ln>
                            <a:noFill/>
                          </a:ln>
                          <a:solidFill>
                            <a:srgbClr val="993300"/>
                          </a:solidFill>
                          <a:effectLst/>
                          <a:latin typeface="Arial" charset="0"/>
                        </a:rPr>
                        <a:t># Syllables</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339725">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rgbClr val="993300"/>
                          </a:solidFill>
                          <a:effectLst/>
                          <a:latin typeface="Arial" charset="0"/>
                        </a:rPr>
                        <a:t>prevent</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pre-vent (2)</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2</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rgbClr val="993300"/>
                          </a:solidFill>
                          <a:effectLst/>
                          <a:latin typeface="Arial" charset="0"/>
                        </a:rPr>
                        <a:t>televise</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tele-vise (2)</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3</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231775" marR="0" lvl="0" indent="-231775"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1.</a:t>
                      </a:r>
                      <a:r>
                        <a:rPr kumimoji="0" lang="en-US" sz="1800" b="0" i="0" u="none" strike="noStrike" cap="none" normalizeH="0" baseline="0" smtClean="0">
                          <a:ln>
                            <a:noFill/>
                          </a:ln>
                          <a:solidFill>
                            <a:srgbClr val="993300"/>
                          </a:solidFill>
                          <a:effectLst/>
                          <a:latin typeface="Arial" charset="0"/>
                        </a:rPr>
                        <a:t> biography</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9725">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2.</a:t>
                      </a:r>
                      <a:r>
                        <a:rPr kumimoji="0" lang="en-US" sz="1800" b="0" i="0" u="none" strike="noStrike" cap="none" normalizeH="0" baseline="0" smtClean="0">
                          <a:ln>
                            <a:noFill/>
                          </a:ln>
                          <a:solidFill>
                            <a:srgbClr val="993300"/>
                          </a:solidFill>
                          <a:effectLst/>
                          <a:latin typeface="Arial" charset="0"/>
                        </a:rPr>
                        <a:t> unable</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3.</a:t>
                      </a:r>
                      <a:r>
                        <a:rPr kumimoji="0" lang="en-US" sz="1800" b="0" i="0" u="none" strike="noStrike" cap="none" normalizeH="0" baseline="0" smtClean="0">
                          <a:ln>
                            <a:noFill/>
                          </a:ln>
                          <a:solidFill>
                            <a:srgbClr val="993300"/>
                          </a:solidFill>
                          <a:effectLst/>
                          <a:latin typeface="Arial" charset="0"/>
                        </a:rPr>
                        <a:t> rented</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4.</a:t>
                      </a:r>
                      <a:r>
                        <a:rPr kumimoji="0" lang="en-US" sz="1800" b="0" i="0" u="none" strike="noStrike" cap="none" normalizeH="0" baseline="0" smtClean="0">
                          <a:ln>
                            <a:noFill/>
                          </a:ln>
                          <a:solidFill>
                            <a:srgbClr val="993300"/>
                          </a:solidFill>
                          <a:effectLst/>
                          <a:latin typeface="Arial" charset="0"/>
                        </a:rPr>
                        <a:t> smiled</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9725">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5.</a:t>
                      </a:r>
                      <a:r>
                        <a:rPr kumimoji="0" lang="en-US" sz="1800" b="0" i="0" u="none" strike="noStrike" cap="none" normalizeH="0" baseline="0" smtClean="0">
                          <a:ln>
                            <a:noFill/>
                          </a:ln>
                          <a:solidFill>
                            <a:srgbClr val="993300"/>
                          </a:solidFill>
                          <a:effectLst/>
                          <a:latin typeface="Arial" charset="0"/>
                        </a:rPr>
                        <a:t> chairs</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6.</a:t>
                      </a:r>
                      <a:r>
                        <a:rPr kumimoji="0" lang="en-US" sz="1800" b="0" i="0" u="none" strike="noStrike" cap="none" normalizeH="0" baseline="0" smtClean="0">
                          <a:ln>
                            <a:noFill/>
                          </a:ln>
                          <a:solidFill>
                            <a:srgbClr val="993300"/>
                          </a:solidFill>
                          <a:effectLst/>
                          <a:latin typeface="Arial" charset="0"/>
                        </a:rPr>
                        <a:t> received</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7.</a:t>
                      </a:r>
                      <a:r>
                        <a:rPr kumimoji="0" lang="en-US" sz="1800" b="0" i="0" u="none" strike="noStrike" cap="none" normalizeH="0" baseline="0" smtClean="0">
                          <a:ln>
                            <a:noFill/>
                          </a:ln>
                          <a:solidFill>
                            <a:srgbClr val="993300"/>
                          </a:solidFill>
                          <a:effectLst/>
                          <a:latin typeface="Arial" charset="0"/>
                        </a:rPr>
                        <a:t> assist</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9725">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8.</a:t>
                      </a:r>
                      <a:r>
                        <a:rPr kumimoji="0" lang="en-US" sz="1800" b="0" i="0" u="none" strike="noStrike" cap="none" normalizeH="0" baseline="0" smtClean="0">
                          <a:ln>
                            <a:noFill/>
                          </a:ln>
                          <a:solidFill>
                            <a:srgbClr val="993300"/>
                          </a:solidFill>
                          <a:effectLst/>
                          <a:latin typeface="Arial" charset="0"/>
                        </a:rPr>
                        <a:t> commentary</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9.</a:t>
                      </a:r>
                      <a:r>
                        <a:rPr kumimoji="0" lang="en-US" sz="1800" b="0" i="0" u="none" strike="noStrike" cap="none" normalizeH="0" baseline="0" smtClean="0">
                          <a:ln>
                            <a:noFill/>
                          </a:ln>
                          <a:solidFill>
                            <a:srgbClr val="993300"/>
                          </a:solidFill>
                          <a:effectLst/>
                          <a:latin typeface="Arial" charset="0"/>
                        </a:rPr>
                        <a:t> antidemocratic</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181306" name="Text Box 216"/>
          <p:cNvSpPr txBox="1">
            <a:spLocks noChangeArrowheads="1"/>
          </p:cNvSpPr>
          <p:nvPr/>
        </p:nvSpPr>
        <p:spPr bwMode="auto">
          <a:xfrm>
            <a:off x="2286000" y="6019800"/>
            <a:ext cx="5715000" cy="396875"/>
          </a:xfrm>
          <a:prstGeom prst="rect">
            <a:avLst/>
          </a:prstGeom>
          <a:noFill/>
          <a:ln w="9525">
            <a:noFill/>
            <a:miter lim="800000"/>
            <a:headEnd/>
            <a:tailEnd/>
          </a:ln>
        </p:spPr>
        <p:txBody>
          <a:bodyPr>
            <a:spAutoFit/>
          </a:bodyPr>
          <a:lstStyle/>
          <a:p>
            <a:pPr algn="l">
              <a:spcBef>
                <a:spcPct val="50000"/>
              </a:spcBef>
            </a:pPr>
            <a:r>
              <a:rPr lang="en-US" sz="2000" b="0">
                <a:solidFill>
                  <a:schemeClr val="tx2"/>
                </a:solidFill>
              </a:rPr>
              <a:t>We will check answers on the following slide.</a:t>
            </a:r>
          </a:p>
        </p:txBody>
      </p:sp>
    </p:spTree>
  </p:cSld>
  <p:clrMapOvr>
    <a:masterClrMapping/>
  </p:clrMapOvr>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9522" name="Rectangle 2"/>
          <p:cNvSpPr>
            <a:spLocks noGrp="1" noChangeArrowheads="1"/>
          </p:cNvSpPr>
          <p:nvPr>
            <p:ph type="title"/>
          </p:nvPr>
        </p:nvSpPr>
        <p:spPr>
          <a:xfrm>
            <a:off x="0" y="0"/>
            <a:ext cx="7886700" cy="841375"/>
          </a:xfrm>
        </p:spPr>
        <p:txBody>
          <a:bodyPr/>
          <a:lstStyle/>
          <a:p>
            <a:pPr eaLnBrk="1" hangingPunct="1">
              <a:defRPr/>
            </a:pPr>
            <a:r>
              <a:rPr lang="en-US" sz="2800" b="1" dirty="0" smtClean="0"/>
              <a:t>Distinguishing </a:t>
            </a:r>
            <a:r>
              <a:rPr lang="en-US" sz="2800" b="1" dirty="0" smtClean="0"/>
              <a:t>Syllables From Morphemes</a:t>
            </a:r>
          </a:p>
        </p:txBody>
      </p:sp>
      <p:graphicFrame>
        <p:nvGraphicFramePr>
          <p:cNvPr id="619592" name="Group 72"/>
          <p:cNvGraphicFramePr>
            <a:graphicFrameLocks noGrp="1"/>
          </p:cNvGraphicFramePr>
          <p:nvPr/>
        </p:nvGraphicFramePr>
        <p:xfrm>
          <a:off x="1184275" y="1691640"/>
          <a:ext cx="6773863" cy="4480560"/>
        </p:xfrm>
        <a:graphic>
          <a:graphicData uri="http://schemas.openxmlformats.org/drawingml/2006/table">
            <a:tbl>
              <a:tblPr/>
              <a:tblGrid>
                <a:gridCol w="2228850"/>
                <a:gridCol w="2552700"/>
                <a:gridCol w="1992313"/>
              </a:tblGrid>
              <a:tr h="355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rgbClr val="993300"/>
                          </a:solidFill>
                          <a:effectLst/>
                          <a:latin typeface="Arial" charset="0"/>
                        </a:rPr>
                        <a:t>Word</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rgbClr val="993300"/>
                          </a:solidFill>
                          <a:effectLst/>
                          <a:latin typeface="Arial" charset="0"/>
                        </a:rPr>
                        <a:t>Morphemes</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rgbClr val="993300"/>
                          </a:solidFill>
                          <a:effectLst/>
                          <a:latin typeface="Arial" charset="0"/>
                        </a:rPr>
                        <a:t># Syllables</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339725">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rgbClr val="993300"/>
                          </a:solidFill>
                          <a:effectLst/>
                          <a:latin typeface="Arial" charset="0"/>
                        </a:rPr>
                        <a:t>prevent</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pre-vent (2)</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2</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rgbClr val="993300"/>
                          </a:solidFill>
                          <a:effectLst/>
                          <a:latin typeface="Arial" charset="0"/>
                        </a:rPr>
                        <a:t>televise</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tele-vise (2)</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3</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1.</a:t>
                      </a:r>
                      <a:r>
                        <a:rPr kumimoji="0" lang="en-US" sz="1800" b="0" i="0" u="none" strike="noStrike" cap="none" normalizeH="0" baseline="0" smtClean="0">
                          <a:ln>
                            <a:noFill/>
                          </a:ln>
                          <a:solidFill>
                            <a:srgbClr val="993300"/>
                          </a:solidFill>
                          <a:effectLst/>
                          <a:latin typeface="Arial" charset="0"/>
                        </a:rPr>
                        <a:t> biography</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bio-graph-y (3)</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4</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9725">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2.</a:t>
                      </a:r>
                      <a:r>
                        <a:rPr kumimoji="0" lang="en-US" sz="1800" b="0" i="0" u="none" strike="noStrike" cap="none" normalizeH="0" baseline="0" smtClean="0">
                          <a:ln>
                            <a:noFill/>
                          </a:ln>
                          <a:solidFill>
                            <a:srgbClr val="993300"/>
                          </a:solidFill>
                          <a:effectLst/>
                          <a:latin typeface="Arial" charset="0"/>
                        </a:rPr>
                        <a:t> unable</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un-able (2)</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3</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3.</a:t>
                      </a:r>
                      <a:r>
                        <a:rPr kumimoji="0" lang="en-US" sz="1800" b="0" i="0" u="none" strike="noStrike" cap="none" normalizeH="0" baseline="0" smtClean="0">
                          <a:ln>
                            <a:noFill/>
                          </a:ln>
                          <a:solidFill>
                            <a:srgbClr val="993300"/>
                          </a:solidFill>
                          <a:effectLst/>
                          <a:latin typeface="Arial" charset="0"/>
                        </a:rPr>
                        <a:t> rented</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rent-ed (2)</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2</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4.</a:t>
                      </a:r>
                      <a:r>
                        <a:rPr kumimoji="0" lang="en-US" sz="1800" b="0" i="0" u="none" strike="noStrike" cap="none" normalizeH="0" baseline="0" smtClean="0">
                          <a:ln>
                            <a:noFill/>
                          </a:ln>
                          <a:solidFill>
                            <a:srgbClr val="993300"/>
                          </a:solidFill>
                          <a:effectLst/>
                          <a:latin typeface="Arial" charset="0"/>
                        </a:rPr>
                        <a:t> smiled</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smile-ed (2)</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1</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9725">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5.</a:t>
                      </a:r>
                      <a:r>
                        <a:rPr kumimoji="0" lang="en-US" sz="1800" b="0" i="0" u="none" strike="noStrike" cap="none" normalizeH="0" baseline="0" smtClean="0">
                          <a:ln>
                            <a:noFill/>
                          </a:ln>
                          <a:solidFill>
                            <a:srgbClr val="993300"/>
                          </a:solidFill>
                          <a:effectLst/>
                          <a:latin typeface="Arial" charset="0"/>
                        </a:rPr>
                        <a:t> chairs</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chair-s (2)</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1</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6.</a:t>
                      </a:r>
                      <a:r>
                        <a:rPr kumimoji="0" lang="en-US" sz="1800" b="0" i="0" u="none" strike="noStrike" cap="none" normalizeH="0" baseline="0" smtClean="0">
                          <a:ln>
                            <a:noFill/>
                          </a:ln>
                          <a:solidFill>
                            <a:srgbClr val="993300"/>
                          </a:solidFill>
                          <a:effectLst/>
                          <a:latin typeface="Arial" charset="0"/>
                        </a:rPr>
                        <a:t> received</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re-ceive-ed (3)</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2</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7.</a:t>
                      </a:r>
                      <a:r>
                        <a:rPr kumimoji="0" lang="en-US" sz="1800" b="0" i="0" u="none" strike="noStrike" cap="none" normalizeH="0" baseline="0" smtClean="0">
                          <a:ln>
                            <a:noFill/>
                          </a:ln>
                          <a:solidFill>
                            <a:srgbClr val="993300"/>
                          </a:solidFill>
                          <a:effectLst/>
                          <a:latin typeface="Arial" charset="0"/>
                        </a:rPr>
                        <a:t> assist</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as-sist (2)</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2</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9725">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8.</a:t>
                      </a:r>
                      <a:r>
                        <a:rPr kumimoji="0" lang="en-US" sz="1800" b="0" i="0" u="none" strike="noStrike" cap="none" normalizeH="0" baseline="0" smtClean="0">
                          <a:ln>
                            <a:noFill/>
                          </a:ln>
                          <a:solidFill>
                            <a:srgbClr val="993300"/>
                          </a:solidFill>
                          <a:effectLst/>
                          <a:latin typeface="Arial" charset="0"/>
                        </a:rPr>
                        <a:t> commentary</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com-ment-ary (3)</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4</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9.</a:t>
                      </a:r>
                      <a:r>
                        <a:rPr kumimoji="0" lang="en-US" sz="1800" b="0" i="0" u="none" strike="noStrike" cap="none" normalizeH="0" baseline="0" smtClean="0">
                          <a:ln>
                            <a:noFill/>
                          </a:ln>
                          <a:solidFill>
                            <a:srgbClr val="993300"/>
                          </a:solidFill>
                          <a:effectLst/>
                          <a:latin typeface="Arial" charset="0"/>
                        </a:rPr>
                        <a:t> antidemocratic</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anti-demo-crat-ic (4)</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dirty="0" smtClean="0">
                          <a:ln>
                            <a:noFill/>
                          </a:ln>
                          <a:solidFill>
                            <a:schemeClr val="tx2"/>
                          </a:solidFill>
                          <a:effectLst/>
                          <a:latin typeface="Arial" charset="0"/>
                        </a:rPr>
                        <a:t>6</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Sample Spelling Lessons</a:t>
            </a:r>
            <a:endParaRPr lang="en-US" dirty="0"/>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Principals for a Research Based Spelling Lesson </a:t>
            </a:r>
            <a:endParaRPr lang="en-US" dirty="0"/>
          </a:p>
        </p:txBody>
      </p:sp>
      <p:sp>
        <p:nvSpPr>
          <p:cNvPr id="5" name="Content Placeholder 4"/>
          <p:cNvSpPr>
            <a:spLocks noGrp="1"/>
          </p:cNvSpPr>
          <p:nvPr>
            <p:ph sz="quarter" idx="1"/>
          </p:nvPr>
        </p:nvSpPr>
        <p:spPr/>
        <p:txBody>
          <a:bodyPr/>
          <a:lstStyle/>
          <a:p>
            <a:r>
              <a:rPr lang="en-US" dirty="0" smtClean="0"/>
              <a:t>Spelling taught every day (not on Mondays and Fridays) </a:t>
            </a:r>
          </a:p>
          <a:p>
            <a:r>
              <a:rPr lang="en-US" dirty="0" smtClean="0"/>
              <a:t>Spelling is purposefully transferred to all writing (when a child asks “how do you spell” sound it out)</a:t>
            </a:r>
          </a:p>
          <a:p>
            <a:r>
              <a:rPr lang="en-US" dirty="0" smtClean="0"/>
              <a:t>All spelling starts by activating the phonological processor first then the orthographic processor (sounds before letters/graphemes) </a:t>
            </a:r>
          </a:p>
          <a:p>
            <a:r>
              <a:rPr lang="en-US" dirty="0" smtClean="0"/>
              <a:t>All spelling words follow a pattern (save trick words for something else like vocabulary or word of the day) </a:t>
            </a:r>
          </a:p>
          <a:p>
            <a:endParaRPr lang="en-US" dirty="0"/>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 15, or 30 </a:t>
            </a:r>
            <a:endParaRPr lang="en-US" dirty="0"/>
          </a:p>
        </p:txBody>
      </p:sp>
      <p:sp>
        <p:nvSpPr>
          <p:cNvPr id="3" name="Content Placeholder 2"/>
          <p:cNvSpPr>
            <a:spLocks noGrp="1"/>
          </p:cNvSpPr>
          <p:nvPr>
            <p:ph sz="quarter" idx="1"/>
          </p:nvPr>
        </p:nvSpPr>
        <p:spPr/>
        <p:txBody>
          <a:bodyPr/>
          <a:lstStyle/>
          <a:p>
            <a:pPr>
              <a:buNone/>
            </a:pPr>
            <a:r>
              <a:rPr lang="en-US" dirty="0" smtClean="0"/>
              <a:t>How much time should be spent on Spelling? </a:t>
            </a:r>
          </a:p>
          <a:p>
            <a:pPr>
              <a:buNone/>
            </a:pPr>
            <a:r>
              <a:rPr lang="en-US" dirty="0" smtClean="0"/>
              <a:t>	- Actual skill part can be done in as little as 10 minutes a day if …</a:t>
            </a:r>
          </a:p>
          <a:p>
            <a:pPr>
              <a:buNone/>
            </a:pPr>
            <a:r>
              <a:rPr lang="en-US" dirty="0" smtClean="0"/>
              <a:t>		- the classroom has established strong rituals 	and routines</a:t>
            </a:r>
          </a:p>
          <a:p>
            <a:pPr>
              <a:buNone/>
            </a:pPr>
            <a:r>
              <a:rPr lang="en-US" dirty="0" smtClean="0"/>
              <a:t>		-strong systems of instruction are established 	(same routine every day) </a:t>
            </a:r>
          </a:p>
          <a:p>
            <a:pPr>
              <a:buNone/>
            </a:pPr>
            <a:r>
              <a:rPr lang="en-US" dirty="0" smtClean="0"/>
              <a:t>		-clear goals are established</a:t>
            </a:r>
          </a:p>
          <a:p>
            <a:pPr>
              <a:buNone/>
            </a:pPr>
            <a:r>
              <a:rPr lang="en-US" dirty="0" smtClean="0"/>
              <a:t>		-entire schools is on the same page  </a:t>
            </a:r>
          </a:p>
          <a:p>
            <a:pPr>
              <a:buNone/>
            </a:pPr>
            <a:r>
              <a:rPr lang="en-US" dirty="0" smtClean="0"/>
              <a: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We spell by language of origin.</a:t>
            </a:r>
            <a:endParaRPr lang="en-US" sz="4000" dirty="0"/>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a lesson </a:t>
            </a:r>
            <a:endParaRPr lang="en-US" dirty="0"/>
          </a:p>
        </p:txBody>
      </p:sp>
      <p:sp>
        <p:nvSpPr>
          <p:cNvPr id="3" name="Content Placeholder 2"/>
          <p:cNvSpPr>
            <a:spLocks noGrp="1"/>
          </p:cNvSpPr>
          <p:nvPr>
            <p:ph sz="quarter" idx="1"/>
          </p:nvPr>
        </p:nvSpPr>
        <p:spPr/>
        <p:txBody>
          <a:bodyPr/>
          <a:lstStyle/>
          <a:p>
            <a:pPr>
              <a:buNone/>
            </a:pPr>
            <a:r>
              <a:rPr lang="en-US" dirty="0" smtClean="0"/>
              <a:t>Before I model a lesson, lets make sure we have some rituals and routines established </a:t>
            </a:r>
          </a:p>
          <a:p>
            <a:pPr>
              <a:buNone/>
            </a:pPr>
            <a:r>
              <a:rPr lang="en-US" dirty="0" smtClean="0"/>
              <a:t>		- discovery </a:t>
            </a:r>
          </a:p>
          <a:p>
            <a:pPr>
              <a:buNone/>
            </a:pPr>
            <a:r>
              <a:rPr lang="en-US" dirty="0" smtClean="0"/>
              <a:t>		- echo </a:t>
            </a:r>
          </a:p>
          <a:p>
            <a:pPr>
              <a:buNone/>
            </a:pPr>
            <a:r>
              <a:rPr lang="en-US" dirty="0" smtClean="0"/>
              <a:t>		- developing meaning </a:t>
            </a:r>
          </a:p>
          <a:p>
            <a:pPr>
              <a:buNone/>
            </a:pPr>
            <a:r>
              <a:rPr lang="en-US" dirty="0" smtClean="0"/>
              <a:t>		- tapping out </a:t>
            </a:r>
          </a:p>
          <a:p>
            <a:pPr>
              <a:buNone/>
            </a:pPr>
            <a:r>
              <a:rPr lang="en-US" dirty="0" smtClean="0"/>
              <a:t>		- phoneme/grapheme mapping </a:t>
            </a:r>
          </a:p>
          <a:p>
            <a:pPr>
              <a:buNone/>
            </a:pPr>
            <a:r>
              <a:rPr lang="en-US" dirty="0" smtClean="0"/>
              <a:t>		- line spelling </a:t>
            </a:r>
          </a:p>
          <a:p>
            <a:pPr>
              <a:buNone/>
            </a:pPr>
            <a:r>
              <a:rPr lang="en-US" dirty="0" smtClean="0"/>
              <a:t>		</a:t>
            </a:r>
            <a:endParaRPr lang="en-US" dirty="0"/>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Lesson- focus on three principles</a:t>
            </a:r>
            <a:endParaRPr lang="en-US" dirty="0"/>
          </a:p>
        </p:txBody>
      </p:sp>
      <p:sp>
        <p:nvSpPr>
          <p:cNvPr id="4" name="Rounded Rectangle 3"/>
          <p:cNvSpPr/>
          <p:nvPr/>
        </p:nvSpPr>
        <p:spPr>
          <a:xfrm>
            <a:off x="2895600" y="3124200"/>
            <a:ext cx="304800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Orthography</a:t>
            </a:r>
            <a:r>
              <a:rPr lang="en-US" dirty="0" smtClean="0"/>
              <a:t> </a:t>
            </a:r>
            <a:endParaRPr lang="en-US" dirty="0"/>
          </a:p>
        </p:txBody>
      </p:sp>
      <p:sp>
        <p:nvSpPr>
          <p:cNvPr id="5" name="Oval 4"/>
          <p:cNvSpPr/>
          <p:nvPr/>
        </p:nvSpPr>
        <p:spPr>
          <a:xfrm>
            <a:off x="457200" y="1752600"/>
            <a:ext cx="2286000" cy="19050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We spell by language of origin.</a:t>
            </a:r>
            <a:endParaRPr lang="en-US" dirty="0">
              <a:solidFill>
                <a:schemeClr val="tx1"/>
              </a:solidFill>
            </a:endParaRPr>
          </a:p>
        </p:txBody>
      </p:sp>
      <p:sp>
        <p:nvSpPr>
          <p:cNvPr id="6" name="Oval 5"/>
          <p:cNvSpPr/>
          <p:nvPr/>
        </p:nvSpPr>
        <p:spPr>
          <a:xfrm>
            <a:off x="6019800" y="1752600"/>
            <a:ext cx="2362200" cy="198120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spell by phoneme-grapheme correspondence.</a:t>
            </a:r>
            <a:endParaRPr lang="en-US" dirty="0"/>
          </a:p>
        </p:txBody>
      </p:sp>
      <p:sp>
        <p:nvSpPr>
          <p:cNvPr id="7" name="Oval 6"/>
          <p:cNvSpPr/>
          <p:nvPr/>
        </p:nvSpPr>
        <p:spPr>
          <a:xfrm>
            <a:off x="304800" y="4572000"/>
            <a:ext cx="2362200" cy="198120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spell position of phoneme or grapheme in a word.</a:t>
            </a:r>
            <a:endParaRPr lang="en-US" dirty="0"/>
          </a:p>
        </p:txBody>
      </p:sp>
      <p:sp>
        <p:nvSpPr>
          <p:cNvPr id="8" name="Oval 7"/>
          <p:cNvSpPr/>
          <p:nvPr/>
        </p:nvSpPr>
        <p:spPr>
          <a:xfrm>
            <a:off x="3352800" y="4572000"/>
            <a:ext cx="2362200" cy="198120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spell by letter order and sequence patterns, or orthographic conventions.</a:t>
            </a:r>
            <a:endParaRPr lang="en-US" dirty="0"/>
          </a:p>
        </p:txBody>
      </p:sp>
      <p:sp>
        <p:nvSpPr>
          <p:cNvPr id="9" name="Oval 8"/>
          <p:cNvSpPr/>
          <p:nvPr/>
        </p:nvSpPr>
        <p:spPr>
          <a:xfrm>
            <a:off x="6400800" y="4572000"/>
            <a:ext cx="2362200" cy="1981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We spell by meaning (morphology) and part of speech. </a:t>
            </a:r>
            <a:endParaRPr lang="en-US" dirty="0">
              <a:solidFill>
                <a:schemeClr val="tx1"/>
              </a:solidFill>
            </a:endParaRPr>
          </a:p>
        </p:txBody>
      </p:sp>
      <p:cxnSp>
        <p:nvCxnSpPr>
          <p:cNvPr id="10" name="Straight Connector 9"/>
          <p:cNvCxnSpPr/>
          <p:nvPr/>
        </p:nvCxnSpPr>
        <p:spPr>
          <a:xfrm>
            <a:off x="2362200" y="2971800"/>
            <a:ext cx="91440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5715000" y="3048000"/>
            <a:ext cx="5334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2438400" y="4191000"/>
            <a:ext cx="762000" cy="1066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4572000" y="4038600"/>
            <a:ext cx="0" cy="76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flipV="1">
            <a:off x="5562600" y="4038600"/>
            <a:ext cx="1219200" cy="10668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Scale>
                                      <p:cBhvr>
                                        <p:cTn id="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gtEl>
                                        <p:attrNameLst>
                                          <p:attrName>ppt_x</p:attrName>
                                          <p:attrName>ppt_y</p:attrName>
                                        </p:attrNameLst>
                                      </p:cBhvr>
                                    </p:animMotion>
                                    <p:animEffect transition="in" filter="fade">
                                      <p:cBhvr>
                                        <p:cTn id="9" dur="1000"/>
                                        <p:tgtEl>
                                          <p:spTgt spid="5"/>
                                        </p:tgtEl>
                                      </p:cBhvr>
                                    </p:animEffect>
                                  </p:childTnLst>
                                </p:cTn>
                              </p:par>
                              <p:par>
                                <p:cTn id="10" presetID="5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Scale>
                                      <p:cBhvr>
                                        <p:cTn id="12"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0"/>
                                        </p:tgtEl>
                                        <p:attrNameLst>
                                          <p:attrName>ppt_x</p:attrName>
                                          <p:attrName>ppt_y</p:attrName>
                                        </p:attrNameLst>
                                      </p:cBhvr>
                                    </p:animMotion>
                                    <p:animEffect transition="in" filter="fade">
                                      <p:cBhvr>
                                        <p:cTn id="14" dur="10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52"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Scale>
                                      <p:cBhvr>
                                        <p:cTn id="19"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6"/>
                                        </p:tgtEl>
                                        <p:attrNameLst>
                                          <p:attrName>ppt_x</p:attrName>
                                          <p:attrName>ppt_y</p:attrName>
                                        </p:attrNameLst>
                                      </p:cBhvr>
                                    </p:animMotion>
                                    <p:animEffect transition="in" filter="fade">
                                      <p:cBhvr>
                                        <p:cTn id="21" dur="1000"/>
                                        <p:tgtEl>
                                          <p:spTgt spid="6"/>
                                        </p:tgtEl>
                                      </p:cBhvr>
                                    </p:animEffect>
                                  </p:childTnLst>
                                </p:cTn>
                              </p:par>
                              <p:par>
                                <p:cTn id="22" presetID="52" presetClass="entr" presetSubtype="0"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Scale>
                                      <p:cBhvr>
                                        <p:cTn id="24"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11"/>
                                        </p:tgtEl>
                                        <p:attrNameLst>
                                          <p:attrName>ppt_x</p:attrName>
                                          <p:attrName>ppt_y</p:attrName>
                                        </p:attrNameLst>
                                      </p:cBhvr>
                                    </p:animMotion>
                                    <p:animEffect transition="in" filter="fade">
                                      <p:cBhvr>
                                        <p:cTn id="26" dur="10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52"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Scale>
                                      <p:cBhvr>
                                        <p:cTn id="31"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7"/>
                                        </p:tgtEl>
                                        <p:attrNameLst>
                                          <p:attrName>ppt_x</p:attrName>
                                          <p:attrName>ppt_y</p:attrName>
                                        </p:attrNameLst>
                                      </p:cBhvr>
                                    </p:animMotion>
                                    <p:animEffect transition="in" filter="fade">
                                      <p:cBhvr>
                                        <p:cTn id="33" dur="1000"/>
                                        <p:tgtEl>
                                          <p:spTgt spid="7"/>
                                        </p:tgtEl>
                                      </p:cBhvr>
                                    </p:animEffect>
                                  </p:childTnLst>
                                </p:cTn>
                              </p:par>
                              <p:par>
                                <p:cTn id="34" presetID="52" presetClass="entr" presetSubtype="0" fill="hold" nodeType="withEffect">
                                  <p:stCondLst>
                                    <p:cond delay="0"/>
                                  </p:stCondLst>
                                  <p:childTnLst>
                                    <p:set>
                                      <p:cBhvr>
                                        <p:cTn id="35" dur="1" fill="hold">
                                          <p:stCondLst>
                                            <p:cond delay="0"/>
                                          </p:stCondLst>
                                        </p:cTn>
                                        <p:tgtEl>
                                          <p:spTgt spid="12"/>
                                        </p:tgtEl>
                                        <p:attrNameLst>
                                          <p:attrName>style.visibility</p:attrName>
                                        </p:attrNameLst>
                                      </p:cBhvr>
                                      <p:to>
                                        <p:strVal val="visible"/>
                                      </p:to>
                                    </p:set>
                                    <p:animScale>
                                      <p:cBhvr>
                                        <p:cTn id="36"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12"/>
                                        </p:tgtEl>
                                        <p:attrNameLst>
                                          <p:attrName>ppt_x</p:attrName>
                                          <p:attrName>ppt_y</p:attrName>
                                        </p:attrNameLst>
                                      </p:cBhvr>
                                    </p:animMotion>
                                    <p:animEffect transition="in" filter="fade">
                                      <p:cBhvr>
                                        <p:cTn id="38" dur="1000"/>
                                        <p:tgtEl>
                                          <p:spTgt spid="12"/>
                                        </p:tgtEl>
                                      </p:cBhvr>
                                    </p:animEffect>
                                  </p:childTnLst>
                                </p:cTn>
                              </p:par>
                            </p:childTnLst>
                          </p:cTn>
                        </p:par>
                      </p:childTnLst>
                    </p:cTn>
                  </p:par>
                  <p:par>
                    <p:cTn id="39" fill="hold">
                      <p:stCondLst>
                        <p:cond delay="indefinite"/>
                      </p:stCondLst>
                      <p:childTnLst>
                        <p:par>
                          <p:cTn id="40" fill="hold">
                            <p:stCondLst>
                              <p:cond delay="0"/>
                            </p:stCondLst>
                            <p:childTnLst>
                              <p:par>
                                <p:cTn id="41" presetID="52" presetClass="entr"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Scale>
                                      <p:cBhvr>
                                        <p:cTn id="43"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8"/>
                                        </p:tgtEl>
                                        <p:attrNameLst>
                                          <p:attrName>ppt_x</p:attrName>
                                          <p:attrName>ppt_y</p:attrName>
                                        </p:attrNameLst>
                                      </p:cBhvr>
                                    </p:animMotion>
                                    <p:animEffect transition="in" filter="fade">
                                      <p:cBhvr>
                                        <p:cTn id="45" dur="1000"/>
                                        <p:tgtEl>
                                          <p:spTgt spid="8"/>
                                        </p:tgtEl>
                                      </p:cBhvr>
                                    </p:animEffect>
                                  </p:childTnLst>
                                </p:cTn>
                              </p:par>
                              <p:par>
                                <p:cTn id="46" presetID="52" presetClass="entr" presetSubtype="0"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Scale>
                                      <p:cBhvr>
                                        <p:cTn id="4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1000" decel="50000" fill="hold">
                                          <p:stCondLst>
                                            <p:cond delay="0"/>
                                          </p:stCondLst>
                                        </p:cTn>
                                        <p:tgtEl>
                                          <p:spTgt spid="13"/>
                                        </p:tgtEl>
                                        <p:attrNameLst>
                                          <p:attrName>ppt_x</p:attrName>
                                          <p:attrName>ppt_y</p:attrName>
                                        </p:attrNameLst>
                                      </p:cBhvr>
                                    </p:animMotion>
                                    <p:animEffect transition="in" filter="fade">
                                      <p:cBhvr>
                                        <p:cTn id="50" dur="1000"/>
                                        <p:tgtEl>
                                          <p:spTgt spid="13"/>
                                        </p:tgtEl>
                                      </p:cBhvr>
                                    </p:animEffect>
                                  </p:childTnLst>
                                </p:cTn>
                              </p:par>
                            </p:childTnLst>
                          </p:cTn>
                        </p:par>
                      </p:childTnLst>
                    </p:cTn>
                  </p:par>
                  <p:par>
                    <p:cTn id="51" fill="hold">
                      <p:stCondLst>
                        <p:cond delay="indefinite"/>
                      </p:stCondLst>
                      <p:childTnLst>
                        <p:par>
                          <p:cTn id="52" fill="hold">
                            <p:stCondLst>
                              <p:cond delay="0"/>
                            </p:stCondLst>
                            <p:childTnLst>
                              <p:par>
                                <p:cTn id="53" presetID="52" presetClass="entr" presetSubtype="0"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Scale>
                                      <p:cBhvr>
                                        <p:cTn id="55"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9"/>
                                        </p:tgtEl>
                                        <p:attrNameLst>
                                          <p:attrName>ppt_x</p:attrName>
                                          <p:attrName>ppt_y</p:attrName>
                                        </p:attrNameLst>
                                      </p:cBhvr>
                                    </p:animMotion>
                                    <p:animEffect transition="in" filter="fade">
                                      <p:cBhvr>
                                        <p:cTn id="57" dur="1000"/>
                                        <p:tgtEl>
                                          <p:spTgt spid="9"/>
                                        </p:tgtEl>
                                      </p:cBhvr>
                                    </p:animEffect>
                                  </p:childTnLst>
                                </p:cTn>
                              </p:par>
                              <p:par>
                                <p:cTn id="58" presetID="52" presetClass="entr" presetSubtype="0" fill="hold" nodeType="withEffect">
                                  <p:stCondLst>
                                    <p:cond delay="0"/>
                                  </p:stCondLst>
                                  <p:childTnLst>
                                    <p:set>
                                      <p:cBhvr>
                                        <p:cTn id="59" dur="1" fill="hold">
                                          <p:stCondLst>
                                            <p:cond delay="0"/>
                                          </p:stCondLst>
                                        </p:cTn>
                                        <p:tgtEl>
                                          <p:spTgt spid="14"/>
                                        </p:tgtEl>
                                        <p:attrNameLst>
                                          <p:attrName>style.visibility</p:attrName>
                                        </p:attrNameLst>
                                      </p:cBhvr>
                                      <p:to>
                                        <p:strVal val="visible"/>
                                      </p:to>
                                    </p:set>
                                    <p:animScale>
                                      <p:cBhvr>
                                        <p:cTn id="60"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14"/>
                                        </p:tgtEl>
                                        <p:attrNameLst>
                                          <p:attrName>ppt_x</p:attrName>
                                          <p:attrName>ppt_y</p:attrName>
                                        </p:attrNameLst>
                                      </p:cBhvr>
                                    </p:animMotion>
                                    <p:animEffect transition="in" filter="fade">
                                      <p:cBhvr>
                                        <p:cTn id="62"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Spelling Words </a:t>
            </a:r>
            <a:endParaRPr lang="en-US" dirty="0"/>
          </a:p>
        </p:txBody>
      </p:sp>
      <p:sp>
        <p:nvSpPr>
          <p:cNvPr id="3" name="Content Placeholder 2"/>
          <p:cNvSpPr>
            <a:spLocks noGrp="1"/>
          </p:cNvSpPr>
          <p:nvPr>
            <p:ph sz="quarter" idx="1"/>
          </p:nvPr>
        </p:nvSpPr>
        <p:spPr>
          <a:xfrm>
            <a:off x="612648" y="1600200"/>
            <a:ext cx="1216152" cy="4876800"/>
          </a:xfrm>
        </p:spPr>
        <p:txBody>
          <a:bodyPr/>
          <a:lstStyle/>
          <a:p>
            <a:pPr>
              <a:buNone/>
            </a:pPr>
            <a:r>
              <a:rPr lang="en-US" sz="2400" dirty="0" smtClean="0"/>
              <a:t>aim</a:t>
            </a:r>
          </a:p>
          <a:p>
            <a:pPr>
              <a:buNone/>
            </a:pPr>
            <a:r>
              <a:rPr lang="en-US" sz="2400" dirty="0" smtClean="0"/>
              <a:t>today</a:t>
            </a:r>
          </a:p>
          <a:p>
            <a:pPr>
              <a:buNone/>
            </a:pPr>
            <a:r>
              <a:rPr lang="en-US" sz="2400" dirty="0" smtClean="0"/>
              <a:t>gray</a:t>
            </a:r>
          </a:p>
          <a:p>
            <a:pPr>
              <a:buNone/>
            </a:pPr>
            <a:r>
              <a:rPr lang="en-US" sz="2400" dirty="0" smtClean="0"/>
              <a:t>mayor </a:t>
            </a:r>
          </a:p>
          <a:p>
            <a:pPr>
              <a:buNone/>
            </a:pPr>
            <a:r>
              <a:rPr lang="en-US" sz="2400" dirty="0" smtClean="0"/>
              <a:t>away</a:t>
            </a:r>
          </a:p>
          <a:p>
            <a:pPr>
              <a:buNone/>
            </a:pPr>
            <a:r>
              <a:rPr lang="en-US" sz="2400" dirty="0" smtClean="0"/>
              <a:t>brain</a:t>
            </a:r>
          </a:p>
          <a:p>
            <a:pPr>
              <a:buNone/>
            </a:pPr>
            <a:r>
              <a:rPr lang="en-US" sz="2400" dirty="0" smtClean="0"/>
              <a:t>grain</a:t>
            </a:r>
          </a:p>
          <a:p>
            <a:pPr>
              <a:buNone/>
            </a:pPr>
            <a:r>
              <a:rPr lang="en-US" sz="2400" dirty="0" smtClean="0"/>
              <a:t>stray</a:t>
            </a:r>
          </a:p>
          <a:p>
            <a:pPr>
              <a:buNone/>
            </a:pPr>
            <a:r>
              <a:rPr lang="en-US" sz="2400" dirty="0" smtClean="0"/>
              <a:t>explain</a:t>
            </a:r>
          </a:p>
          <a:p>
            <a:pPr>
              <a:buNone/>
            </a:pPr>
            <a:r>
              <a:rPr lang="en-US" sz="2400" dirty="0" smtClean="0"/>
              <a:t>drain </a:t>
            </a:r>
          </a:p>
          <a:p>
            <a:pPr>
              <a:buNone/>
            </a:pPr>
            <a:endParaRPr lang="en-US" dirty="0" smtClean="0"/>
          </a:p>
          <a:p>
            <a:pPr>
              <a:buNone/>
            </a:pPr>
            <a:endParaRPr lang="en-US" dirty="0"/>
          </a:p>
        </p:txBody>
      </p:sp>
      <p:pic>
        <p:nvPicPr>
          <p:cNvPr id="1026" name="Picture 2" descr="C:\Users\rfrantu.DPSUSER\AppData\Local\Microsoft\Windows\Temporary Internet Files\Content.IE5\ESKOTXD1\MC900388914[1].wmf"/>
          <p:cNvPicPr>
            <a:picLocks noChangeAspect="1" noChangeArrowheads="1"/>
          </p:cNvPicPr>
          <p:nvPr/>
        </p:nvPicPr>
        <p:blipFill>
          <a:blip r:embed="rId3" cstate="print"/>
          <a:srcRect/>
          <a:stretch>
            <a:fillRect/>
          </a:stretch>
        </p:blipFill>
        <p:spPr bwMode="auto">
          <a:xfrm>
            <a:off x="4572000" y="609600"/>
            <a:ext cx="1623358" cy="1371600"/>
          </a:xfrm>
          <a:prstGeom prst="rect">
            <a:avLst/>
          </a:prstGeom>
          <a:noFill/>
        </p:spPr>
      </p:pic>
      <p:pic>
        <p:nvPicPr>
          <p:cNvPr id="1027" name="Picture 3" descr="C:\Users\rfrantu.DPSUSER\AppData\Local\Microsoft\Windows\Temporary Internet Files\Content.IE5\ESKOTXD1\MC900432664[1].png"/>
          <p:cNvPicPr>
            <a:picLocks noChangeAspect="1" noChangeArrowheads="1"/>
          </p:cNvPicPr>
          <p:nvPr/>
        </p:nvPicPr>
        <p:blipFill>
          <a:blip r:embed="rId4" cstate="print"/>
          <a:srcRect/>
          <a:stretch>
            <a:fillRect/>
          </a:stretch>
        </p:blipFill>
        <p:spPr bwMode="auto">
          <a:xfrm>
            <a:off x="6934200" y="1066800"/>
            <a:ext cx="1714500" cy="1714500"/>
          </a:xfrm>
          <a:prstGeom prst="rect">
            <a:avLst/>
          </a:prstGeom>
          <a:noFill/>
        </p:spPr>
      </p:pic>
      <p:cxnSp>
        <p:nvCxnSpPr>
          <p:cNvPr id="9" name="Straight Arrow Connector 8"/>
          <p:cNvCxnSpPr/>
          <p:nvPr/>
        </p:nvCxnSpPr>
        <p:spPr>
          <a:xfrm flipV="1">
            <a:off x="7010400" y="1981200"/>
            <a:ext cx="304800" cy="228600"/>
          </a:xfrm>
          <a:prstGeom prst="straightConnector1">
            <a:avLst/>
          </a:prstGeom>
          <a:ln w="47625">
            <a:tailEnd type="arrow"/>
          </a:ln>
        </p:spPr>
        <p:style>
          <a:lnRef idx="1">
            <a:schemeClr val="accent1"/>
          </a:lnRef>
          <a:fillRef idx="0">
            <a:schemeClr val="accent1"/>
          </a:fillRef>
          <a:effectRef idx="0">
            <a:schemeClr val="accent1"/>
          </a:effectRef>
          <a:fontRef idx="minor">
            <a:schemeClr val="tx1"/>
          </a:fontRef>
        </p:style>
      </p:cxnSp>
      <p:pic>
        <p:nvPicPr>
          <p:cNvPr id="1028" name="Picture 4" descr="C:\Users\rfrantu.DPSUSER\AppData\Local\Microsoft\Windows\Temporary Internet Files\Content.IE5\IEHS83IE\MC900445090[1].wmf"/>
          <p:cNvPicPr>
            <a:picLocks noChangeAspect="1" noChangeArrowheads="1"/>
          </p:cNvPicPr>
          <p:nvPr/>
        </p:nvPicPr>
        <p:blipFill>
          <a:blip r:embed="rId5" cstate="print"/>
          <a:srcRect/>
          <a:stretch>
            <a:fillRect/>
          </a:stretch>
        </p:blipFill>
        <p:spPr bwMode="auto">
          <a:xfrm>
            <a:off x="5410200" y="2057400"/>
            <a:ext cx="1118921" cy="1244401"/>
          </a:xfrm>
          <a:prstGeom prst="rect">
            <a:avLst/>
          </a:prstGeom>
          <a:noFill/>
        </p:spPr>
      </p:pic>
      <p:pic>
        <p:nvPicPr>
          <p:cNvPr id="1029" name="Picture 5"/>
          <p:cNvPicPr>
            <a:picLocks noChangeAspect="1" noChangeArrowheads="1"/>
          </p:cNvPicPr>
          <p:nvPr/>
        </p:nvPicPr>
        <p:blipFill>
          <a:blip r:embed="rId6" cstate="print"/>
          <a:srcRect/>
          <a:stretch>
            <a:fillRect/>
          </a:stretch>
        </p:blipFill>
        <p:spPr bwMode="auto">
          <a:xfrm>
            <a:off x="3429000" y="1981200"/>
            <a:ext cx="947738" cy="1424196"/>
          </a:xfrm>
          <a:prstGeom prst="rect">
            <a:avLst/>
          </a:prstGeom>
          <a:noFill/>
          <a:ln w="9525">
            <a:noFill/>
            <a:miter lim="800000"/>
            <a:headEnd/>
            <a:tailEnd/>
          </a:ln>
        </p:spPr>
      </p:pic>
      <p:pic>
        <p:nvPicPr>
          <p:cNvPr id="1030" name="Picture 6"/>
          <p:cNvPicPr>
            <a:picLocks noChangeAspect="1" noChangeArrowheads="1"/>
          </p:cNvPicPr>
          <p:nvPr/>
        </p:nvPicPr>
        <p:blipFill>
          <a:blip r:embed="rId7" cstate="print"/>
          <a:srcRect/>
          <a:stretch>
            <a:fillRect/>
          </a:stretch>
        </p:blipFill>
        <p:spPr bwMode="auto">
          <a:xfrm>
            <a:off x="6934200" y="2895600"/>
            <a:ext cx="1742142" cy="1304925"/>
          </a:xfrm>
          <a:prstGeom prst="rect">
            <a:avLst/>
          </a:prstGeom>
          <a:noFill/>
          <a:ln w="9525">
            <a:noFill/>
            <a:miter lim="800000"/>
            <a:headEnd/>
            <a:tailEnd/>
          </a:ln>
        </p:spPr>
      </p:pic>
      <p:pic>
        <p:nvPicPr>
          <p:cNvPr id="1031" name="Picture 7" descr="C:\Users\rfrantu.DPSUSER\AppData\Local\Microsoft\Windows\Temporary Internet Files\Content.IE5\HUUZGY90\MC900055181[1].wmf"/>
          <p:cNvPicPr>
            <a:picLocks noChangeAspect="1" noChangeArrowheads="1"/>
          </p:cNvPicPr>
          <p:nvPr/>
        </p:nvPicPr>
        <p:blipFill>
          <a:blip r:embed="rId8" cstate="print"/>
          <a:srcRect/>
          <a:stretch>
            <a:fillRect/>
          </a:stretch>
        </p:blipFill>
        <p:spPr bwMode="auto">
          <a:xfrm>
            <a:off x="4876800" y="3505200"/>
            <a:ext cx="1701611" cy="1447800"/>
          </a:xfrm>
          <a:prstGeom prst="rect">
            <a:avLst/>
          </a:prstGeom>
          <a:noFill/>
        </p:spPr>
      </p:pic>
      <p:pic>
        <p:nvPicPr>
          <p:cNvPr id="1032" name="Picture 8" descr="C:\Users\rfrantu.DPSUSER\AppData\Local\Microsoft\Windows\Temporary Internet Files\Content.IE5\WM004EPB\MC900291049[1].wmf"/>
          <p:cNvPicPr>
            <a:picLocks noChangeAspect="1" noChangeArrowheads="1"/>
          </p:cNvPicPr>
          <p:nvPr/>
        </p:nvPicPr>
        <p:blipFill>
          <a:blip r:embed="rId9" cstate="print"/>
          <a:srcRect/>
          <a:stretch>
            <a:fillRect/>
          </a:stretch>
        </p:blipFill>
        <p:spPr bwMode="auto">
          <a:xfrm>
            <a:off x="3124200" y="3810000"/>
            <a:ext cx="1138392" cy="1402532"/>
          </a:xfrm>
          <a:prstGeom prst="rect">
            <a:avLst/>
          </a:prstGeom>
          <a:noFill/>
        </p:spPr>
      </p:pic>
      <p:pic>
        <p:nvPicPr>
          <p:cNvPr id="1033" name="Picture 9" descr="C:\Users\rfrantu.DPSUSER\AppData\Local\Microsoft\Windows\Temporary Internet Files\Content.IE5\3Q3B2DET\MC900139447[1].wmf"/>
          <p:cNvPicPr>
            <a:picLocks noChangeAspect="1" noChangeArrowheads="1"/>
          </p:cNvPicPr>
          <p:nvPr/>
        </p:nvPicPr>
        <p:blipFill>
          <a:blip r:embed="rId10" cstate="print"/>
          <a:srcRect/>
          <a:stretch>
            <a:fillRect/>
          </a:stretch>
        </p:blipFill>
        <p:spPr bwMode="auto">
          <a:xfrm>
            <a:off x="4114800" y="4648200"/>
            <a:ext cx="1293434" cy="1554480"/>
          </a:xfrm>
          <a:prstGeom prst="rect">
            <a:avLst/>
          </a:prstGeom>
          <a:noFill/>
        </p:spPr>
      </p:pic>
      <p:pic>
        <p:nvPicPr>
          <p:cNvPr id="1034" name="Picture 10" descr="C:\Users\rfrantu.DPSUSER\AppData\Local\Microsoft\Windows\Temporary Internet Files\Content.IE5\R0AI5R3V\MC900330868[1].wmf"/>
          <p:cNvPicPr>
            <a:picLocks noChangeAspect="1" noChangeArrowheads="1"/>
          </p:cNvPicPr>
          <p:nvPr/>
        </p:nvPicPr>
        <p:blipFill>
          <a:blip r:embed="rId11" cstate="print"/>
          <a:srcRect/>
          <a:stretch>
            <a:fillRect/>
          </a:stretch>
        </p:blipFill>
        <p:spPr bwMode="auto">
          <a:xfrm>
            <a:off x="7620000" y="4571999"/>
            <a:ext cx="1041973" cy="1223051"/>
          </a:xfrm>
          <a:prstGeom prst="rect">
            <a:avLst/>
          </a:prstGeom>
          <a:noFill/>
        </p:spPr>
      </p:pic>
      <p:pic>
        <p:nvPicPr>
          <p:cNvPr id="1035" name="Picture 11" descr="C:\Users\rfrantu.DPSUSER\AppData\Local\Microsoft\Windows\Temporary Internet Files\Content.IE5\IEHS83IE\MC900320180[1].wmf"/>
          <p:cNvPicPr>
            <a:picLocks noChangeAspect="1" noChangeArrowheads="1"/>
          </p:cNvPicPr>
          <p:nvPr/>
        </p:nvPicPr>
        <p:blipFill>
          <a:blip r:embed="rId12" cstate="print"/>
          <a:srcRect/>
          <a:stretch>
            <a:fillRect/>
          </a:stretch>
        </p:blipFill>
        <p:spPr bwMode="auto">
          <a:xfrm>
            <a:off x="6096000" y="5334000"/>
            <a:ext cx="1295400" cy="921116"/>
          </a:xfrm>
          <a:prstGeom prst="rect">
            <a:avLst/>
          </a:prstGeom>
          <a:noFill/>
        </p:spPr>
      </p:pic>
      <p:sp>
        <p:nvSpPr>
          <p:cNvPr id="18" name="TextBox 17"/>
          <p:cNvSpPr txBox="1"/>
          <p:nvPr/>
        </p:nvSpPr>
        <p:spPr>
          <a:xfrm>
            <a:off x="533400" y="6248400"/>
            <a:ext cx="8305800" cy="381000"/>
          </a:xfrm>
          <a:prstGeom prst="rect">
            <a:avLst/>
          </a:prstGeom>
          <a:noFill/>
        </p:spPr>
        <p:txBody>
          <a:bodyPr wrap="square" rtlCol="0">
            <a:spAutoFit/>
          </a:bodyPr>
          <a:lstStyle/>
          <a:p>
            <a:pPr algn="ctr"/>
            <a:r>
              <a:rPr lang="en-US" dirty="0" smtClean="0"/>
              <a:t>make sure they have meaning around the words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2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3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3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03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3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03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0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Listen</a:t>
            </a:r>
            <a:r>
              <a:rPr lang="en-US" dirty="0" smtClean="0"/>
              <a:t> and </a:t>
            </a:r>
            <a:r>
              <a:rPr lang="en-US" dirty="0" smtClean="0">
                <a:solidFill>
                  <a:srgbClr val="FF0000"/>
                </a:solidFill>
              </a:rPr>
              <a:t>Look</a:t>
            </a:r>
            <a:r>
              <a:rPr lang="en-US" dirty="0" smtClean="0"/>
              <a:t> for the pattern </a:t>
            </a:r>
            <a:endParaRPr lang="en-US" dirty="0"/>
          </a:p>
        </p:txBody>
      </p:sp>
      <p:sp>
        <p:nvSpPr>
          <p:cNvPr id="4" name="Content Placeholder 2"/>
          <p:cNvSpPr>
            <a:spLocks noGrp="1"/>
          </p:cNvSpPr>
          <p:nvPr>
            <p:ph sz="quarter" idx="1"/>
          </p:nvPr>
        </p:nvSpPr>
        <p:spPr>
          <a:xfrm>
            <a:off x="2743200" y="1676400"/>
            <a:ext cx="1216152" cy="4876800"/>
          </a:xfrm>
        </p:spPr>
        <p:txBody>
          <a:bodyPr/>
          <a:lstStyle/>
          <a:p>
            <a:pPr>
              <a:buNone/>
            </a:pPr>
            <a:r>
              <a:rPr lang="en-US" sz="2400" dirty="0" smtClean="0"/>
              <a:t>aim</a:t>
            </a:r>
          </a:p>
          <a:p>
            <a:pPr>
              <a:buNone/>
            </a:pPr>
            <a:r>
              <a:rPr lang="en-US" sz="2400" dirty="0" smtClean="0"/>
              <a:t>today</a:t>
            </a:r>
          </a:p>
          <a:p>
            <a:pPr>
              <a:buNone/>
            </a:pPr>
            <a:r>
              <a:rPr lang="en-US" sz="2400" dirty="0" smtClean="0"/>
              <a:t>gray</a:t>
            </a:r>
          </a:p>
          <a:p>
            <a:pPr>
              <a:buNone/>
            </a:pPr>
            <a:r>
              <a:rPr lang="en-US" sz="2400" dirty="0" smtClean="0"/>
              <a:t>mayor </a:t>
            </a:r>
          </a:p>
          <a:p>
            <a:pPr>
              <a:buNone/>
            </a:pPr>
            <a:r>
              <a:rPr lang="en-US" sz="2400" dirty="0" smtClean="0"/>
              <a:t>away</a:t>
            </a:r>
          </a:p>
          <a:p>
            <a:pPr>
              <a:buNone/>
            </a:pPr>
            <a:r>
              <a:rPr lang="en-US" sz="2400" dirty="0" smtClean="0"/>
              <a:t>brain</a:t>
            </a:r>
          </a:p>
          <a:p>
            <a:pPr>
              <a:buNone/>
            </a:pPr>
            <a:r>
              <a:rPr lang="en-US" sz="2400" dirty="0" smtClean="0"/>
              <a:t>grain</a:t>
            </a:r>
          </a:p>
          <a:p>
            <a:pPr>
              <a:buNone/>
            </a:pPr>
            <a:r>
              <a:rPr lang="en-US" sz="2400" dirty="0" smtClean="0"/>
              <a:t>stray</a:t>
            </a:r>
          </a:p>
          <a:p>
            <a:pPr>
              <a:buNone/>
            </a:pPr>
            <a:r>
              <a:rPr lang="en-US" sz="2400" dirty="0" smtClean="0"/>
              <a:t>explain</a:t>
            </a:r>
          </a:p>
          <a:p>
            <a:pPr>
              <a:buNone/>
            </a:pPr>
            <a:r>
              <a:rPr lang="en-US" sz="2400" dirty="0" smtClean="0"/>
              <a:t>drain </a:t>
            </a:r>
          </a:p>
          <a:p>
            <a:pPr>
              <a:buNone/>
            </a:pPr>
            <a:endParaRPr lang="en-US" dirty="0" smtClean="0"/>
          </a:p>
          <a:p>
            <a:pPr>
              <a:buNone/>
            </a:pPr>
            <a:endParaRPr lang="en-US" dirty="0"/>
          </a:p>
        </p:txBody>
      </p:sp>
      <p:pic>
        <p:nvPicPr>
          <p:cNvPr id="2050" name="Picture 2" descr="C:\Users\rfrantu.DPSUSER\AppData\Local\Microsoft\Windows\Temporary Internet Files\Content.IE5\R0AI5R3V\MC900238192[1].wmf"/>
          <p:cNvPicPr>
            <a:picLocks noChangeAspect="1" noChangeArrowheads="1"/>
          </p:cNvPicPr>
          <p:nvPr/>
        </p:nvPicPr>
        <p:blipFill>
          <a:blip r:embed="rId3" cstate="print"/>
          <a:srcRect/>
          <a:stretch>
            <a:fillRect/>
          </a:stretch>
        </p:blipFill>
        <p:spPr bwMode="auto">
          <a:xfrm>
            <a:off x="457200" y="1676400"/>
            <a:ext cx="1444028" cy="2213572"/>
          </a:xfrm>
          <a:prstGeom prst="rect">
            <a:avLst/>
          </a:prstGeom>
          <a:noFill/>
        </p:spPr>
      </p:pic>
      <p:pic>
        <p:nvPicPr>
          <p:cNvPr id="2051" name="Picture 3" descr="C:\Users\rfrantu.DPSUSER\AppData\Local\Microsoft\Windows\Temporary Internet Files\Content.IE5\HUUZGY90\MC900281284[1].wmf"/>
          <p:cNvPicPr>
            <a:picLocks noChangeAspect="1" noChangeArrowheads="1"/>
          </p:cNvPicPr>
          <p:nvPr/>
        </p:nvPicPr>
        <p:blipFill>
          <a:blip r:embed="rId4" cstate="print"/>
          <a:srcRect/>
          <a:stretch>
            <a:fillRect/>
          </a:stretch>
        </p:blipFill>
        <p:spPr bwMode="auto">
          <a:xfrm>
            <a:off x="4648200" y="1524000"/>
            <a:ext cx="1752600" cy="924323"/>
          </a:xfrm>
          <a:prstGeom prst="rect">
            <a:avLst/>
          </a:prstGeom>
          <a:noFill/>
        </p:spPr>
      </p:pic>
      <p:sp>
        <p:nvSpPr>
          <p:cNvPr id="7" name="Content Placeholder 2"/>
          <p:cNvSpPr txBox="1">
            <a:spLocks/>
          </p:cNvSpPr>
          <p:nvPr/>
        </p:nvSpPr>
        <p:spPr bwMode="auto">
          <a:xfrm>
            <a:off x="7239000" y="1752600"/>
            <a:ext cx="1216152"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aim</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today</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gray</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mayor </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away</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brain</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grain</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stray</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explain</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drain </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endParaRPr kumimoji="0" lang="en-US" sz="2900" b="0" i="0" u="none" strike="noStrike" kern="1200" cap="none" spc="0" normalizeH="0" baseline="0" noProof="0" dirty="0" smtClean="0">
              <a:ln>
                <a:noFill/>
              </a:ln>
              <a:solidFill>
                <a:schemeClr val="tx1"/>
              </a:solidFill>
              <a:effectLst/>
              <a:uLnTx/>
              <a:uFillTx/>
              <a:latin typeface="+mn-lt"/>
              <a:ea typeface="+mn-ea"/>
              <a:cs typeface="+mn-cs"/>
            </a:endParaRP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endParaRPr kumimoji="0" lang="en-US" sz="29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TextBox 7"/>
          <p:cNvSpPr txBox="1"/>
          <p:nvPr/>
        </p:nvSpPr>
        <p:spPr>
          <a:xfrm>
            <a:off x="304800" y="4419600"/>
            <a:ext cx="2286000" cy="923330"/>
          </a:xfrm>
          <a:prstGeom prst="rect">
            <a:avLst/>
          </a:prstGeom>
          <a:noFill/>
        </p:spPr>
        <p:txBody>
          <a:bodyPr wrap="square" rtlCol="0">
            <a:spAutoFit/>
          </a:bodyPr>
          <a:lstStyle/>
          <a:p>
            <a:r>
              <a:rPr lang="en-US" dirty="0" smtClean="0"/>
              <a:t>What is the one sound that all these words have? </a:t>
            </a:r>
            <a:endParaRPr lang="en-US" dirty="0"/>
          </a:p>
        </p:txBody>
      </p:sp>
      <p:sp>
        <p:nvSpPr>
          <p:cNvPr id="9" name="Rectangle 8"/>
          <p:cNvSpPr/>
          <p:nvPr/>
        </p:nvSpPr>
        <p:spPr>
          <a:xfrm>
            <a:off x="609600" y="5638800"/>
            <a:ext cx="954107"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t>
            </a: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a:cs typeface="Arial"/>
              </a:rPr>
              <a:t>ā/</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10" name="TextBox 9"/>
          <p:cNvSpPr txBox="1"/>
          <p:nvPr/>
        </p:nvSpPr>
        <p:spPr>
          <a:xfrm>
            <a:off x="3962400" y="2362200"/>
            <a:ext cx="3048000" cy="1200329"/>
          </a:xfrm>
          <a:prstGeom prst="rect">
            <a:avLst/>
          </a:prstGeom>
          <a:noFill/>
        </p:spPr>
        <p:txBody>
          <a:bodyPr wrap="square" rtlCol="0">
            <a:spAutoFit/>
          </a:bodyPr>
          <a:lstStyle/>
          <a:p>
            <a:r>
              <a:rPr lang="en-US" dirty="0" smtClean="0"/>
              <a:t>I am going to circle 5 of these words. What do all five of these words have in common? </a:t>
            </a:r>
            <a:endParaRPr lang="en-US" dirty="0"/>
          </a:p>
        </p:txBody>
      </p:sp>
      <p:sp>
        <p:nvSpPr>
          <p:cNvPr id="11" name="Oval 10"/>
          <p:cNvSpPr/>
          <p:nvPr/>
        </p:nvSpPr>
        <p:spPr>
          <a:xfrm>
            <a:off x="7086600" y="1676400"/>
            <a:ext cx="914400" cy="533400"/>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7239000" y="4038600"/>
            <a:ext cx="914400" cy="533400"/>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7239000" y="4495800"/>
            <a:ext cx="914400" cy="533400"/>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7239000" y="5334000"/>
            <a:ext cx="1143000" cy="533400"/>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7239000" y="5943600"/>
            <a:ext cx="914400" cy="533400"/>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495800" y="3505200"/>
            <a:ext cx="2040943" cy="954107"/>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2800" b="1" cap="none" spc="0"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ai</a:t>
            </a:r>
            <a:r>
              <a:rPr lang="en-US" sz="28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spelling </a:t>
            </a:r>
          </a:p>
          <a:p>
            <a:pPr algn="ctr"/>
            <a:r>
              <a:rPr lang="en-US"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for /</a:t>
            </a:r>
            <a:r>
              <a:rPr lang="en-US"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a:cs typeface="Arial"/>
              </a:rPr>
              <a:t>ā/</a:t>
            </a:r>
            <a:endParaRPr lang="en-US" sz="28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17" name="TextBox 16"/>
          <p:cNvSpPr txBox="1"/>
          <p:nvPr/>
        </p:nvSpPr>
        <p:spPr>
          <a:xfrm>
            <a:off x="4038600" y="4343400"/>
            <a:ext cx="2743200" cy="1200329"/>
          </a:xfrm>
          <a:prstGeom prst="rect">
            <a:avLst/>
          </a:prstGeom>
          <a:noFill/>
        </p:spPr>
        <p:txBody>
          <a:bodyPr wrap="square" rtlCol="0">
            <a:spAutoFit/>
          </a:bodyPr>
          <a:lstStyle/>
          <a:p>
            <a:r>
              <a:rPr lang="en-US" dirty="0" smtClean="0"/>
              <a:t>What is the position of the </a:t>
            </a:r>
            <a:r>
              <a:rPr lang="en-US" dirty="0" err="1" smtClean="0"/>
              <a:t>ai</a:t>
            </a:r>
            <a:r>
              <a:rPr lang="en-US" dirty="0" smtClean="0"/>
              <a:t> spelling in the words? beginning, middle or end? </a:t>
            </a:r>
            <a:endParaRPr lang="en-US" dirty="0"/>
          </a:p>
        </p:txBody>
      </p:sp>
      <p:sp>
        <p:nvSpPr>
          <p:cNvPr id="18" name="Rectangle 17"/>
          <p:cNvSpPr/>
          <p:nvPr/>
        </p:nvSpPr>
        <p:spPr>
          <a:xfrm>
            <a:off x="4062248" y="5486400"/>
            <a:ext cx="3060453" cy="1384995"/>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28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beginning &amp;</a:t>
            </a:r>
          </a:p>
          <a:p>
            <a:pPr algn="ctr"/>
            <a:r>
              <a:rPr lang="en-US"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middle but never</a:t>
            </a:r>
          </a:p>
          <a:p>
            <a:pPr algn="ctr"/>
            <a:r>
              <a:rPr lang="en-US" sz="28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 end!</a:t>
            </a:r>
            <a:endParaRPr lang="en-US" sz="28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Scale>
                                      <p:cBhvr>
                                        <p:cTn id="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
                                        </p:tgtEl>
                                        <p:attrNameLst>
                                          <p:attrName>ppt_x</p:attrName>
                                          <p:attrName>ppt_y</p:attrName>
                                        </p:attrNameLst>
                                      </p:cBhvr>
                                    </p:animMotion>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Scale>
                                      <p:cBhvr>
                                        <p:cTn id="14"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1"/>
                                        </p:tgtEl>
                                        <p:attrNameLst>
                                          <p:attrName>ppt_x</p:attrName>
                                          <p:attrName>ppt_y</p:attrName>
                                        </p:attrNameLst>
                                      </p:cBhvr>
                                    </p:animMotion>
                                    <p:animEffect transition="in" filter="fade">
                                      <p:cBhvr>
                                        <p:cTn id="16" dur="10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Scale>
                                      <p:cBhvr>
                                        <p:cTn id="21"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2"/>
                                        </p:tgtEl>
                                        <p:attrNameLst>
                                          <p:attrName>ppt_x</p:attrName>
                                          <p:attrName>ppt_y</p:attrName>
                                        </p:attrNameLst>
                                      </p:cBhvr>
                                    </p:animMotion>
                                    <p:animEffect transition="in" filter="fade">
                                      <p:cBhvr>
                                        <p:cTn id="23" dur="10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Scale>
                                      <p:cBhvr>
                                        <p:cTn id="2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3"/>
                                        </p:tgtEl>
                                        <p:attrNameLst>
                                          <p:attrName>ppt_x</p:attrName>
                                          <p:attrName>ppt_y</p:attrName>
                                        </p:attrNameLst>
                                      </p:cBhvr>
                                    </p:animMotion>
                                    <p:animEffect transition="in" filter="fade">
                                      <p:cBhvr>
                                        <p:cTn id="30" dur="1000"/>
                                        <p:tgtEl>
                                          <p:spTgt spid="13"/>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Scale>
                                      <p:cBhvr>
                                        <p:cTn id="35"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4"/>
                                        </p:tgtEl>
                                        <p:attrNameLst>
                                          <p:attrName>ppt_x</p:attrName>
                                          <p:attrName>ppt_y</p:attrName>
                                        </p:attrNameLst>
                                      </p:cBhvr>
                                    </p:animMotion>
                                    <p:animEffect transition="in" filter="fade">
                                      <p:cBhvr>
                                        <p:cTn id="37" dur="10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52" presetClass="entr" presetSubtype="0"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Scale>
                                      <p:cBhvr>
                                        <p:cTn id="42"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5"/>
                                        </p:tgtEl>
                                        <p:attrNameLst>
                                          <p:attrName>ppt_x</p:attrName>
                                          <p:attrName>ppt_y</p:attrName>
                                        </p:attrNameLst>
                                      </p:cBhvr>
                                    </p:animMotion>
                                    <p:animEffect transition="in" filter="fade">
                                      <p:cBhvr>
                                        <p:cTn id="44" dur="1000"/>
                                        <p:tgtEl>
                                          <p:spTgt spid="15"/>
                                        </p:tgtEl>
                                      </p:cBhvr>
                                    </p:animEffect>
                                  </p:childTnLst>
                                </p:cTn>
                              </p:par>
                            </p:childTnLst>
                          </p:cTn>
                        </p:par>
                      </p:childTnLst>
                    </p:cTn>
                  </p:par>
                  <p:par>
                    <p:cTn id="45" fill="hold">
                      <p:stCondLst>
                        <p:cond delay="indefinite"/>
                      </p:stCondLst>
                      <p:childTnLst>
                        <p:par>
                          <p:cTn id="46" fill="hold">
                            <p:stCondLst>
                              <p:cond delay="0"/>
                            </p:stCondLst>
                            <p:childTnLst>
                              <p:par>
                                <p:cTn id="47" presetID="52" presetClass="entr" presetSubtype="0" fill="hold" grpId="0" nodeType="clickEffect">
                                  <p:stCondLst>
                                    <p:cond delay="0"/>
                                  </p:stCondLst>
                                  <p:childTnLst>
                                    <p:set>
                                      <p:cBhvr>
                                        <p:cTn id="48" dur="1" fill="hold">
                                          <p:stCondLst>
                                            <p:cond delay="0"/>
                                          </p:stCondLst>
                                        </p:cTn>
                                        <p:tgtEl>
                                          <p:spTgt spid="16"/>
                                        </p:tgtEl>
                                        <p:attrNameLst>
                                          <p:attrName>style.visibility</p:attrName>
                                        </p:attrNameLst>
                                      </p:cBhvr>
                                      <p:to>
                                        <p:strVal val="visible"/>
                                      </p:to>
                                    </p:set>
                                    <p:animScale>
                                      <p:cBhvr>
                                        <p:cTn id="49"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16"/>
                                        </p:tgtEl>
                                        <p:attrNameLst>
                                          <p:attrName>ppt_x</p:attrName>
                                          <p:attrName>ppt_y</p:attrName>
                                        </p:attrNameLst>
                                      </p:cBhvr>
                                    </p:animMotion>
                                    <p:animEffect transition="in" filter="fade">
                                      <p:cBhvr>
                                        <p:cTn id="51" dur="1000"/>
                                        <p:tgtEl>
                                          <p:spTgt spid="16"/>
                                        </p:tgtEl>
                                      </p:cBhvr>
                                    </p:animEffect>
                                  </p:childTnLst>
                                </p:cTn>
                              </p:par>
                            </p:childTnLst>
                          </p:cTn>
                        </p:par>
                      </p:childTnLst>
                    </p:cTn>
                  </p:par>
                  <p:par>
                    <p:cTn id="52" fill="hold">
                      <p:stCondLst>
                        <p:cond delay="indefinite"/>
                      </p:stCondLst>
                      <p:childTnLst>
                        <p:par>
                          <p:cTn id="53" fill="hold">
                            <p:stCondLst>
                              <p:cond delay="0"/>
                            </p:stCondLst>
                            <p:childTnLst>
                              <p:par>
                                <p:cTn id="54" presetID="52" presetClass="entr" presetSubtype="0" fill="hold" grpId="0" nodeType="clickEffect">
                                  <p:stCondLst>
                                    <p:cond delay="0"/>
                                  </p:stCondLst>
                                  <p:childTnLst>
                                    <p:set>
                                      <p:cBhvr>
                                        <p:cTn id="55" dur="1" fill="hold">
                                          <p:stCondLst>
                                            <p:cond delay="0"/>
                                          </p:stCondLst>
                                        </p:cTn>
                                        <p:tgtEl>
                                          <p:spTgt spid="18"/>
                                        </p:tgtEl>
                                        <p:attrNameLst>
                                          <p:attrName>style.visibility</p:attrName>
                                        </p:attrNameLst>
                                      </p:cBhvr>
                                      <p:to>
                                        <p:strVal val="visible"/>
                                      </p:to>
                                    </p:set>
                                    <p:animScale>
                                      <p:cBhvr>
                                        <p:cTn id="56"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18"/>
                                        </p:tgtEl>
                                        <p:attrNameLst>
                                          <p:attrName>ppt_x</p:attrName>
                                          <p:attrName>ppt_y</p:attrName>
                                        </p:attrNameLst>
                                      </p:cBhvr>
                                    </p:animMotion>
                                    <p:animEffect transition="in" filter="fade">
                                      <p:cBhvr>
                                        <p:cTn id="58"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12" grpId="0" animBg="1"/>
      <p:bldP spid="13" grpId="0" animBg="1"/>
      <p:bldP spid="14" grpId="0" animBg="1"/>
      <p:bldP spid="15" grpId="0" animBg="1"/>
      <p:bldP spid="16" grpId="0"/>
      <p:bldP spid="18" grpId="0"/>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Phoneme and Grapheme Mapping </a:t>
            </a:r>
            <a:endParaRPr lang="en-US" dirty="0"/>
          </a:p>
        </p:txBody>
      </p:sp>
      <p:graphicFrame>
        <p:nvGraphicFramePr>
          <p:cNvPr id="4" name="Table 3"/>
          <p:cNvGraphicFramePr>
            <a:graphicFrameLocks noGrp="1"/>
          </p:cNvGraphicFramePr>
          <p:nvPr/>
        </p:nvGraphicFramePr>
        <p:xfrm>
          <a:off x="1524000" y="1676400"/>
          <a:ext cx="7391400" cy="5156200"/>
        </p:xfrm>
        <a:graphic>
          <a:graphicData uri="http://schemas.openxmlformats.org/drawingml/2006/table">
            <a:tbl>
              <a:tblPr firstRow="1" bandRow="1">
                <a:tableStyleId>{5940675A-B579-460E-94D1-54222C63F5DA}</a:tableStyleId>
              </a:tblPr>
              <a:tblGrid>
                <a:gridCol w="1231900"/>
                <a:gridCol w="1231900"/>
                <a:gridCol w="1231900"/>
                <a:gridCol w="1231900"/>
                <a:gridCol w="1231900"/>
                <a:gridCol w="1231900"/>
              </a:tblGrid>
              <a:tr h="10312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103124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r>
              <a:tr h="1031240">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r>
              <a:tr h="1031240">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r>
              <a:tr h="1031240">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r>
            </a:tbl>
          </a:graphicData>
        </a:graphic>
      </p:graphicFrame>
      <p:pic>
        <p:nvPicPr>
          <p:cNvPr id="5" name="Picture 2" descr="C:\Users\rfrantu.DPSUSER\AppData\Local\Microsoft\Windows\Temporary Internet Files\Content.IE5\ESKOTXD1\MC900388914[1].wmf"/>
          <p:cNvPicPr>
            <a:picLocks noChangeAspect="1" noChangeArrowheads="1"/>
          </p:cNvPicPr>
          <p:nvPr/>
        </p:nvPicPr>
        <p:blipFill>
          <a:blip r:embed="rId3" cstate="print"/>
          <a:srcRect/>
          <a:stretch>
            <a:fillRect/>
          </a:stretch>
        </p:blipFill>
        <p:spPr bwMode="auto">
          <a:xfrm>
            <a:off x="304800" y="1828800"/>
            <a:ext cx="914400" cy="772590"/>
          </a:xfrm>
          <a:prstGeom prst="rect">
            <a:avLst/>
          </a:prstGeom>
          <a:noFill/>
        </p:spPr>
      </p:pic>
      <p:pic>
        <p:nvPicPr>
          <p:cNvPr id="6" name="Picture 7" descr="C:\Users\rfrantu.DPSUSER\AppData\Local\Microsoft\Windows\Temporary Internet Files\Content.IE5\HUUZGY90\MC900055181[1].wmf"/>
          <p:cNvPicPr>
            <a:picLocks noChangeAspect="1" noChangeArrowheads="1"/>
          </p:cNvPicPr>
          <p:nvPr/>
        </p:nvPicPr>
        <p:blipFill>
          <a:blip r:embed="rId4" cstate="print"/>
          <a:srcRect/>
          <a:stretch>
            <a:fillRect/>
          </a:stretch>
        </p:blipFill>
        <p:spPr bwMode="auto">
          <a:xfrm>
            <a:off x="152400" y="2743200"/>
            <a:ext cx="1164260" cy="990600"/>
          </a:xfrm>
          <a:prstGeom prst="rect">
            <a:avLst/>
          </a:prstGeom>
          <a:noFill/>
        </p:spPr>
      </p:pic>
      <p:pic>
        <p:nvPicPr>
          <p:cNvPr id="7" name="Picture 8" descr="C:\Users\rfrantu.DPSUSER\AppData\Local\Microsoft\Windows\Temporary Internet Files\Content.IE5\WM004EPB\MC900291049[1].wmf"/>
          <p:cNvPicPr>
            <a:picLocks noChangeAspect="1" noChangeArrowheads="1"/>
          </p:cNvPicPr>
          <p:nvPr/>
        </p:nvPicPr>
        <p:blipFill>
          <a:blip r:embed="rId5" cstate="print"/>
          <a:srcRect/>
          <a:stretch>
            <a:fillRect/>
          </a:stretch>
        </p:blipFill>
        <p:spPr bwMode="auto">
          <a:xfrm>
            <a:off x="381000" y="3810000"/>
            <a:ext cx="705448" cy="869132"/>
          </a:xfrm>
          <a:prstGeom prst="rect">
            <a:avLst/>
          </a:prstGeom>
          <a:noFill/>
        </p:spPr>
      </p:pic>
      <p:pic>
        <p:nvPicPr>
          <p:cNvPr id="8" name="Picture 10" descr="C:\Users\rfrantu.DPSUSER\AppData\Local\Microsoft\Windows\Temporary Internet Files\Content.IE5\R0AI5R3V\MC900330868[1].wmf"/>
          <p:cNvPicPr>
            <a:picLocks noChangeAspect="1" noChangeArrowheads="1"/>
          </p:cNvPicPr>
          <p:nvPr/>
        </p:nvPicPr>
        <p:blipFill>
          <a:blip r:embed="rId6" cstate="print"/>
          <a:srcRect/>
          <a:stretch>
            <a:fillRect/>
          </a:stretch>
        </p:blipFill>
        <p:spPr bwMode="auto">
          <a:xfrm>
            <a:off x="381000" y="4876800"/>
            <a:ext cx="685800" cy="804981"/>
          </a:xfrm>
          <a:prstGeom prst="rect">
            <a:avLst/>
          </a:prstGeom>
          <a:noFill/>
        </p:spPr>
      </p:pic>
      <p:pic>
        <p:nvPicPr>
          <p:cNvPr id="9" name="Picture 11" descr="C:\Users\rfrantu.DPSUSER\AppData\Local\Microsoft\Windows\Temporary Internet Files\Content.IE5\IEHS83IE\MC900320180[1].wmf"/>
          <p:cNvPicPr>
            <a:picLocks noChangeAspect="1" noChangeArrowheads="1"/>
          </p:cNvPicPr>
          <p:nvPr/>
        </p:nvPicPr>
        <p:blipFill>
          <a:blip r:embed="rId7" cstate="print"/>
          <a:srcRect/>
          <a:stretch>
            <a:fillRect/>
          </a:stretch>
        </p:blipFill>
        <p:spPr bwMode="auto">
          <a:xfrm>
            <a:off x="76200" y="5867400"/>
            <a:ext cx="1295400" cy="921116"/>
          </a:xfrm>
          <a:prstGeom prst="rect">
            <a:avLst/>
          </a:prstGeom>
          <a:noFill/>
        </p:spPr>
      </p:pic>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Phoneme and Grapheme Mapping </a:t>
            </a:r>
            <a:endParaRPr lang="en-US" dirty="0"/>
          </a:p>
        </p:txBody>
      </p:sp>
      <p:graphicFrame>
        <p:nvGraphicFramePr>
          <p:cNvPr id="4" name="Table 3"/>
          <p:cNvGraphicFramePr>
            <a:graphicFrameLocks noGrp="1"/>
          </p:cNvGraphicFramePr>
          <p:nvPr/>
        </p:nvGraphicFramePr>
        <p:xfrm>
          <a:off x="1752600" y="1447800"/>
          <a:ext cx="7391400" cy="5156200"/>
        </p:xfrm>
        <a:graphic>
          <a:graphicData uri="http://schemas.openxmlformats.org/drawingml/2006/table">
            <a:tbl>
              <a:tblPr firstRow="1" bandRow="1">
                <a:tableStyleId>{5940675A-B579-460E-94D1-54222C63F5DA}</a:tableStyleId>
              </a:tblPr>
              <a:tblGrid>
                <a:gridCol w="1231900"/>
                <a:gridCol w="1231900"/>
                <a:gridCol w="1231900"/>
                <a:gridCol w="1231900"/>
                <a:gridCol w="1231900"/>
                <a:gridCol w="1231900"/>
              </a:tblGrid>
              <a:tr h="10312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103124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r>
              <a:tr h="1031240">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r>
              <a:tr h="1031240">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r>
              <a:tr h="1031240">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r>
            </a:tbl>
          </a:graphicData>
        </a:graphic>
      </p:graphicFrame>
      <p:pic>
        <p:nvPicPr>
          <p:cNvPr id="5" name="Picture 2" descr="C:\Users\rfrantu.DPSUSER\AppData\Local\Microsoft\Windows\Temporary Internet Files\Content.IE5\ESKOTXD1\MC900388914[1].wmf"/>
          <p:cNvPicPr>
            <a:picLocks noChangeAspect="1" noChangeArrowheads="1"/>
          </p:cNvPicPr>
          <p:nvPr/>
        </p:nvPicPr>
        <p:blipFill>
          <a:blip r:embed="rId2" cstate="print"/>
          <a:srcRect/>
          <a:stretch>
            <a:fillRect/>
          </a:stretch>
        </p:blipFill>
        <p:spPr bwMode="auto">
          <a:xfrm>
            <a:off x="533400" y="1600200"/>
            <a:ext cx="914400" cy="772590"/>
          </a:xfrm>
          <a:prstGeom prst="rect">
            <a:avLst/>
          </a:prstGeom>
          <a:noFill/>
        </p:spPr>
      </p:pic>
      <p:pic>
        <p:nvPicPr>
          <p:cNvPr id="6" name="Picture 7" descr="C:\Users\rfrantu.DPSUSER\AppData\Local\Microsoft\Windows\Temporary Internet Files\Content.IE5\HUUZGY90\MC900055181[1].wmf"/>
          <p:cNvPicPr>
            <a:picLocks noChangeAspect="1" noChangeArrowheads="1"/>
          </p:cNvPicPr>
          <p:nvPr/>
        </p:nvPicPr>
        <p:blipFill>
          <a:blip r:embed="rId3" cstate="print"/>
          <a:srcRect/>
          <a:stretch>
            <a:fillRect/>
          </a:stretch>
        </p:blipFill>
        <p:spPr bwMode="auto">
          <a:xfrm>
            <a:off x="381000" y="2514600"/>
            <a:ext cx="1164260" cy="990600"/>
          </a:xfrm>
          <a:prstGeom prst="rect">
            <a:avLst/>
          </a:prstGeom>
          <a:noFill/>
        </p:spPr>
      </p:pic>
      <p:pic>
        <p:nvPicPr>
          <p:cNvPr id="7" name="Picture 8" descr="C:\Users\rfrantu.DPSUSER\AppData\Local\Microsoft\Windows\Temporary Internet Files\Content.IE5\WM004EPB\MC900291049[1].wmf"/>
          <p:cNvPicPr>
            <a:picLocks noChangeAspect="1" noChangeArrowheads="1"/>
          </p:cNvPicPr>
          <p:nvPr/>
        </p:nvPicPr>
        <p:blipFill>
          <a:blip r:embed="rId4" cstate="print"/>
          <a:srcRect/>
          <a:stretch>
            <a:fillRect/>
          </a:stretch>
        </p:blipFill>
        <p:spPr bwMode="auto">
          <a:xfrm>
            <a:off x="609600" y="3581400"/>
            <a:ext cx="705448" cy="869132"/>
          </a:xfrm>
          <a:prstGeom prst="rect">
            <a:avLst/>
          </a:prstGeom>
          <a:noFill/>
        </p:spPr>
      </p:pic>
      <p:pic>
        <p:nvPicPr>
          <p:cNvPr id="8" name="Picture 10" descr="C:\Users\rfrantu.DPSUSER\AppData\Local\Microsoft\Windows\Temporary Internet Files\Content.IE5\R0AI5R3V\MC900330868[1].wmf"/>
          <p:cNvPicPr>
            <a:picLocks noChangeAspect="1" noChangeArrowheads="1"/>
          </p:cNvPicPr>
          <p:nvPr/>
        </p:nvPicPr>
        <p:blipFill>
          <a:blip r:embed="rId5" cstate="print"/>
          <a:srcRect/>
          <a:stretch>
            <a:fillRect/>
          </a:stretch>
        </p:blipFill>
        <p:spPr bwMode="auto">
          <a:xfrm>
            <a:off x="609600" y="4648200"/>
            <a:ext cx="685800" cy="804981"/>
          </a:xfrm>
          <a:prstGeom prst="rect">
            <a:avLst/>
          </a:prstGeom>
          <a:noFill/>
        </p:spPr>
      </p:pic>
      <p:pic>
        <p:nvPicPr>
          <p:cNvPr id="9" name="Picture 11" descr="C:\Users\rfrantu.DPSUSER\AppData\Local\Microsoft\Windows\Temporary Internet Files\Content.IE5\IEHS83IE\MC900320180[1].wmf"/>
          <p:cNvPicPr>
            <a:picLocks noChangeAspect="1" noChangeArrowheads="1"/>
          </p:cNvPicPr>
          <p:nvPr/>
        </p:nvPicPr>
        <p:blipFill>
          <a:blip r:embed="rId6" cstate="print"/>
          <a:srcRect/>
          <a:stretch>
            <a:fillRect/>
          </a:stretch>
        </p:blipFill>
        <p:spPr bwMode="auto">
          <a:xfrm>
            <a:off x="304800" y="5638800"/>
            <a:ext cx="1295400" cy="921116"/>
          </a:xfrm>
          <a:prstGeom prst="rect">
            <a:avLst/>
          </a:prstGeom>
          <a:noFill/>
        </p:spPr>
      </p:pic>
      <p:sp>
        <p:nvSpPr>
          <p:cNvPr id="10" name="Oval 9"/>
          <p:cNvSpPr/>
          <p:nvPr/>
        </p:nvSpPr>
        <p:spPr>
          <a:xfrm>
            <a:off x="1981200" y="16002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3124200" y="16002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981200" y="25908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3124200" y="25908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4419600" y="25908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5562600" y="25908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1905000" y="36576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3124200" y="36576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4343400" y="36576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5638800" y="36576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905000" y="46482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3124200" y="4800600"/>
            <a:ext cx="457200" cy="4572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3581400" y="4800600"/>
            <a:ext cx="457200" cy="4572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4419600" y="46482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5638800" y="46482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6858000" y="46482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8077200" y="46482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1905000" y="57150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3124200" y="57150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4419600" y="57150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5638800" y="57150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Scale>
                                      <p:cBhvr>
                                        <p:cTn id="7"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0"/>
                                        </p:tgtEl>
                                        <p:attrNameLst>
                                          <p:attrName>ppt_x</p:attrName>
                                          <p:attrName>ppt_y</p:attrName>
                                        </p:attrNameLst>
                                      </p:cBhvr>
                                    </p:animMotion>
                                    <p:animEffect transition="in" filter="fade">
                                      <p:cBhvr>
                                        <p:cTn id="9" dur="10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Scale>
                                      <p:cBhvr>
                                        <p:cTn id="14"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1"/>
                                        </p:tgtEl>
                                        <p:attrNameLst>
                                          <p:attrName>ppt_x</p:attrName>
                                          <p:attrName>ppt_y</p:attrName>
                                        </p:attrNameLst>
                                      </p:cBhvr>
                                    </p:animMotion>
                                    <p:animEffect transition="in" filter="fade">
                                      <p:cBhvr>
                                        <p:cTn id="16" dur="10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Scale>
                                      <p:cBhvr>
                                        <p:cTn id="21"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2"/>
                                        </p:tgtEl>
                                        <p:attrNameLst>
                                          <p:attrName>ppt_x</p:attrName>
                                          <p:attrName>ppt_y</p:attrName>
                                        </p:attrNameLst>
                                      </p:cBhvr>
                                    </p:animMotion>
                                    <p:animEffect transition="in" filter="fade">
                                      <p:cBhvr>
                                        <p:cTn id="23" dur="10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Scale>
                                      <p:cBhvr>
                                        <p:cTn id="2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3"/>
                                        </p:tgtEl>
                                        <p:attrNameLst>
                                          <p:attrName>ppt_x</p:attrName>
                                          <p:attrName>ppt_y</p:attrName>
                                        </p:attrNameLst>
                                      </p:cBhvr>
                                    </p:animMotion>
                                    <p:animEffect transition="in" filter="fade">
                                      <p:cBhvr>
                                        <p:cTn id="30" dur="1000"/>
                                        <p:tgtEl>
                                          <p:spTgt spid="13"/>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Scale>
                                      <p:cBhvr>
                                        <p:cTn id="35"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4"/>
                                        </p:tgtEl>
                                        <p:attrNameLst>
                                          <p:attrName>ppt_x</p:attrName>
                                          <p:attrName>ppt_y</p:attrName>
                                        </p:attrNameLst>
                                      </p:cBhvr>
                                    </p:animMotion>
                                    <p:animEffect transition="in" filter="fade">
                                      <p:cBhvr>
                                        <p:cTn id="37" dur="10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52" presetClass="entr" presetSubtype="0"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Scale>
                                      <p:cBhvr>
                                        <p:cTn id="42"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5"/>
                                        </p:tgtEl>
                                        <p:attrNameLst>
                                          <p:attrName>ppt_x</p:attrName>
                                          <p:attrName>ppt_y</p:attrName>
                                        </p:attrNameLst>
                                      </p:cBhvr>
                                    </p:animMotion>
                                    <p:animEffect transition="in" filter="fade">
                                      <p:cBhvr>
                                        <p:cTn id="44" dur="1000"/>
                                        <p:tgtEl>
                                          <p:spTgt spid="15"/>
                                        </p:tgtEl>
                                      </p:cBhvr>
                                    </p:animEffect>
                                  </p:childTnLst>
                                </p:cTn>
                              </p:par>
                            </p:childTnLst>
                          </p:cTn>
                        </p:par>
                      </p:childTnLst>
                    </p:cTn>
                  </p:par>
                  <p:par>
                    <p:cTn id="45" fill="hold">
                      <p:stCondLst>
                        <p:cond delay="indefinite"/>
                      </p:stCondLst>
                      <p:childTnLst>
                        <p:par>
                          <p:cTn id="46" fill="hold">
                            <p:stCondLst>
                              <p:cond delay="0"/>
                            </p:stCondLst>
                            <p:childTnLst>
                              <p:par>
                                <p:cTn id="47" presetID="52" presetClass="entr" presetSubtype="0" fill="hold" grpId="0" nodeType="clickEffect">
                                  <p:stCondLst>
                                    <p:cond delay="0"/>
                                  </p:stCondLst>
                                  <p:childTnLst>
                                    <p:set>
                                      <p:cBhvr>
                                        <p:cTn id="48" dur="1" fill="hold">
                                          <p:stCondLst>
                                            <p:cond delay="0"/>
                                          </p:stCondLst>
                                        </p:cTn>
                                        <p:tgtEl>
                                          <p:spTgt spid="16"/>
                                        </p:tgtEl>
                                        <p:attrNameLst>
                                          <p:attrName>style.visibility</p:attrName>
                                        </p:attrNameLst>
                                      </p:cBhvr>
                                      <p:to>
                                        <p:strVal val="visible"/>
                                      </p:to>
                                    </p:set>
                                    <p:animScale>
                                      <p:cBhvr>
                                        <p:cTn id="49"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16"/>
                                        </p:tgtEl>
                                        <p:attrNameLst>
                                          <p:attrName>ppt_x</p:attrName>
                                          <p:attrName>ppt_y</p:attrName>
                                        </p:attrNameLst>
                                      </p:cBhvr>
                                    </p:animMotion>
                                    <p:animEffect transition="in" filter="fade">
                                      <p:cBhvr>
                                        <p:cTn id="51" dur="1000"/>
                                        <p:tgtEl>
                                          <p:spTgt spid="16"/>
                                        </p:tgtEl>
                                      </p:cBhvr>
                                    </p:animEffect>
                                  </p:childTnLst>
                                </p:cTn>
                              </p:par>
                            </p:childTnLst>
                          </p:cTn>
                        </p:par>
                      </p:childTnLst>
                    </p:cTn>
                  </p:par>
                  <p:par>
                    <p:cTn id="52" fill="hold">
                      <p:stCondLst>
                        <p:cond delay="indefinite"/>
                      </p:stCondLst>
                      <p:childTnLst>
                        <p:par>
                          <p:cTn id="53" fill="hold">
                            <p:stCondLst>
                              <p:cond delay="0"/>
                            </p:stCondLst>
                            <p:childTnLst>
                              <p:par>
                                <p:cTn id="54" presetID="52" presetClass="entr" presetSubtype="0" fill="hold" grpId="0" nodeType="clickEffect">
                                  <p:stCondLst>
                                    <p:cond delay="0"/>
                                  </p:stCondLst>
                                  <p:childTnLst>
                                    <p:set>
                                      <p:cBhvr>
                                        <p:cTn id="55" dur="1" fill="hold">
                                          <p:stCondLst>
                                            <p:cond delay="0"/>
                                          </p:stCondLst>
                                        </p:cTn>
                                        <p:tgtEl>
                                          <p:spTgt spid="17"/>
                                        </p:tgtEl>
                                        <p:attrNameLst>
                                          <p:attrName>style.visibility</p:attrName>
                                        </p:attrNameLst>
                                      </p:cBhvr>
                                      <p:to>
                                        <p:strVal val="visible"/>
                                      </p:to>
                                    </p:set>
                                    <p:animScale>
                                      <p:cBhvr>
                                        <p:cTn id="56"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17"/>
                                        </p:tgtEl>
                                        <p:attrNameLst>
                                          <p:attrName>ppt_x</p:attrName>
                                          <p:attrName>ppt_y</p:attrName>
                                        </p:attrNameLst>
                                      </p:cBhvr>
                                    </p:animMotion>
                                    <p:animEffect transition="in" filter="fade">
                                      <p:cBhvr>
                                        <p:cTn id="58" dur="1000"/>
                                        <p:tgtEl>
                                          <p:spTgt spid="17"/>
                                        </p:tgtEl>
                                      </p:cBhvr>
                                    </p:animEffect>
                                  </p:childTnLst>
                                </p:cTn>
                              </p:par>
                            </p:childTnLst>
                          </p:cTn>
                        </p:par>
                      </p:childTnLst>
                    </p:cTn>
                  </p:par>
                  <p:par>
                    <p:cTn id="59" fill="hold">
                      <p:stCondLst>
                        <p:cond delay="indefinite"/>
                      </p:stCondLst>
                      <p:childTnLst>
                        <p:par>
                          <p:cTn id="60" fill="hold">
                            <p:stCondLst>
                              <p:cond delay="0"/>
                            </p:stCondLst>
                            <p:childTnLst>
                              <p:par>
                                <p:cTn id="61" presetID="52" presetClass="entr" presetSubtype="0" fill="hold" grpId="0" nodeType="clickEffect">
                                  <p:stCondLst>
                                    <p:cond delay="0"/>
                                  </p:stCondLst>
                                  <p:childTnLst>
                                    <p:set>
                                      <p:cBhvr>
                                        <p:cTn id="62" dur="1" fill="hold">
                                          <p:stCondLst>
                                            <p:cond delay="0"/>
                                          </p:stCondLst>
                                        </p:cTn>
                                        <p:tgtEl>
                                          <p:spTgt spid="18"/>
                                        </p:tgtEl>
                                        <p:attrNameLst>
                                          <p:attrName>style.visibility</p:attrName>
                                        </p:attrNameLst>
                                      </p:cBhvr>
                                      <p:to>
                                        <p:strVal val="visible"/>
                                      </p:to>
                                    </p:set>
                                    <p:animScale>
                                      <p:cBhvr>
                                        <p:cTn id="63"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18"/>
                                        </p:tgtEl>
                                        <p:attrNameLst>
                                          <p:attrName>ppt_x</p:attrName>
                                          <p:attrName>ppt_y</p:attrName>
                                        </p:attrNameLst>
                                      </p:cBhvr>
                                    </p:animMotion>
                                    <p:animEffect transition="in" filter="fade">
                                      <p:cBhvr>
                                        <p:cTn id="65" dur="1000"/>
                                        <p:tgtEl>
                                          <p:spTgt spid="18"/>
                                        </p:tgtEl>
                                      </p:cBhvr>
                                    </p:animEffect>
                                  </p:childTnLst>
                                </p:cTn>
                              </p:par>
                            </p:childTnLst>
                          </p:cTn>
                        </p:par>
                      </p:childTnLst>
                    </p:cTn>
                  </p:par>
                  <p:par>
                    <p:cTn id="66" fill="hold">
                      <p:stCondLst>
                        <p:cond delay="indefinite"/>
                      </p:stCondLst>
                      <p:childTnLst>
                        <p:par>
                          <p:cTn id="67" fill="hold">
                            <p:stCondLst>
                              <p:cond delay="0"/>
                            </p:stCondLst>
                            <p:childTnLst>
                              <p:par>
                                <p:cTn id="68" presetID="52" presetClass="entr" presetSubtype="0" fill="hold" grpId="0" nodeType="clickEffect">
                                  <p:stCondLst>
                                    <p:cond delay="0"/>
                                  </p:stCondLst>
                                  <p:childTnLst>
                                    <p:set>
                                      <p:cBhvr>
                                        <p:cTn id="69" dur="1" fill="hold">
                                          <p:stCondLst>
                                            <p:cond delay="0"/>
                                          </p:stCondLst>
                                        </p:cTn>
                                        <p:tgtEl>
                                          <p:spTgt spid="19"/>
                                        </p:tgtEl>
                                        <p:attrNameLst>
                                          <p:attrName>style.visibility</p:attrName>
                                        </p:attrNameLst>
                                      </p:cBhvr>
                                      <p:to>
                                        <p:strVal val="visible"/>
                                      </p:to>
                                    </p:set>
                                    <p:animScale>
                                      <p:cBhvr>
                                        <p:cTn id="70"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1" dur="1000" decel="50000" fill="hold">
                                          <p:stCondLst>
                                            <p:cond delay="0"/>
                                          </p:stCondLst>
                                        </p:cTn>
                                        <p:tgtEl>
                                          <p:spTgt spid="19"/>
                                        </p:tgtEl>
                                        <p:attrNameLst>
                                          <p:attrName>ppt_x</p:attrName>
                                          <p:attrName>ppt_y</p:attrName>
                                        </p:attrNameLst>
                                      </p:cBhvr>
                                    </p:animMotion>
                                    <p:animEffect transition="in" filter="fade">
                                      <p:cBhvr>
                                        <p:cTn id="72" dur="1000"/>
                                        <p:tgtEl>
                                          <p:spTgt spid="19"/>
                                        </p:tgtEl>
                                      </p:cBhvr>
                                    </p:animEffect>
                                  </p:childTnLst>
                                </p:cTn>
                              </p:par>
                            </p:childTnLst>
                          </p:cTn>
                        </p:par>
                      </p:childTnLst>
                    </p:cTn>
                  </p:par>
                  <p:par>
                    <p:cTn id="73" fill="hold">
                      <p:stCondLst>
                        <p:cond delay="indefinite"/>
                      </p:stCondLst>
                      <p:childTnLst>
                        <p:par>
                          <p:cTn id="74" fill="hold">
                            <p:stCondLst>
                              <p:cond delay="0"/>
                            </p:stCondLst>
                            <p:childTnLst>
                              <p:par>
                                <p:cTn id="75" presetID="52" presetClass="entr" presetSubtype="0" fill="hold" grpId="0" nodeType="clickEffect">
                                  <p:stCondLst>
                                    <p:cond delay="0"/>
                                  </p:stCondLst>
                                  <p:childTnLst>
                                    <p:set>
                                      <p:cBhvr>
                                        <p:cTn id="76" dur="1" fill="hold">
                                          <p:stCondLst>
                                            <p:cond delay="0"/>
                                          </p:stCondLst>
                                        </p:cTn>
                                        <p:tgtEl>
                                          <p:spTgt spid="20"/>
                                        </p:tgtEl>
                                        <p:attrNameLst>
                                          <p:attrName>style.visibility</p:attrName>
                                        </p:attrNameLst>
                                      </p:cBhvr>
                                      <p:to>
                                        <p:strVal val="visible"/>
                                      </p:to>
                                    </p:set>
                                    <p:animScale>
                                      <p:cBhvr>
                                        <p:cTn id="77"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8" dur="1000" decel="50000" fill="hold">
                                          <p:stCondLst>
                                            <p:cond delay="0"/>
                                          </p:stCondLst>
                                        </p:cTn>
                                        <p:tgtEl>
                                          <p:spTgt spid="20"/>
                                        </p:tgtEl>
                                        <p:attrNameLst>
                                          <p:attrName>ppt_x</p:attrName>
                                          <p:attrName>ppt_y</p:attrName>
                                        </p:attrNameLst>
                                      </p:cBhvr>
                                    </p:animMotion>
                                    <p:animEffect transition="in" filter="fade">
                                      <p:cBhvr>
                                        <p:cTn id="79" dur="1000"/>
                                        <p:tgtEl>
                                          <p:spTgt spid="20"/>
                                        </p:tgtEl>
                                      </p:cBhvr>
                                    </p:animEffect>
                                  </p:childTnLst>
                                </p:cTn>
                              </p:par>
                            </p:childTnLst>
                          </p:cTn>
                        </p:par>
                      </p:childTnLst>
                    </p:cTn>
                  </p:par>
                  <p:par>
                    <p:cTn id="80" fill="hold">
                      <p:stCondLst>
                        <p:cond delay="indefinite"/>
                      </p:stCondLst>
                      <p:childTnLst>
                        <p:par>
                          <p:cTn id="81" fill="hold">
                            <p:stCondLst>
                              <p:cond delay="0"/>
                            </p:stCondLst>
                            <p:childTnLst>
                              <p:par>
                                <p:cTn id="82" presetID="52" presetClass="entr" presetSubtype="0" fill="hold" grpId="0" nodeType="clickEffect">
                                  <p:stCondLst>
                                    <p:cond delay="0"/>
                                  </p:stCondLst>
                                  <p:childTnLst>
                                    <p:set>
                                      <p:cBhvr>
                                        <p:cTn id="83" dur="1" fill="hold">
                                          <p:stCondLst>
                                            <p:cond delay="0"/>
                                          </p:stCondLst>
                                        </p:cTn>
                                        <p:tgtEl>
                                          <p:spTgt spid="21"/>
                                        </p:tgtEl>
                                        <p:attrNameLst>
                                          <p:attrName>style.visibility</p:attrName>
                                        </p:attrNameLst>
                                      </p:cBhvr>
                                      <p:to>
                                        <p:strVal val="visible"/>
                                      </p:to>
                                    </p:set>
                                    <p:animScale>
                                      <p:cBhvr>
                                        <p:cTn id="84"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5" dur="1000" decel="50000" fill="hold">
                                          <p:stCondLst>
                                            <p:cond delay="0"/>
                                          </p:stCondLst>
                                        </p:cTn>
                                        <p:tgtEl>
                                          <p:spTgt spid="21"/>
                                        </p:tgtEl>
                                        <p:attrNameLst>
                                          <p:attrName>ppt_x</p:attrName>
                                          <p:attrName>ppt_y</p:attrName>
                                        </p:attrNameLst>
                                      </p:cBhvr>
                                    </p:animMotion>
                                    <p:animEffect transition="in" filter="fade">
                                      <p:cBhvr>
                                        <p:cTn id="86" dur="1000"/>
                                        <p:tgtEl>
                                          <p:spTgt spid="21"/>
                                        </p:tgtEl>
                                      </p:cBhvr>
                                    </p:animEffect>
                                  </p:childTnLst>
                                </p:cTn>
                              </p:par>
                            </p:childTnLst>
                          </p:cTn>
                        </p:par>
                      </p:childTnLst>
                    </p:cTn>
                  </p:par>
                  <p:par>
                    <p:cTn id="87" fill="hold">
                      <p:stCondLst>
                        <p:cond delay="indefinite"/>
                      </p:stCondLst>
                      <p:childTnLst>
                        <p:par>
                          <p:cTn id="88" fill="hold">
                            <p:stCondLst>
                              <p:cond delay="0"/>
                            </p:stCondLst>
                            <p:childTnLst>
                              <p:par>
                                <p:cTn id="89" presetID="52" presetClass="entr" presetSubtype="0" fill="hold" grpId="0" nodeType="clickEffect">
                                  <p:stCondLst>
                                    <p:cond delay="0"/>
                                  </p:stCondLst>
                                  <p:childTnLst>
                                    <p:set>
                                      <p:cBhvr>
                                        <p:cTn id="90" dur="1" fill="hold">
                                          <p:stCondLst>
                                            <p:cond delay="0"/>
                                          </p:stCondLst>
                                        </p:cTn>
                                        <p:tgtEl>
                                          <p:spTgt spid="22"/>
                                        </p:tgtEl>
                                        <p:attrNameLst>
                                          <p:attrName>style.visibility</p:attrName>
                                        </p:attrNameLst>
                                      </p:cBhvr>
                                      <p:to>
                                        <p:strVal val="visible"/>
                                      </p:to>
                                    </p:set>
                                    <p:animScale>
                                      <p:cBhvr>
                                        <p:cTn id="91"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2" dur="1000" decel="50000" fill="hold">
                                          <p:stCondLst>
                                            <p:cond delay="0"/>
                                          </p:stCondLst>
                                        </p:cTn>
                                        <p:tgtEl>
                                          <p:spTgt spid="22"/>
                                        </p:tgtEl>
                                        <p:attrNameLst>
                                          <p:attrName>ppt_x</p:attrName>
                                          <p:attrName>ppt_y</p:attrName>
                                        </p:attrNameLst>
                                      </p:cBhvr>
                                    </p:animMotion>
                                    <p:animEffect transition="in" filter="fade">
                                      <p:cBhvr>
                                        <p:cTn id="93" dur="1000"/>
                                        <p:tgtEl>
                                          <p:spTgt spid="22"/>
                                        </p:tgtEl>
                                      </p:cBhvr>
                                    </p:animEffect>
                                  </p:childTnLst>
                                </p:cTn>
                              </p:par>
                            </p:childTnLst>
                          </p:cTn>
                        </p:par>
                      </p:childTnLst>
                    </p:cTn>
                  </p:par>
                  <p:par>
                    <p:cTn id="94" fill="hold">
                      <p:stCondLst>
                        <p:cond delay="indefinite"/>
                      </p:stCondLst>
                      <p:childTnLst>
                        <p:par>
                          <p:cTn id="95" fill="hold">
                            <p:stCondLst>
                              <p:cond delay="0"/>
                            </p:stCondLst>
                            <p:childTnLst>
                              <p:par>
                                <p:cTn id="96" presetID="52" presetClass="entr" presetSubtype="0" fill="hold" grpId="0" nodeType="clickEffect">
                                  <p:stCondLst>
                                    <p:cond delay="0"/>
                                  </p:stCondLst>
                                  <p:childTnLst>
                                    <p:set>
                                      <p:cBhvr>
                                        <p:cTn id="97" dur="1" fill="hold">
                                          <p:stCondLst>
                                            <p:cond delay="0"/>
                                          </p:stCondLst>
                                        </p:cTn>
                                        <p:tgtEl>
                                          <p:spTgt spid="23"/>
                                        </p:tgtEl>
                                        <p:attrNameLst>
                                          <p:attrName>style.visibility</p:attrName>
                                        </p:attrNameLst>
                                      </p:cBhvr>
                                      <p:to>
                                        <p:strVal val="visible"/>
                                      </p:to>
                                    </p:set>
                                    <p:animScale>
                                      <p:cBhvr>
                                        <p:cTn id="98"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9" dur="1000" decel="50000" fill="hold">
                                          <p:stCondLst>
                                            <p:cond delay="0"/>
                                          </p:stCondLst>
                                        </p:cTn>
                                        <p:tgtEl>
                                          <p:spTgt spid="23"/>
                                        </p:tgtEl>
                                        <p:attrNameLst>
                                          <p:attrName>ppt_x</p:attrName>
                                          <p:attrName>ppt_y</p:attrName>
                                        </p:attrNameLst>
                                      </p:cBhvr>
                                    </p:animMotion>
                                    <p:animEffect transition="in" filter="fade">
                                      <p:cBhvr>
                                        <p:cTn id="100" dur="1000"/>
                                        <p:tgtEl>
                                          <p:spTgt spid="23"/>
                                        </p:tgtEl>
                                      </p:cBhvr>
                                    </p:animEffect>
                                  </p:childTnLst>
                                </p:cTn>
                              </p:par>
                            </p:childTnLst>
                          </p:cTn>
                        </p:par>
                      </p:childTnLst>
                    </p:cTn>
                  </p:par>
                  <p:par>
                    <p:cTn id="101" fill="hold">
                      <p:stCondLst>
                        <p:cond delay="indefinite"/>
                      </p:stCondLst>
                      <p:childTnLst>
                        <p:par>
                          <p:cTn id="102" fill="hold">
                            <p:stCondLst>
                              <p:cond delay="0"/>
                            </p:stCondLst>
                            <p:childTnLst>
                              <p:par>
                                <p:cTn id="103" presetID="52" presetClass="entr" presetSubtype="0" fill="hold" grpId="0" nodeType="clickEffect">
                                  <p:stCondLst>
                                    <p:cond delay="0"/>
                                  </p:stCondLst>
                                  <p:childTnLst>
                                    <p:set>
                                      <p:cBhvr>
                                        <p:cTn id="104" dur="1" fill="hold">
                                          <p:stCondLst>
                                            <p:cond delay="0"/>
                                          </p:stCondLst>
                                        </p:cTn>
                                        <p:tgtEl>
                                          <p:spTgt spid="24"/>
                                        </p:tgtEl>
                                        <p:attrNameLst>
                                          <p:attrName>style.visibility</p:attrName>
                                        </p:attrNameLst>
                                      </p:cBhvr>
                                      <p:to>
                                        <p:strVal val="visible"/>
                                      </p:to>
                                    </p:set>
                                    <p:animScale>
                                      <p:cBhvr>
                                        <p:cTn id="105"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6" dur="1000" decel="50000" fill="hold">
                                          <p:stCondLst>
                                            <p:cond delay="0"/>
                                          </p:stCondLst>
                                        </p:cTn>
                                        <p:tgtEl>
                                          <p:spTgt spid="24"/>
                                        </p:tgtEl>
                                        <p:attrNameLst>
                                          <p:attrName>ppt_x</p:attrName>
                                          <p:attrName>ppt_y</p:attrName>
                                        </p:attrNameLst>
                                      </p:cBhvr>
                                    </p:animMotion>
                                    <p:animEffect transition="in" filter="fade">
                                      <p:cBhvr>
                                        <p:cTn id="107" dur="1000"/>
                                        <p:tgtEl>
                                          <p:spTgt spid="24"/>
                                        </p:tgtEl>
                                      </p:cBhvr>
                                    </p:animEffect>
                                  </p:childTnLst>
                                </p:cTn>
                              </p:par>
                            </p:childTnLst>
                          </p:cTn>
                        </p:par>
                      </p:childTnLst>
                    </p:cTn>
                  </p:par>
                  <p:par>
                    <p:cTn id="108" fill="hold">
                      <p:stCondLst>
                        <p:cond delay="indefinite"/>
                      </p:stCondLst>
                      <p:childTnLst>
                        <p:par>
                          <p:cTn id="109" fill="hold">
                            <p:stCondLst>
                              <p:cond delay="0"/>
                            </p:stCondLst>
                            <p:childTnLst>
                              <p:par>
                                <p:cTn id="110" presetID="52" presetClass="entr" presetSubtype="0" fill="hold" grpId="0" nodeType="clickEffect">
                                  <p:stCondLst>
                                    <p:cond delay="0"/>
                                  </p:stCondLst>
                                  <p:childTnLst>
                                    <p:set>
                                      <p:cBhvr>
                                        <p:cTn id="111" dur="1" fill="hold">
                                          <p:stCondLst>
                                            <p:cond delay="0"/>
                                          </p:stCondLst>
                                        </p:cTn>
                                        <p:tgtEl>
                                          <p:spTgt spid="25"/>
                                        </p:tgtEl>
                                        <p:attrNameLst>
                                          <p:attrName>style.visibility</p:attrName>
                                        </p:attrNameLst>
                                      </p:cBhvr>
                                      <p:to>
                                        <p:strVal val="visible"/>
                                      </p:to>
                                    </p:set>
                                    <p:animScale>
                                      <p:cBhvr>
                                        <p:cTn id="112"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3" dur="1000" decel="50000" fill="hold">
                                          <p:stCondLst>
                                            <p:cond delay="0"/>
                                          </p:stCondLst>
                                        </p:cTn>
                                        <p:tgtEl>
                                          <p:spTgt spid="25"/>
                                        </p:tgtEl>
                                        <p:attrNameLst>
                                          <p:attrName>ppt_x</p:attrName>
                                          <p:attrName>ppt_y</p:attrName>
                                        </p:attrNameLst>
                                      </p:cBhvr>
                                    </p:animMotion>
                                    <p:animEffect transition="in" filter="fade">
                                      <p:cBhvr>
                                        <p:cTn id="114" dur="1000"/>
                                        <p:tgtEl>
                                          <p:spTgt spid="25"/>
                                        </p:tgtEl>
                                      </p:cBhvr>
                                    </p:animEffect>
                                  </p:childTnLst>
                                </p:cTn>
                              </p:par>
                            </p:childTnLst>
                          </p:cTn>
                        </p:par>
                      </p:childTnLst>
                    </p:cTn>
                  </p:par>
                  <p:par>
                    <p:cTn id="115" fill="hold">
                      <p:stCondLst>
                        <p:cond delay="indefinite"/>
                      </p:stCondLst>
                      <p:childTnLst>
                        <p:par>
                          <p:cTn id="116" fill="hold">
                            <p:stCondLst>
                              <p:cond delay="0"/>
                            </p:stCondLst>
                            <p:childTnLst>
                              <p:par>
                                <p:cTn id="117" presetID="52" presetClass="entr" presetSubtype="0" fill="hold" grpId="0" nodeType="clickEffect">
                                  <p:stCondLst>
                                    <p:cond delay="0"/>
                                  </p:stCondLst>
                                  <p:childTnLst>
                                    <p:set>
                                      <p:cBhvr>
                                        <p:cTn id="118" dur="1" fill="hold">
                                          <p:stCondLst>
                                            <p:cond delay="0"/>
                                          </p:stCondLst>
                                        </p:cTn>
                                        <p:tgtEl>
                                          <p:spTgt spid="26"/>
                                        </p:tgtEl>
                                        <p:attrNameLst>
                                          <p:attrName>style.visibility</p:attrName>
                                        </p:attrNameLst>
                                      </p:cBhvr>
                                      <p:to>
                                        <p:strVal val="visible"/>
                                      </p:to>
                                    </p:set>
                                    <p:animScale>
                                      <p:cBhvr>
                                        <p:cTn id="119"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0" dur="1000" decel="50000" fill="hold">
                                          <p:stCondLst>
                                            <p:cond delay="0"/>
                                          </p:stCondLst>
                                        </p:cTn>
                                        <p:tgtEl>
                                          <p:spTgt spid="26"/>
                                        </p:tgtEl>
                                        <p:attrNameLst>
                                          <p:attrName>ppt_x</p:attrName>
                                          <p:attrName>ppt_y</p:attrName>
                                        </p:attrNameLst>
                                      </p:cBhvr>
                                    </p:animMotion>
                                    <p:animEffect transition="in" filter="fade">
                                      <p:cBhvr>
                                        <p:cTn id="121" dur="1000"/>
                                        <p:tgtEl>
                                          <p:spTgt spid="26"/>
                                        </p:tgtEl>
                                      </p:cBhvr>
                                    </p:animEffect>
                                  </p:childTnLst>
                                </p:cTn>
                              </p:par>
                            </p:childTnLst>
                          </p:cTn>
                        </p:par>
                      </p:childTnLst>
                    </p:cTn>
                  </p:par>
                  <p:par>
                    <p:cTn id="122" fill="hold">
                      <p:stCondLst>
                        <p:cond delay="indefinite"/>
                      </p:stCondLst>
                      <p:childTnLst>
                        <p:par>
                          <p:cTn id="123" fill="hold">
                            <p:stCondLst>
                              <p:cond delay="0"/>
                            </p:stCondLst>
                            <p:childTnLst>
                              <p:par>
                                <p:cTn id="124" presetID="52" presetClass="entr" presetSubtype="0" fill="hold" grpId="0" nodeType="clickEffect">
                                  <p:stCondLst>
                                    <p:cond delay="0"/>
                                  </p:stCondLst>
                                  <p:childTnLst>
                                    <p:set>
                                      <p:cBhvr>
                                        <p:cTn id="125" dur="1" fill="hold">
                                          <p:stCondLst>
                                            <p:cond delay="0"/>
                                          </p:stCondLst>
                                        </p:cTn>
                                        <p:tgtEl>
                                          <p:spTgt spid="27"/>
                                        </p:tgtEl>
                                        <p:attrNameLst>
                                          <p:attrName>style.visibility</p:attrName>
                                        </p:attrNameLst>
                                      </p:cBhvr>
                                      <p:to>
                                        <p:strVal val="visible"/>
                                      </p:to>
                                    </p:set>
                                    <p:animScale>
                                      <p:cBhvr>
                                        <p:cTn id="126"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7" dur="1000" decel="50000" fill="hold">
                                          <p:stCondLst>
                                            <p:cond delay="0"/>
                                          </p:stCondLst>
                                        </p:cTn>
                                        <p:tgtEl>
                                          <p:spTgt spid="27"/>
                                        </p:tgtEl>
                                        <p:attrNameLst>
                                          <p:attrName>ppt_x</p:attrName>
                                          <p:attrName>ppt_y</p:attrName>
                                        </p:attrNameLst>
                                      </p:cBhvr>
                                    </p:animMotion>
                                    <p:animEffect transition="in" filter="fade">
                                      <p:cBhvr>
                                        <p:cTn id="128" dur="1000"/>
                                        <p:tgtEl>
                                          <p:spTgt spid="27"/>
                                        </p:tgtEl>
                                      </p:cBhvr>
                                    </p:animEffect>
                                  </p:childTnLst>
                                </p:cTn>
                              </p:par>
                            </p:childTnLst>
                          </p:cTn>
                        </p:par>
                      </p:childTnLst>
                    </p:cTn>
                  </p:par>
                  <p:par>
                    <p:cTn id="129" fill="hold">
                      <p:stCondLst>
                        <p:cond delay="indefinite"/>
                      </p:stCondLst>
                      <p:childTnLst>
                        <p:par>
                          <p:cTn id="130" fill="hold">
                            <p:stCondLst>
                              <p:cond delay="0"/>
                            </p:stCondLst>
                            <p:childTnLst>
                              <p:par>
                                <p:cTn id="131" presetID="52" presetClass="entr" presetSubtype="0" fill="hold" grpId="0" nodeType="clickEffect">
                                  <p:stCondLst>
                                    <p:cond delay="0"/>
                                  </p:stCondLst>
                                  <p:childTnLst>
                                    <p:set>
                                      <p:cBhvr>
                                        <p:cTn id="132" dur="1" fill="hold">
                                          <p:stCondLst>
                                            <p:cond delay="0"/>
                                          </p:stCondLst>
                                        </p:cTn>
                                        <p:tgtEl>
                                          <p:spTgt spid="28"/>
                                        </p:tgtEl>
                                        <p:attrNameLst>
                                          <p:attrName>style.visibility</p:attrName>
                                        </p:attrNameLst>
                                      </p:cBhvr>
                                      <p:to>
                                        <p:strVal val="visible"/>
                                      </p:to>
                                    </p:set>
                                    <p:animScale>
                                      <p:cBhvr>
                                        <p:cTn id="133"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4" dur="1000" decel="50000" fill="hold">
                                          <p:stCondLst>
                                            <p:cond delay="0"/>
                                          </p:stCondLst>
                                        </p:cTn>
                                        <p:tgtEl>
                                          <p:spTgt spid="28"/>
                                        </p:tgtEl>
                                        <p:attrNameLst>
                                          <p:attrName>ppt_x</p:attrName>
                                          <p:attrName>ppt_y</p:attrName>
                                        </p:attrNameLst>
                                      </p:cBhvr>
                                    </p:animMotion>
                                    <p:animEffect transition="in" filter="fade">
                                      <p:cBhvr>
                                        <p:cTn id="135" dur="1000"/>
                                        <p:tgtEl>
                                          <p:spTgt spid="28"/>
                                        </p:tgtEl>
                                      </p:cBhvr>
                                    </p:animEffect>
                                  </p:childTnLst>
                                </p:cTn>
                              </p:par>
                            </p:childTnLst>
                          </p:cTn>
                        </p:par>
                      </p:childTnLst>
                    </p:cTn>
                  </p:par>
                  <p:par>
                    <p:cTn id="136" fill="hold">
                      <p:stCondLst>
                        <p:cond delay="indefinite"/>
                      </p:stCondLst>
                      <p:childTnLst>
                        <p:par>
                          <p:cTn id="137" fill="hold">
                            <p:stCondLst>
                              <p:cond delay="0"/>
                            </p:stCondLst>
                            <p:childTnLst>
                              <p:par>
                                <p:cTn id="138" presetID="52" presetClass="entr" presetSubtype="0" fill="hold" grpId="0" nodeType="clickEffect">
                                  <p:stCondLst>
                                    <p:cond delay="0"/>
                                  </p:stCondLst>
                                  <p:childTnLst>
                                    <p:set>
                                      <p:cBhvr>
                                        <p:cTn id="139" dur="1" fill="hold">
                                          <p:stCondLst>
                                            <p:cond delay="0"/>
                                          </p:stCondLst>
                                        </p:cTn>
                                        <p:tgtEl>
                                          <p:spTgt spid="29"/>
                                        </p:tgtEl>
                                        <p:attrNameLst>
                                          <p:attrName>style.visibility</p:attrName>
                                        </p:attrNameLst>
                                      </p:cBhvr>
                                      <p:to>
                                        <p:strVal val="visible"/>
                                      </p:to>
                                    </p:set>
                                    <p:animScale>
                                      <p:cBhvr>
                                        <p:cTn id="140"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1" dur="1000" decel="50000" fill="hold">
                                          <p:stCondLst>
                                            <p:cond delay="0"/>
                                          </p:stCondLst>
                                        </p:cTn>
                                        <p:tgtEl>
                                          <p:spTgt spid="29"/>
                                        </p:tgtEl>
                                        <p:attrNameLst>
                                          <p:attrName>ppt_x</p:attrName>
                                          <p:attrName>ppt_y</p:attrName>
                                        </p:attrNameLst>
                                      </p:cBhvr>
                                    </p:animMotion>
                                    <p:animEffect transition="in" filter="fade">
                                      <p:cBhvr>
                                        <p:cTn id="142" dur="1000"/>
                                        <p:tgtEl>
                                          <p:spTgt spid="29"/>
                                        </p:tgtEl>
                                      </p:cBhvr>
                                    </p:animEffect>
                                  </p:childTnLst>
                                </p:cTn>
                              </p:par>
                            </p:childTnLst>
                          </p:cTn>
                        </p:par>
                      </p:childTnLst>
                    </p:cTn>
                  </p:par>
                  <p:par>
                    <p:cTn id="143" fill="hold">
                      <p:stCondLst>
                        <p:cond delay="indefinite"/>
                      </p:stCondLst>
                      <p:childTnLst>
                        <p:par>
                          <p:cTn id="144" fill="hold">
                            <p:stCondLst>
                              <p:cond delay="0"/>
                            </p:stCondLst>
                            <p:childTnLst>
                              <p:par>
                                <p:cTn id="145" presetID="52" presetClass="entr" presetSubtype="0" fill="hold" grpId="0" nodeType="clickEffect">
                                  <p:stCondLst>
                                    <p:cond delay="0"/>
                                  </p:stCondLst>
                                  <p:childTnLst>
                                    <p:set>
                                      <p:cBhvr>
                                        <p:cTn id="146" dur="1" fill="hold">
                                          <p:stCondLst>
                                            <p:cond delay="0"/>
                                          </p:stCondLst>
                                        </p:cTn>
                                        <p:tgtEl>
                                          <p:spTgt spid="30"/>
                                        </p:tgtEl>
                                        <p:attrNameLst>
                                          <p:attrName>style.visibility</p:attrName>
                                        </p:attrNameLst>
                                      </p:cBhvr>
                                      <p:to>
                                        <p:strVal val="visible"/>
                                      </p:to>
                                    </p:set>
                                    <p:animScale>
                                      <p:cBhvr>
                                        <p:cTn id="147"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8" dur="1000" decel="50000" fill="hold">
                                          <p:stCondLst>
                                            <p:cond delay="0"/>
                                          </p:stCondLst>
                                        </p:cTn>
                                        <p:tgtEl>
                                          <p:spTgt spid="30"/>
                                        </p:tgtEl>
                                        <p:attrNameLst>
                                          <p:attrName>ppt_x</p:attrName>
                                          <p:attrName>ppt_y</p:attrName>
                                        </p:attrNameLst>
                                      </p:cBhvr>
                                    </p:animMotion>
                                    <p:animEffect transition="in" filter="fade">
                                      <p:cBhvr>
                                        <p:cTn id="14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Phoneme and Grapheme Mapping </a:t>
            </a:r>
            <a:endParaRPr lang="en-US" dirty="0"/>
          </a:p>
        </p:txBody>
      </p:sp>
      <p:graphicFrame>
        <p:nvGraphicFramePr>
          <p:cNvPr id="4" name="Table 3"/>
          <p:cNvGraphicFramePr>
            <a:graphicFrameLocks noGrp="1"/>
          </p:cNvGraphicFramePr>
          <p:nvPr/>
        </p:nvGraphicFramePr>
        <p:xfrm>
          <a:off x="1752600" y="1447800"/>
          <a:ext cx="7391400" cy="5156200"/>
        </p:xfrm>
        <a:graphic>
          <a:graphicData uri="http://schemas.openxmlformats.org/drawingml/2006/table">
            <a:tbl>
              <a:tblPr firstRow="1" bandRow="1">
                <a:tableStyleId>{5940675A-B579-460E-94D1-54222C63F5DA}</a:tableStyleId>
              </a:tblPr>
              <a:tblGrid>
                <a:gridCol w="1231900"/>
                <a:gridCol w="1231900"/>
                <a:gridCol w="1231900"/>
                <a:gridCol w="1231900"/>
                <a:gridCol w="1231900"/>
                <a:gridCol w="1231900"/>
              </a:tblGrid>
              <a:tr h="10312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103124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r>
              <a:tr h="1031240">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r>
              <a:tr h="1031240">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r>
              <a:tr h="1031240">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r>
            </a:tbl>
          </a:graphicData>
        </a:graphic>
      </p:graphicFrame>
      <p:pic>
        <p:nvPicPr>
          <p:cNvPr id="5" name="Picture 2" descr="C:\Users\rfrantu.DPSUSER\AppData\Local\Microsoft\Windows\Temporary Internet Files\Content.IE5\ESKOTXD1\MC900388914[1].wmf"/>
          <p:cNvPicPr>
            <a:picLocks noChangeAspect="1" noChangeArrowheads="1"/>
          </p:cNvPicPr>
          <p:nvPr/>
        </p:nvPicPr>
        <p:blipFill>
          <a:blip r:embed="rId2" cstate="print"/>
          <a:srcRect/>
          <a:stretch>
            <a:fillRect/>
          </a:stretch>
        </p:blipFill>
        <p:spPr bwMode="auto">
          <a:xfrm>
            <a:off x="533400" y="1600200"/>
            <a:ext cx="914400" cy="772590"/>
          </a:xfrm>
          <a:prstGeom prst="rect">
            <a:avLst/>
          </a:prstGeom>
          <a:noFill/>
        </p:spPr>
      </p:pic>
      <p:pic>
        <p:nvPicPr>
          <p:cNvPr id="6" name="Picture 7" descr="C:\Users\rfrantu.DPSUSER\AppData\Local\Microsoft\Windows\Temporary Internet Files\Content.IE5\HUUZGY90\MC900055181[1].wmf"/>
          <p:cNvPicPr>
            <a:picLocks noChangeAspect="1" noChangeArrowheads="1"/>
          </p:cNvPicPr>
          <p:nvPr/>
        </p:nvPicPr>
        <p:blipFill>
          <a:blip r:embed="rId3" cstate="print"/>
          <a:srcRect/>
          <a:stretch>
            <a:fillRect/>
          </a:stretch>
        </p:blipFill>
        <p:spPr bwMode="auto">
          <a:xfrm>
            <a:off x="381000" y="2514600"/>
            <a:ext cx="1164260" cy="990600"/>
          </a:xfrm>
          <a:prstGeom prst="rect">
            <a:avLst/>
          </a:prstGeom>
          <a:noFill/>
        </p:spPr>
      </p:pic>
      <p:pic>
        <p:nvPicPr>
          <p:cNvPr id="7" name="Picture 8" descr="C:\Users\rfrantu.DPSUSER\AppData\Local\Microsoft\Windows\Temporary Internet Files\Content.IE5\WM004EPB\MC900291049[1].wmf"/>
          <p:cNvPicPr>
            <a:picLocks noChangeAspect="1" noChangeArrowheads="1"/>
          </p:cNvPicPr>
          <p:nvPr/>
        </p:nvPicPr>
        <p:blipFill>
          <a:blip r:embed="rId4" cstate="print"/>
          <a:srcRect/>
          <a:stretch>
            <a:fillRect/>
          </a:stretch>
        </p:blipFill>
        <p:spPr bwMode="auto">
          <a:xfrm>
            <a:off x="609600" y="3581400"/>
            <a:ext cx="705448" cy="869132"/>
          </a:xfrm>
          <a:prstGeom prst="rect">
            <a:avLst/>
          </a:prstGeom>
          <a:noFill/>
        </p:spPr>
      </p:pic>
      <p:pic>
        <p:nvPicPr>
          <p:cNvPr id="8" name="Picture 10" descr="C:\Users\rfrantu.DPSUSER\AppData\Local\Microsoft\Windows\Temporary Internet Files\Content.IE5\R0AI5R3V\MC900330868[1].wmf"/>
          <p:cNvPicPr>
            <a:picLocks noChangeAspect="1" noChangeArrowheads="1"/>
          </p:cNvPicPr>
          <p:nvPr/>
        </p:nvPicPr>
        <p:blipFill>
          <a:blip r:embed="rId5" cstate="print"/>
          <a:srcRect/>
          <a:stretch>
            <a:fillRect/>
          </a:stretch>
        </p:blipFill>
        <p:spPr bwMode="auto">
          <a:xfrm>
            <a:off x="609600" y="4648200"/>
            <a:ext cx="685800" cy="804981"/>
          </a:xfrm>
          <a:prstGeom prst="rect">
            <a:avLst/>
          </a:prstGeom>
          <a:noFill/>
        </p:spPr>
      </p:pic>
      <p:pic>
        <p:nvPicPr>
          <p:cNvPr id="9" name="Picture 11" descr="C:\Users\rfrantu.DPSUSER\AppData\Local\Microsoft\Windows\Temporary Internet Files\Content.IE5\IEHS83IE\MC900320180[1].wmf"/>
          <p:cNvPicPr>
            <a:picLocks noChangeAspect="1" noChangeArrowheads="1"/>
          </p:cNvPicPr>
          <p:nvPr/>
        </p:nvPicPr>
        <p:blipFill>
          <a:blip r:embed="rId6" cstate="print"/>
          <a:srcRect/>
          <a:stretch>
            <a:fillRect/>
          </a:stretch>
        </p:blipFill>
        <p:spPr bwMode="auto">
          <a:xfrm>
            <a:off x="304800" y="5638800"/>
            <a:ext cx="1295400" cy="921116"/>
          </a:xfrm>
          <a:prstGeom prst="rect">
            <a:avLst/>
          </a:prstGeom>
          <a:noFill/>
        </p:spPr>
      </p:pic>
      <p:sp>
        <p:nvSpPr>
          <p:cNvPr id="10" name="Oval 9"/>
          <p:cNvSpPr/>
          <p:nvPr/>
        </p:nvSpPr>
        <p:spPr>
          <a:xfrm>
            <a:off x="1981200" y="16002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rgbClr val="FF0000"/>
                </a:solidFill>
              </a:rPr>
              <a:t>ai</a:t>
            </a:r>
            <a:endParaRPr lang="en-US" sz="2400" dirty="0">
              <a:solidFill>
                <a:srgbClr val="FF0000"/>
              </a:solidFill>
            </a:endParaRPr>
          </a:p>
        </p:txBody>
      </p:sp>
      <p:sp>
        <p:nvSpPr>
          <p:cNvPr id="11" name="Oval 10"/>
          <p:cNvSpPr/>
          <p:nvPr/>
        </p:nvSpPr>
        <p:spPr>
          <a:xfrm>
            <a:off x="3124200" y="16002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rgbClr val="0070C0"/>
                </a:solidFill>
              </a:rPr>
              <a:t>m</a:t>
            </a:r>
            <a:endParaRPr lang="en-US" sz="2800" dirty="0">
              <a:solidFill>
                <a:srgbClr val="0070C0"/>
              </a:solidFill>
            </a:endParaRPr>
          </a:p>
        </p:txBody>
      </p:sp>
      <p:sp>
        <p:nvSpPr>
          <p:cNvPr id="12" name="Oval 11"/>
          <p:cNvSpPr/>
          <p:nvPr/>
        </p:nvSpPr>
        <p:spPr>
          <a:xfrm>
            <a:off x="1981200" y="25908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0070C0"/>
                </a:solidFill>
              </a:rPr>
              <a:t>b</a:t>
            </a:r>
            <a:endParaRPr lang="en-US" sz="2400" dirty="0">
              <a:solidFill>
                <a:srgbClr val="0070C0"/>
              </a:solidFill>
            </a:endParaRPr>
          </a:p>
        </p:txBody>
      </p:sp>
      <p:sp>
        <p:nvSpPr>
          <p:cNvPr id="13" name="Oval 12"/>
          <p:cNvSpPr/>
          <p:nvPr/>
        </p:nvSpPr>
        <p:spPr>
          <a:xfrm>
            <a:off x="3124200" y="25908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0070C0"/>
                </a:solidFill>
              </a:rPr>
              <a:t>r</a:t>
            </a:r>
            <a:endParaRPr lang="en-US" sz="2400" dirty="0">
              <a:solidFill>
                <a:srgbClr val="0070C0"/>
              </a:solidFill>
            </a:endParaRPr>
          </a:p>
        </p:txBody>
      </p:sp>
      <p:sp>
        <p:nvSpPr>
          <p:cNvPr id="14" name="Oval 13"/>
          <p:cNvSpPr/>
          <p:nvPr/>
        </p:nvSpPr>
        <p:spPr>
          <a:xfrm>
            <a:off x="4419600" y="25908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chemeClr val="accent3"/>
                </a:solidFill>
              </a:rPr>
              <a:t>ai</a:t>
            </a:r>
            <a:endParaRPr lang="en-US" sz="2400" dirty="0">
              <a:solidFill>
                <a:schemeClr val="accent3"/>
              </a:solidFill>
            </a:endParaRPr>
          </a:p>
        </p:txBody>
      </p:sp>
      <p:sp>
        <p:nvSpPr>
          <p:cNvPr id="15" name="Oval 14"/>
          <p:cNvSpPr/>
          <p:nvPr/>
        </p:nvSpPr>
        <p:spPr>
          <a:xfrm>
            <a:off x="5562600" y="25908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0070C0"/>
                </a:solidFill>
              </a:rPr>
              <a:t>n</a:t>
            </a:r>
            <a:endParaRPr lang="en-US" sz="2400" dirty="0">
              <a:solidFill>
                <a:srgbClr val="0070C0"/>
              </a:solidFill>
            </a:endParaRPr>
          </a:p>
        </p:txBody>
      </p:sp>
      <p:sp>
        <p:nvSpPr>
          <p:cNvPr id="16" name="Oval 15"/>
          <p:cNvSpPr/>
          <p:nvPr/>
        </p:nvSpPr>
        <p:spPr>
          <a:xfrm>
            <a:off x="1905000" y="36576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0070C0"/>
                </a:solidFill>
              </a:rPr>
              <a:t>g</a:t>
            </a:r>
            <a:endParaRPr lang="en-US" sz="2400" dirty="0">
              <a:solidFill>
                <a:srgbClr val="0070C0"/>
              </a:solidFill>
            </a:endParaRPr>
          </a:p>
        </p:txBody>
      </p:sp>
      <p:sp>
        <p:nvSpPr>
          <p:cNvPr id="17" name="Oval 16"/>
          <p:cNvSpPr/>
          <p:nvPr/>
        </p:nvSpPr>
        <p:spPr>
          <a:xfrm>
            <a:off x="3124200" y="36576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0070C0"/>
                </a:solidFill>
              </a:rPr>
              <a:t>r</a:t>
            </a:r>
            <a:endParaRPr lang="en-US" sz="2400" dirty="0">
              <a:solidFill>
                <a:srgbClr val="0070C0"/>
              </a:solidFill>
            </a:endParaRPr>
          </a:p>
        </p:txBody>
      </p:sp>
      <p:sp>
        <p:nvSpPr>
          <p:cNvPr id="18" name="Oval 17"/>
          <p:cNvSpPr/>
          <p:nvPr/>
        </p:nvSpPr>
        <p:spPr>
          <a:xfrm>
            <a:off x="4343400" y="36576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rgbClr val="FF0000"/>
                </a:solidFill>
              </a:rPr>
              <a:t>ai</a:t>
            </a:r>
            <a:endParaRPr lang="en-US" sz="2400" dirty="0">
              <a:solidFill>
                <a:srgbClr val="FF0000"/>
              </a:solidFill>
            </a:endParaRPr>
          </a:p>
        </p:txBody>
      </p:sp>
      <p:sp>
        <p:nvSpPr>
          <p:cNvPr id="19" name="Oval 18"/>
          <p:cNvSpPr/>
          <p:nvPr/>
        </p:nvSpPr>
        <p:spPr>
          <a:xfrm>
            <a:off x="5638800" y="36576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0070C0"/>
                </a:solidFill>
              </a:rPr>
              <a:t>n</a:t>
            </a:r>
            <a:endParaRPr lang="en-US" sz="2400" dirty="0">
              <a:solidFill>
                <a:srgbClr val="0070C0"/>
              </a:solidFill>
            </a:endParaRPr>
          </a:p>
        </p:txBody>
      </p:sp>
      <p:sp>
        <p:nvSpPr>
          <p:cNvPr id="20" name="Oval 19"/>
          <p:cNvSpPr/>
          <p:nvPr/>
        </p:nvSpPr>
        <p:spPr>
          <a:xfrm>
            <a:off x="1905000" y="46482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FF0000"/>
                </a:solidFill>
              </a:rPr>
              <a:t>e</a:t>
            </a:r>
            <a:endParaRPr lang="en-US" sz="2400" dirty="0">
              <a:solidFill>
                <a:srgbClr val="FF0000"/>
              </a:solidFill>
            </a:endParaRPr>
          </a:p>
        </p:txBody>
      </p:sp>
      <p:sp>
        <p:nvSpPr>
          <p:cNvPr id="23" name="Oval 22"/>
          <p:cNvSpPr/>
          <p:nvPr/>
        </p:nvSpPr>
        <p:spPr>
          <a:xfrm>
            <a:off x="4419600" y="46482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rgbClr val="0070C0"/>
                </a:solidFill>
              </a:rPr>
              <a:t>p</a:t>
            </a:r>
            <a:endParaRPr lang="en-US" sz="2000" dirty="0">
              <a:solidFill>
                <a:srgbClr val="0070C0"/>
              </a:solidFill>
            </a:endParaRPr>
          </a:p>
        </p:txBody>
      </p:sp>
      <p:sp>
        <p:nvSpPr>
          <p:cNvPr id="24" name="Oval 23"/>
          <p:cNvSpPr/>
          <p:nvPr/>
        </p:nvSpPr>
        <p:spPr>
          <a:xfrm>
            <a:off x="5638800" y="46482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0070C0"/>
                </a:solidFill>
              </a:rPr>
              <a:t>l</a:t>
            </a:r>
            <a:endParaRPr lang="en-US" sz="2400" dirty="0">
              <a:solidFill>
                <a:srgbClr val="0070C0"/>
              </a:solidFill>
            </a:endParaRPr>
          </a:p>
        </p:txBody>
      </p:sp>
      <p:sp>
        <p:nvSpPr>
          <p:cNvPr id="25" name="Oval 24"/>
          <p:cNvSpPr/>
          <p:nvPr/>
        </p:nvSpPr>
        <p:spPr>
          <a:xfrm>
            <a:off x="6858000" y="46482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err="1" smtClean="0">
                <a:solidFill>
                  <a:srgbClr val="FF0000"/>
                </a:solidFill>
              </a:rPr>
              <a:t>ai</a:t>
            </a:r>
            <a:endParaRPr lang="en-US" sz="2000" dirty="0">
              <a:solidFill>
                <a:srgbClr val="FF0000"/>
              </a:solidFill>
            </a:endParaRPr>
          </a:p>
        </p:txBody>
      </p:sp>
      <p:sp>
        <p:nvSpPr>
          <p:cNvPr id="26" name="Oval 25"/>
          <p:cNvSpPr/>
          <p:nvPr/>
        </p:nvSpPr>
        <p:spPr>
          <a:xfrm>
            <a:off x="8077200" y="46482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0070C0"/>
                </a:solidFill>
              </a:rPr>
              <a:t>n</a:t>
            </a:r>
            <a:endParaRPr lang="en-US" sz="2400" dirty="0">
              <a:solidFill>
                <a:srgbClr val="0070C0"/>
              </a:solidFill>
            </a:endParaRPr>
          </a:p>
        </p:txBody>
      </p:sp>
      <p:sp>
        <p:nvSpPr>
          <p:cNvPr id="27" name="Oval 26"/>
          <p:cNvSpPr/>
          <p:nvPr/>
        </p:nvSpPr>
        <p:spPr>
          <a:xfrm>
            <a:off x="1905000" y="57150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0070C0"/>
                </a:solidFill>
              </a:rPr>
              <a:t>d</a:t>
            </a:r>
            <a:endParaRPr lang="en-US" sz="2400" dirty="0">
              <a:solidFill>
                <a:srgbClr val="0070C0"/>
              </a:solidFill>
            </a:endParaRPr>
          </a:p>
        </p:txBody>
      </p:sp>
      <p:sp>
        <p:nvSpPr>
          <p:cNvPr id="28" name="Oval 27"/>
          <p:cNvSpPr/>
          <p:nvPr/>
        </p:nvSpPr>
        <p:spPr>
          <a:xfrm>
            <a:off x="3124200" y="57150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0070C0"/>
                </a:solidFill>
              </a:rPr>
              <a:t>r</a:t>
            </a:r>
            <a:endParaRPr lang="en-US" sz="2400" dirty="0">
              <a:solidFill>
                <a:srgbClr val="0070C0"/>
              </a:solidFill>
            </a:endParaRPr>
          </a:p>
        </p:txBody>
      </p:sp>
      <p:sp>
        <p:nvSpPr>
          <p:cNvPr id="29" name="Oval 28"/>
          <p:cNvSpPr/>
          <p:nvPr/>
        </p:nvSpPr>
        <p:spPr>
          <a:xfrm>
            <a:off x="4419600" y="57150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rgbClr val="FF0000"/>
                </a:solidFill>
              </a:rPr>
              <a:t>ai</a:t>
            </a:r>
            <a:endParaRPr lang="en-US" sz="2400" dirty="0">
              <a:solidFill>
                <a:srgbClr val="FF0000"/>
              </a:solidFill>
            </a:endParaRPr>
          </a:p>
        </p:txBody>
      </p:sp>
      <p:sp>
        <p:nvSpPr>
          <p:cNvPr id="30" name="Oval 29"/>
          <p:cNvSpPr/>
          <p:nvPr/>
        </p:nvSpPr>
        <p:spPr>
          <a:xfrm>
            <a:off x="5638800" y="57150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00B0F0"/>
                </a:solidFill>
              </a:rPr>
              <a:t>n</a:t>
            </a:r>
            <a:endParaRPr lang="en-US" sz="2400" dirty="0">
              <a:solidFill>
                <a:srgbClr val="00B0F0"/>
              </a:solidFill>
            </a:endParaRPr>
          </a:p>
        </p:txBody>
      </p:sp>
      <p:sp>
        <p:nvSpPr>
          <p:cNvPr id="31" name="Oval 30"/>
          <p:cNvSpPr/>
          <p:nvPr/>
        </p:nvSpPr>
        <p:spPr>
          <a:xfrm>
            <a:off x="3124200" y="4648200"/>
            <a:ext cx="838200" cy="762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0070C0"/>
                </a:solidFill>
              </a:rPr>
              <a:t>x</a:t>
            </a:r>
            <a:endParaRPr lang="en-US" sz="2400"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Scale>
                                      <p:cBhvr>
                                        <p:cTn id="7"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0"/>
                                        </p:tgtEl>
                                        <p:attrNameLst>
                                          <p:attrName>ppt_x</p:attrName>
                                          <p:attrName>ppt_y</p:attrName>
                                        </p:attrNameLst>
                                      </p:cBhvr>
                                    </p:animMotion>
                                    <p:animEffect transition="in" filter="fade">
                                      <p:cBhvr>
                                        <p:cTn id="9" dur="10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Scale>
                                      <p:cBhvr>
                                        <p:cTn id="14"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1"/>
                                        </p:tgtEl>
                                        <p:attrNameLst>
                                          <p:attrName>ppt_x</p:attrName>
                                          <p:attrName>ppt_y</p:attrName>
                                        </p:attrNameLst>
                                      </p:cBhvr>
                                    </p:animMotion>
                                    <p:animEffect transition="in" filter="fade">
                                      <p:cBhvr>
                                        <p:cTn id="16" dur="10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Scale>
                                      <p:cBhvr>
                                        <p:cTn id="21"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2"/>
                                        </p:tgtEl>
                                        <p:attrNameLst>
                                          <p:attrName>ppt_x</p:attrName>
                                          <p:attrName>ppt_y</p:attrName>
                                        </p:attrNameLst>
                                      </p:cBhvr>
                                    </p:animMotion>
                                    <p:animEffect transition="in" filter="fade">
                                      <p:cBhvr>
                                        <p:cTn id="23" dur="10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Scale>
                                      <p:cBhvr>
                                        <p:cTn id="2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3"/>
                                        </p:tgtEl>
                                        <p:attrNameLst>
                                          <p:attrName>ppt_x</p:attrName>
                                          <p:attrName>ppt_y</p:attrName>
                                        </p:attrNameLst>
                                      </p:cBhvr>
                                    </p:animMotion>
                                    <p:animEffect transition="in" filter="fade">
                                      <p:cBhvr>
                                        <p:cTn id="30" dur="1000"/>
                                        <p:tgtEl>
                                          <p:spTgt spid="13"/>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Scale>
                                      <p:cBhvr>
                                        <p:cTn id="35"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4"/>
                                        </p:tgtEl>
                                        <p:attrNameLst>
                                          <p:attrName>ppt_x</p:attrName>
                                          <p:attrName>ppt_y</p:attrName>
                                        </p:attrNameLst>
                                      </p:cBhvr>
                                    </p:animMotion>
                                    <p:animEffect transition="in" filter="fade">
                                      <p:cBhvr>
                                        <p:cTn id="37" dur="10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52" presetClass="entr" presetSubtype="0"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Scale>
                                      <p:cBhvr>
                                        <p:cTn id="42"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5"/>
                                        </p:tgtEl>
                                        <p:attrNameLst>
                                          <p:attrName>ppt_x</p:attrName>
                                          <p:attrName>ppt_y</p:attrName>
                                        </p:attrNameLst>
                                      </p:cBhvr>
                                    </p:animMotion>
                                    <p:animEffect transition="in" filter="fade">
                                      <p:cBhvr>
                                        <p:cTn id="44" dur="1000"/>
                                        <p:tgtEl>
                                          <p:spTgt spid="15"/>
                                        </p:tgtEl>
                                      </p:cBhvr>
                                    </p:animEffect>
                                  </p:childTnLst>
                                </p:cTn>
                              </p:par>
                            </p:childTnLst>
                          </p:cTn>
                        </p:par>
                      </p:childTnLst>
                    </p:cTn>
                  </p:par>
                  <p:par>
                    <p:cTn id="45" fill="hold">
                      <p:stCondLst>
                        <p:cond delay="indefinite"/>
                      </p:stCondLst>
                      <p:childTnLst>
                        <p:par>
                          <p:cTn id="46" fill="hold">
                            <p:stCondLst>
                              <p:cond delay="0"/>
                            </p:stCondLst>
                            <p:childTnLst>
                              <p:par>
                                <p:cTn id="47" presetID="52" presetClass="entr" presetSubtype="0" fill="hold" grpId="0" nodeType="clickEffect">
                                  <p:stCondLst>
                                    <p:cond delay="0"/>
                                  </p:stCondLst>
                                  <p:childTnLst>
                                    <p:set>
                                      <p:cBhvr>
                                        <p:cTn id="48" dur="1" fill="hold">
                                          <p:stCondLst>
                                            <p:cond delay="0"/>
                                          </p:stCondLst>
                                        </p:cTn>
                                        <p:tgtEl>
                                          <p:spTgt spid="16"/>
                                        </p:tgtEl>
                                        <p:attrNameLst>
                                          <p:attrName>style.visibility</p:attrName>
                                        </p:attrNameLst>
                                      </p:cBhvr>
                                      <p:to>
                                        <p:strVal val="visible"/>
                                      </p:to>
                                    </p:set>
                                    <p:animScale>
                                      <p:cBhvr>
                                        <p:cTn id="49"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16"/>
                                        </p:tgtEl>
                                        <p:attrNameLst>
                                          <p:attrName>ppt_x</p:attrName>
                                          <p:attrName>ppt_y</p:attrName>
                                        </p:attrNameLst>
                                      </p:cBhvr>
                                    </p:animMotion>
                                    <p:animEffect transition="in" filter="fade">
                                      <p:cBhvr>
                                        <p:cTn id="51" dur="1000"/>
                                        <p:tgtEl>
                                          <p:spTgt spid="16"/>
                                        </p:tgtEl>
                                      </p:cBhvr>
                                    </p:animEffect>
                                  </p:childTnLst>
                                </p:cTn>
                              </p:par>
                            </p:childTnLst>
                          </p:cTn>
                        </p:par>
                      </p:childTnLst>
                    </p:cTn>
                  </p:par>
                  <p:par>
                    <p:cTn id="52" fill="hold">
                      <p:stCondLst>
                        <p:cond delay="indefinite"/>
                      </p:stCondLst>
                      <p:childTnLst>
                        <p:par>
                          <p:cTn id="53" fill="hold">
                            <p:stCondLst>
                              <p:cond delay="0"/>
                            </p:stCondLst>
                            <p:childTnLst>
                              <p:par>
                                <p:cTn id="54" presetID="52" presetClass="entr" presetSubtype="0" fill="hold" grpId="0" nodeType="clickEffect">
                                  <p:stCondLst>
                                    <p:cond delay="0"/>
                                  </p:stCondLst>
                                  <p:childTnLst>
                                    <p:set>
                                      <p:cBhvr>
                                        <p:cTn id="55" dur="1" fill="hold">
                                          <p:stCondLst>
                                            <p:cond delay="0"/>
                                          </p:stCondLst>
                                        </p:cTn>
                                        <p:tgtEl>
                                          <p:spTgt spid="17"/>
                                        </p:tgtEl>
                                        <p:attrNameLst>
                                          <p:attrName>style.visibility</p:attrName>
                                        </p:attrNameLst>
                                      </p:cBhvr>
                                      <p:to>
                                        <p:strVal val="visible"/>
                                      </p:to>
                                    </p:set>
                                    <p:animScale>
                                      <p:cBhvr>
                                        <p:cTn id="56"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17"/>
                                        </p:tgtEl>
                                        <p:attrNameLst>
                                          <p:attrName>ppt_x</p:attrName>
                                          <p:attrName>ppt_y</p:attrName>
                                        </p:attrNameLst>
                                      </p:cBhvr>
                                    </p:animMotion>
                                    <p:animEffect transition="in" filter="fade">
                                      <p:cBhvr>
                                        <p:cTn id="58" dur="1000"/>
                                        <p:tgtEl>
                                          <p:spTgt spid="17"/>
                                        </p:tgtEl>
                                      </p:cBhvr>
                                    </p:animEffect>
                                  </p:childTnLst>
                                </p:cTn>
                              </p:par>
                            </p:childTnLst>
                          </p:cTn>
                        </p:par>
                      </p:childTnLst>
                    </p:cTn>
                  </p:par>
                  <p:par>
                    <p:cTn id="59" fill="hold">
                      <p:stCondLst>
                        <p:cond delay="indefinite"/>
                      </p:stCondLst>
                      <p:childTnLst>
                        <p:par>
                          <p:cTn id="60" fill="hold">
                            <p:stCondLst>
                              <p:cond delay="0"/>
                            </p:stCondLst>
                            <p:childTnLst>
                              <p:par>
                                <p:cTn id="61" presetID="52" presetClass="entr" presetSubtype="0" fill="hold" grpId="0" nodeType="clickEffect">
                                  <p:stCondLst>
                                    <p:cond delay="0"/>
                                  </p:stCondLst>
                                  <p:childTnLst>
                                    <p:set>
                                      <p:cBhvr>
                                        <p:cTn id="62" dur="1" fill="hold">
                                          <p:stCondLst>
                                            <p:cond delay="0"/>
                                          </p:stCondLst>
                                        </p:cTn>
                                        <p:tgtEl>
                                          <p:spTgt spid="18"/>
                                        </p:tgtEl>
                                        <p:attrNameLst>
                                          <p:attrName>style.visibility</p:attrName>
                                        </p:attrNameLst>
                                      </p:cBhvr>
                                      <p:to>
                                        <p:strVal val="visible"/>
                                      </p:to>
                                    </p:set>
                                    <p:animScale>
                                      <p:cBhvr>
                                        <p:cTn id="63"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18"/>
                                        </p:tgtEl>
                                        <p:attrNameLst>
                                          <p:attrName>ppt_x</p:attrName>
                                          <p:attrName>ppt_y</p:attrName>
                                        </p:attrNameLst>
                                      </p:cBhvr>
                                    </p:animMotion>
                                    <p:animEffect transition="in" filter="fade">
                                      <p:cBhvr>
                                        <p:cTn id="65" dur="1000"/>
                                        <p:tgtEl>
                                          <p:spTgt spid="18"/>
                                        </p:tgtEl>
                                      </p:cBhvr>
                                    </p:animEffect>
                                  </p:childTnLst>
                                </p:cTn>
                              </p:par>
                            </p:childTnLst>
                          </p:cTn>
                        </p:par>
                      </p:childTnLst>
                    </p:cTn>
                  </p:par>
                  <p:par>
                    <p:cTn id="66" fill="hold">
                      <p:stCondLst>
                        <p:cond delay="indefinite"/>
                      </p:stCondLst>
                      <p:childTnLst>
                        <p:par>
                          <p:cTn id="67" fill="hold">
                            <p:stCondLst>
                              <p:cond delay="0"/>
                            </p:stCondLst>
                            <p:childTnLst>
                              <p:par>
                                <p:cTn id="68" presetID="52" presetClass="entr" presetSubtype="0" fill="hold" grpId="0" nodeType="clickEffect">
                                  <p:stCondLst>
                                    <p:cond delay="0"/>
                                  </p:stCondLst>
                                  <p:childTnLst>
                                    <p:set>
                                      <p:cBhvr>
                                        <p:cTn id="69" dur="1" fill="hold">
                                          <p:stCondLst>
                                            <p:cond delay="0"/>
                                          </p:stCondLst>
                                        </p:cTn>
                                        <p:tgtEl>
                                          <p:spTgt spid="19"/>
                                        </p:tgtEl>
                                        <p:attrNameLst>
                                          <p:attrName>style.visibility</p:attrName>
                                        </p:attrNameLst>
                                      </p:cBhvr>
                                      <p:to>
                                        <p:strVal val="visible"/>
                                      </p:to>
                                    </p:set>
                                    <p:animScale>
                                      <p:cBhvr>
                                        <p:cTn id="70"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1" dur="1000" decel="50000" fill="hold">
                                          <p:stCondLst>
                                            <p:cond delay="0"/>
                                          </p:stCondLst>
                                        </p:cTn>
                                        <p:tgtEl>
                                          <p:spTgt spid="19"/>
                                        </p:tgtEl>
                                        <p:attrNameLst>
                                          <p:attrName>ppt_x</p:attrName>
                                          <p:attrName>ppt_y</p:attrName>
                                        </p:attrNameLst>
                                      </p:cBhvr>
                                    </p:animMotion>
                                    <p:animEffect transition="in" filter="fade">
                                      <p:cBhvr>
                                        <p:cTn id="72" dur="1000"/>
                                        <p:tgtEl>
                                          <p:spTgt spid="19"/>
                                        </p:tgtEl>
                                      </p:cBhvr>
                                    </p:animEffect>
                                  </p:childTnLst>
                                </p:cTn>
                              </p:par>
                            </p:childTnLst>
                          </p:cTn>
                        </p:par>
                      </p:childTnLst>
                    </p:cTn>
                  </p:par>
                  <p:par>
                    <p:cTn id="73" fill="hold">
                      <p:stCondLst>
                        <p:cond delay="indefinite"/>
                      </p:stCondLst>
                      <p:childTnLst>
                        <p:par>
                          <p:cTn id="74" fill="hold">
                            <p:stCondLst>
                              <p:cond delay="0"/>
                            </p:stCondLst>
                            <p:childTnLst>
                              <p:par>
                                <p:cTn id="75" presetID="52" presetClass="entr" presetSubtype="0" fill="hold" grpId="0" nodeType="clickEffect">
                                  <p:stCondLst>
                                    <p:cond delay="0"/>
                                  </p:stCondLst>
                                  <p:childTnLst>
                                    <p:set>
                                      <p:cBhvr>
                                        <p:cTn id="76" dur="1" fill="hold">
                                          <p:stCondLst>
                                            <p:cond delay="0"/>
                                          </p:stCondLst>
                                        </p:cTn>
                                        <p:tgtEl>
                                          <p:spTgt spid="20"/>
                                        </p:tgtEl>
                                        <p:attrNameLst>
                                          <p:attrName>style.visibility</p:attrName>
                                        </p:attrNameLst>
                                      </p:cBhvr>
                                      <p:to>
                                        <p:strVal val="visible"/>
                                      </p:to>
                                    </p:set>
                                    <p:animScale>
                                      <p:cBhvr>
                                        <p:cTn id="77"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8" dur="1000" decel="50000" fill="hold">
                                          <p:stCondLst>
                                            <p:cond delay="0"/>
                                          </p:stCondLst>
                                        </p:cTn>
                                        <p:tgtEl>
                                          <p:spTgt spid="20"/>
                                        </p:tgtEl>
                                        <p:attrNameLst>
                                          <p:attrName>ppt_x</p:attrName>
                                          <p:attrName>ppt_y</p:attrName>
                                        </p:attrNameLst>
                                      </p:cBhvr>
                                    </p:animMotion>
                                    <p:animEffect transition="in" filter="fade">
                                      <p:cBhvr>
                                        <p:cTn id="79" dur="1000"/>
                                        <p:tgtEl>
                                          <p:spTgt spid="20"/>
                                        </p:tgtEl>
                                      </p:cBhvr>
                                    </p:animEffect>
                                  </p:childTnLst>
                                </p:cTn>
                              </p:par>
                            </p:childTnLst>
                          </p:cTn>
                        </p:par>
                      </p:childTnLst>
                    </p:cTn>
                  </p:par>
                  <p:par>
                    <p:cTn id="80" fill="hold">
                      <p:stCondLst>
                        <p:cond delay="indefinite"/>
                      </p:stCondLst>
                      <p:childTnLst>
                        <p:par>
                          <p:cTn id="81" fill="hold">
                            <p:stCondLst>
                              <p:cond delay="0"/>
                            </p:stCondLst>
                            <p:childTnLst>
                              <p:par>
                                <p:cTn id="82" presetID="52" presetClass="entr" presetSubtype="0" fill="hold" grpId="0" nodeType="clickEffect">
                                  <p:stCondLst>
                                    <p:cond delay="0"/>
                                  </p:stCondLst>
                                  <p:childTnLst>
                                    <p:set>
                                      <p:cBhvr>
                                        <p:cTn id="83" dur="1" fill="hold">
                                          <p:stCondLst>
                                            <p:cond delay="0"/>
                                          </p:stCondLst>
                                        </p:cTn>
                                        <p:tgtEl>
                                          <p:spTgt spid="31"/>
                                        </p:tgtEl>
                                        <p:attrNameLst>
                                          <p:attrName>style.visibility</p:attrName>
                                        </p:attrNameLst>
                                      </p:cBhvr>
                                      <p:to>
                                        <p:strVal val="visible"/>
                                      </p:to>
                                    </p:set>
                                    <p:animScale>
                                      <p:cBhvr>
                                        <p:cTn id="84"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5" dur="1000" decel="50000" fill="hold">
                                          <p:stCondLst>
                                            <p:cond delay="0"/>
                                          </p:stCondLst>
                                        </p:cTn>
                                        <p:tgtEl>
                                          <p:spTgt spid="31"/>
                                        </p:tgtEl>
                                        <p:attrNameLst>
                                          <p:attrName>ppt_x</p:attrName>
                                          <p:attrName>ppt_y</p:attrName>
                                        </p:attrNameLst>
                                      </p:cBhvr>
                                    </p:animMotion>
                                    <p:animEffect transition="in" filter="fade">
                                      <p:cBhvr>
                                        <p:cTn id="86" dur="1000"/>
                                        <p:tgtEl>
                                          <p:spTgt spid="31"/>
                                        </p:tgtEl>
                                      </p:cBhvr>
                                    </p:animEffect>
                                  </p:childTnLst>
                                </p:cTn>
                              </p:par>
                            </p:childTnLst>
                          </p:cTn>
                        </p:par>
                      </p:childTnLst>
                    </p:cTn>
                  </p:par>
                  <p:par>
                    <p:cTn id="87" fill="hold">
                      <p:stCondLst>
                        <p:cond delay="indefinite"/>
                      </p:stCondLst>
                      <p:childTnLst>
                        <p:par>
                          <p:cTn id="88" fill="hold">
                            <p:stCondLst>
                              <p:cond delay="0"/>
                            </p:stCondLst>
                            <p:childTnLst>
                              <p:par>
                                <p:cTn id="89" presetID="52" presetClass="entr" presetSubtype="0" fill="hold" grpId="0" nodeType="clickEffect">
                                  <p:stCondLst>
                                    <p:cond delay="0"/>
                                  </p:stCondLst>
                                  <p:childTnLst>
                                    <p:set>
                                      <p:cBhvr>
                                        <p:cTn id="90" dur="1" fill="hold">
                                          <p:stCondLst>
                                            <p:cond delay="0"/>
                                          </p:stCondLst>
                                        </p:cTn>
                                        <p:tgtEl>
                                          <p:spTgt spid="23"/>
                                        </p:tgtEl>
                                        <p:attrNameLst>
                                          <p:attrName>style.visibility</p:attrName>
                                        </p:attrNameLst>
                                      </p:cBhvr>
                                      <p:to>
                                        <p:strVal val="visible"/>
                                      </p:to>
                                    </p:set>
                                    <p:animScale>
                                      <p:cBhvr>
                                        <p:cTn id="91"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2" dur="1000" decel="50000" fill="hold">
                                          <p:stCondLst>
                                            <p:cond delay="0"/>
                                          </p:stCondLst>
                                        </p:cTn>
                                        <p:tgtEl>
                                          <p:spTgt spid="23"/>
                                        </p:tgtEl>
                                        <p:attrNameLst>
                                          <p:attrName>ppt_x</p:attrName>
                                          <p:attrName>ppt_y</p:attrName>
                                        </p:attrNameLst>
                                      </p:cBhvr>
                                    </p:animMotion>
                                    <p:animEffect transition="in" filter="fade">
                                      <p:cBhvr>
                                        <p:cTn id="93" dur="1000"/>
                                        <p:tgtEl>
                                          <p:spTgt spid="23"/>
                                        </p:tgtEl>
                                      </p:cBhvr>
                                    </p:animEffect>
                                  </p:childTnLst>
                                </p:cTn>
                              </p:par>
                            </p:childTnLst>
                          </p:cTn>
                        </p:par>
                      </p:childTnLst>
                    </p:cTn>
                  </p:par>
                  <p:par>
                    <p:cTn id="94" fill="hold">
                      <p:stCondLst>
                        <p:cond delay="indefinite"/>
                      </p:stCondLst>
                      <p:childTnLst>
                        <p:par>
                          <p:cTn id="95" fill="hold">
                            <p:stCondLst>
                              <p:cond delay="0"/>
                            </p:stCondLst>
                            <p:childTnLst>
                              <p:par>
                                <p:cTn id="96" presetID="52" presetClass="entr" presetSubtype="0" fill="hold" grpId="0" nodeType="clickEffect">
                                  <p:stCondLst>
                                    <p:cond delay="0"/>
                                  </p:stCondLst>
                                  <p:childTnLst>
                                    <p:set>
                                      <p:cBhvr>
                                        <p:cTn id="97" dur="1" fill="hold">
                                          <p:stCondLst>
                                            <p:cond delay="0"/>
                                          </p:stCondLst>
                                        </p:cTn>
                                        <p:tgtEl>
                                          <p:spTgt spid="24"/>
                                        </p:tgtEl>
                                        <p:attrNameLst>
                                          <p:attrName>style.visibility</p:attrName>
                                        </p:attrNameLst>
                                      </p:cBhvr>
                                      <p:to>
                                        <p:strVal val="visible"/>
                                      </p:to>
                                    </p:set>
                                    <p:animScale>
                                      <p:cBhvr>
                                        <p:cTn id="98"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9" dur="1000" decel="50000" fill="hold">
                                          <p:stCondLst>
                                            <p:cond delay="0"/>
                                          </p:stCondLst>
                                        </p:cTn>
                                        <p:tgtEl>
                                          <p:spTgt spid="24"/>
                                        </p:tgtEl>
                                        <p:attrNameLst>
                                          <p:attrName>ppt_x</p:attrName>
                                          <p:attrName>ppt_y</p:attrName>
                                        </p:attrNameLst>
                                      </p:cBhvr>
                                    </p:animMotion>
                                    <p:animEffect transition="in" filter="fade">
                                      <p:cBhvr>
                                        <p:cTn id="100" dur="1000"/>
                                        <p:tgtEl>
                                          <p:spTgt spid="24"/>
                                        </p:tgtEl>
                                      </p:cBhvr>
                                    </p:animEffect>
                                  </p:childTnLst>
                                </p:cTn>
                              </p:par>
                            </p:childTnLst>
                          </p:cTn>
                        </p:par>
                      </p:childTnLst>
                    </p:cTn>
                  </p:par>
                  <p:par>
                    <p:cTn id="101" fill="hold">
                      <p:stCondLst>
                        <p:cond delay="indefinite"/>
                      </p:stCondLst>
                      <p:childTnLst>
                        <p:par>
                          <p:cTn id="102" fill="hold">
                            <p:stCondLst>
                              <p:cond delay="0"/>
                            </p:stCondLst>
                            <p:childTnLst>
                              <p:par>
                                <p:cTn id="103" presetID="52" presetClass="entr" presetSubtype="0" fill="hold" grpId="0" nodeType="clickEffect">
                                  <p:stCondLst>
                                    <p:cond delay="0"/>
                                  </p:stCondLst>
                                  <p:childTnLst>
                                    <p:set>
                                      <p:cBhvr>
                                        <p:cTn id="104" dur="1" fill="hold">
                                          <p:stCondLst>
                                            <p:cond delay="0"/>
                                          </p:stCondLst>
                                        </p:cTn>
                                        <p:tgtEl>
                                          <p:spTgt spid="25"/>
                                        </p:tgtEl>
                                        <p:attrNameLst>
                                          <p:attrName>style.visibility</p:attrName>
                                        </p:attrNameLst>
                                      </p:cBhvr>
                                      <p:to>
                                        <p:strVal val="visible"/>
                                      </p:to>
                                    </p:set>
                                    <p:animScale>
                                      <p:cBhvr>
                                        <p:cTn id="105"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6" dur="1000" decel="50000" fill="hold">
                                          <p:stCondLst>
                                            <p:cond delay="0"/>
                                          </p:stCondLst>
                                        </p:cTn>
                                        <p:tgtEl>
                                          <p:spTgt spid="25"/>
                                        </p:tgtEl>
                                        <p:attrNameLst>
                                          <p:attrName>ppt_x</p:attrName>
                                          <p:attrName>ppt_y</p:attrName>
                                        </p:attrNameLst>
                                      </p:cBhvr>
                                    </p:animMotion>
                                    <p:animEffect transition="in" filter="fade">
                                      <p:cBhvr>
                                        <p:cTn id="107" dur="1000"/>
                                        <p:tgtEl>
                                          <p:spTgt spid="25"/>
                                        </p:tgtEl>
                                      </p:cBhvr>
                                    </p:animEffect>
                                  </p:childTnLst>
                                </p:cTn>
                              </p:par>
                            </p:childTnLst>
                          </p:cTn>
                        </p:par>
                      </p:childTnLst>
                    </p:cTn>
                  </p:par>
                  <p:par>
                    <p:cTn id="108" fill="hold">
                      <p:stCondLst>
                        <p:cond delay="indefinite"/>
                      </p:stCondLst>
                      <p:childTnLst>
                        <p:par>
                          <p:cTn id="109" fill="hold">
                            <p:stCondLst>
                              <p:cond delay="0"/>
                            </p:stCondLst>
                            <p:childTnLst>
                              <p:par>
                                <p:cTn id="110" presetID="52" presetClass="entr" presetSubtype="0" fill="hold" grpId="0" nodeType="clickEffect">
                                  <p:stCondLst>
                                    <p:cond delay="0"/>
                                  </p:stCondLst>
                                  <p:childTnLst>
                                    <p:set>
                                      <p:cBhvr>
                                        <p:cTn id="111" dur="1" fill="hold">
                                          <p:stCondLst>
                                            <p:cond delay="0"/>
                                          </p:stCondLst>
                                        </p:cTn>
                                        <p:tgtEl>
                                          <p:spTgt spid="26"/>
                                        </p:tgtEl>
                                        <p:attrNameLst>
                                          <p:attrName>style.visibility</p:attrName>
                                        </p:attrNameLst>
                                      </p:cBhvr>
                                      <p:to>
                                        <p:strVal val="visible"/>
                                      </p:to>
                                    </p:set>
                                    <p:animScale>
                                      <p:cBhvr>
                                        <p:cTn id="112"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3" dur="1000" decel="50000" fill="hold">
                                          <p:stCondLst>
                                            <p:cond delay="0"/>
                                          </p:stCondLst>
                                        </p:cTn>
                                        <p:tgtEl>
                                          <p:spTgt spid="26"/>
                                        </p:tgtEl>
                                        <p:attrNameLst>
                                          <p:attrName>ppt_x</p:attrName>
                                          <p:attrName>ppt_y</p:attrName>
                                        </p:attrNameLst>
                                      </p:cBhvr>
                                    </p:animMotion>
                                    <p:animEffect transition="in" filter="fade">
                                      <p:cBhvr>
                                        <p:cTn id="114" dur="1000"/>
                                        <p:tgtEl>
                                          <p:spTgt spid="26"/>
                                        </p:tgtEl>
                                      </p:cBhvr>
                                    </p:animEffect>
                                  </p:childTnLst>
                                </p:cTn>
                              </p:par>
                            </p:childTnLst>
                          </p:cTn>
                        </p:par>
                      </p:childTnLst>
                    </p:cTn>
                  </p:par>
                  <p:par>
                    <p:cTn id="115" fill="hold">
                      <p:stCondLst>
                        <p:cond delay="indefinite"/>
                      </p:stCondLst>
                      <p:childTnLst>
                        <p:par>
                          <p:cTn id="116" fill="hold">
                            <p:stCondLst>
                              <p:cond delay="0"/>
                            </p:stCondLst>
                            <p:childTnLst>
                              <p:par>
                                <p:cTn id="117" presetID="52" presetClass="entr" presetSubtype="0" fill="hold" grpId="0" nodeType="clickEffect">
                                  <p:stCondLst>
                                    <p:cond delay="0"/>
                                  </p:stCondLst>
                                  <p:childTnLst>
                                    <p:set>
                                      <p:cBhvr>
                                        <p:cTn id="118" dur="1" fill="hold">
                                          <p:stCondLst>
                                            <p:cond delay="0"/>
                                          </p:stCondLst>
                                        </p:cTn>
                                        <p:tgtEl>
                                          <p:spTgt spid="27"/>
                                        </p:tgtEl>
                                        <p:attrNameLst>
                                          <p:attrName>style.visibility</p:attrName>
                                        </p:attrNameLst>
                                      </p:cBhvr>
                                      <p:to>
                                        <p:strVal val="visible"/>
                                      </p:to>
                                    </p:set>
                                    <p:animScale>
                                      <p:cBhvr>
                                        <p:cTn id="119"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0" dur="1000" decel="50000" fill="hold">
                                          <p:stCondLst>
                                            <p:cond delay="0"/>
                                          </p:stCondLst>
                                        </p:cTn>
                                        <p:tgtEl>
                                          <p:spTgt spid="27"/>
                                        </p:tgtEl>
                                        <p:attrNameLst>
                                          <p:attrName>ppt_x</p:attrName>
                                          <p:attrName>ppt_y</p:attrName>
                                        </p:attrNameLst>
                                      </p:cBhvr>
                                    </p:animMotion>
                                    <p:animEffect transition="in" filter="fade">
                                      <p:cBhvr>
                                        <p:cTn id="121" dur="1000"/>
                                        <p:tgtEl>
                                          <p:spTgt spid="27"/>
                                        </p:tgtEl>
                                      </p:cBhvr>
                                    </p:animEffect>
                                  </p:childTnLst>
                                </p:cTn>
                              </p:par>
                            </p:childTnLst>
                          </p:cTn>
                        </p:par>
                      </p:childTnLst>
                    </p:cTn>
                  </p:par>
                  <p:par>
                    <p:cTn id="122" fill="hold">
                      <p:stCondLst>
                        <p:cond delay="indefinite"/>
                      </p:stCondLst>
                      <p:childTnLst>
                        <p:par>
                          <p:cTn id="123" fill="hold">
                            <p:stCondLst>
                              <p:cond delay="0"/>
                            </p:stCondLst>
                            <p:childTnLst>
                              <p:par>
                                <p:cTn id="124" presetID="52" presetClass="entr" presetSubtype="0" fill="hold" grpId="0" nodeType="clickEffect">
                                  <p:stCondLst>
                                    <p:cond delay="0"/>
                                  </p:stCondLst>
                                  <p:childTnLst>
                                    <p:set>
                                      <p:cBhvr>
                                        <p:cTn id="125" dur="1" fill="hold">
                                          <p:stCondLst>
                                            <p:cond delay="0"/>
                                          </p:stCondLst>
                                        </p:cTn>
                                        <p:tgtEl>
                                          <p:spTgt spid="28"/>
                                        </p:tgtEl>
                                        <p:attrNameLst>
                                          <p:attrName>style.visibility</p:attrName>
                                        </p:attrNameLst>
                                      </p:cBhvr>
                                      <p:to>
                                        <p:strVal val="visible"/>
                                      </p:to>
                                    </p:set>
                                    <p:animScale>
                                      <p:cBhvr>
                                        <p:cTn id="126"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7" dur="1000" decel="50000" fill="hold">
                                          <p:stCondLst>
                                            <p:cond delay="0"/>
                                          </p:stCondLst>
                                        </p:cTn>
                                        <p:tgtEl>
                                          <p:spTgt spid="28"/>
                                        </p:tgtEl>
                                        <p:attrNameLst>
                                          <p:attrName>ppt_x</p:attrName>
                                          <p:attrName>ppt_y</p:attrName>
                                        </p:attrNameLst>
                                      </p:cBhvr>
                                    </p:animMotion>
                                    <p:animEffect transition="in" filter="fade">
                                      <p:cBhvr>
                                        <p:cTn id="128" dur="1000"/>
                                        <p:tgtEl>
                                          <p:spTgt spid="28"/>
                                        </p:tgtEl>
                                      </p:cBhvr>
                                    </p:animEffect>
                                  </p:childTnLst>
                                </p:cTn>
                              </p:par>
                            </p:childTnLst>
                          </p:cTn>
                        </p:par>
                      </p:childTnLst>
                    </p:cTn>
                  </p:par>
                  <p:par>
                    <p:cTn id="129" fill="hold">
                      <p:stCondLst>
                        <p:cond delay="indefinite"/>
                      </p:stCondLst>
                      <p:childTnLst>
                        <p:par>
                          <p:cTn id="130" fill="hold">
                            <p:stCondLst>
                              <p:cond delay="0"/>
                            </p:stCondLst>
                            <p:childTnLst>
                              <p:par>
                                <p:cTn id="131" presetID="52" presetClass="entr" presetSubtype="0" fill="hold" grpId="0" nodeType="clickEffect">
                                  <p:stCondLst>
                                    <p:cond delay="0"/>
                                  </p:stCondLst>
                                  <p:childTnLst>
                                    <p:set>
                                      <p:cBhvr>
                                        <p:cTn id="132" dur="1" fill="hold">
                                          <p:stCondLst>
                                            <p:cond delay="0"/>
                                          </p:stCondLst>
                                        </p:cTn>
                                        <p:tgtEl>
                                          <p:spTgt spid="29"/>
                                        </p:tgtEl>
                                        <p:attrNameLst>
                                          <p:attrName>style.visibility</p:attrName>
                                        </p:attrNameLst>
                                      </p:cBhvr>
                                      <p:to>
                                        <p:strVal val="visible"/>
                                      </p:to>
                                    </p:set>
                                    <p:animScale>
                                      <p:cBhvr>
                                        <p:cTn id="133"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4" dur="1000" decel="50000" fill="hold">
                                          <p:stCondLst>
                                            <p:cond delay="0"/>
                                          </p:stCondLst>
                                        </p:cTn>
                                        <p:tgtEl>
                                          <p:spTgt spid="29"/>
                                        </p:tgtEl>
                                        <p:attrNameLst>
                                          <p:attrName>ppt_x</p:attrName>
                                          <p:attrName>ppt_y</p:attrName>
                                        </p:attrNameLst>
                                      </p:cBhvr>
                                    </p:animMotion>
                                    <p:animEffect transition="in" filter="fade">
                                      <p:cBhvr>
                                        <p:cTn id="135" dur="1000"/>
                                        <p:tgtEl>
                                          <p:spTgt spid="29"/>
                                        </p:tgtEl>
                                      </p:cBhvr>
                                    </p:animEffect>
                                  </p:childTnLst>
                                </p:cTn>
                              </p:par>
                            </p:childTnLst>
                          </p:cTn>
                        </p:par>
                      </p:childTnLst>
                    </p:cTn>
                  </p:par>
                  <p:par>
                    <p:cTn id="136" fill="hold">
                      <p:stCondLst>
                        <p:cond delay="indefinite"/>
                      </p:stCondLst>
                      <p:childTnLst>
                        <p:par>
                          <p:cTn id="137" fill="hold">
                            <p:stCondLst>
                              <p:cond delay="0"/>
                            </p:stCondLst>
                            <p:childTnLst>
                              <p:par>
                                <p:cTn id="138" presetID="52" presetClass="entr" presetSubtype="0" fill="hold" grpId="0" nodeType="clickEffect">
                                  <p:stCondLst>
                                    <p:cond delay="0"/>
                                  </p:stCondLst>
                                  <p:childTnLst>
                                    <p:set>
                                      <p:cBhvr>
                                        <p:cTn id="139" dur="1" fill="hold">
                                          <p:stCondLst>
                                            <p:cond delay="0"/>
                                          </p:stCondLst>
                                        </p:cTn>
                                        <p:tgtEl>
                                          <p:spTgt spid="30"/>
                                        </p:tgtEl>
                                        <p:attrNameLst>
                                          <p:attrName>style.visibility</p:attrName>
                                        </p:attrNameLst>
                                      </p:cBhvr>
                                      <p:to>
                                        <p:strVal val="visible"/>
                                      </p:to>
                                    </p:set>
                                    <p:animScale>
                                      <p:cBhvr>
                                        <p:cTn id="140"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1" dur="1000" decel="50000" fill="hold">
                                          <p:stCondLst>
                                            <p:cond delay="0"/>
                                          </p:stCondLst>
                                        </p:cTn>
                                        <p:tgtEl>
                                          <p:spTgt spid="30"/>
                                        </p:tgtEl>
                                        <p:attrNameLst>
                                          <p:attrName>ppt_x</p:attrName>
                                          <p:attrName>ppt_y</p:attrName>
                                        </p:attrNameLst>
                                      </p:cBhvr>
                                    </p:animMotion>
                                    <p:animEffect transition="in" filter="fade">
                                      <p:cBhvr>
                                        <p:cTn id="142"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3" grpId="0" animBg="1"/>
      <p:bldP spid="24" grpId="0" animBg="1"/>
      <p:bldP spid="25" grpId="0" animBg="1"/>
      <p:bldP spid="26" grpId="0" animBg="1"/>
      <p:bldP spid="27" grpId="0" animBg="1"/>
      <p:bldP spid="28" grpId="0" animBg="1"/>
      <p:bldP spid="29" grpId="0" animBg="1"/>
      <p:bldP spid="30" grpId="0" animBg="1"/>
      <p:bldP spid="31" grpId="0" animBg="1"/>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Line Spelling</a:t>
            </a:r>
            <a:endParaRPr lang="en-US" dirty="0"/>
          </a:p>
        </p:txBody>
      </p:sp>
      <p:cxnSp>
        <p:nvCxnSpPr>
          <p:cNvPr id="5" name="Straight Connector 4"/>
          <p:cNvCxnSpPr/>
          <p:nvPr/>
        </p:nvCxnSpPr>
        <p:spPr>
          <a:xfrm>
            <a:off x="2438400" y="2133600"/>
            <a:ext cx="1981200"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3581400" y="1981200"/>
            <a:ext cx="685800"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590800" y="1981200"/>
            <a:ext cx="7620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667000" y="1524000"/>
            <a:ext cx="609600" cy="461665"/>
          </a:xfrm>
          <a:prstGeom prst="rect">
            <a:avLst/>
          </a:prstGeom>
          <a:noFill/>
        </p:spPr>
        <p:txBody>
          <a:bodyPr wrap="square" rtlCol="0">
            <a:spAutoFit/>
          </a:bodyPr>
          <a:lstStyle/>
          <a:p>
            <a:pPr algn="ctr"/>
            <a:r>
              <a:rPr lang="en-US" sz="2400" dirty="0" err="1" smtClean="0"/>
              <a:t>ai</a:t>
            </a:r>
            <a:endParaRPr lang="en-US" sz="2400" dirty="0"/>
          </a:p>
        </p:txBody>
      </p:sp>
      <p:sp>
        <p:nvSpPr>
          <p:cNvPr id="13" name="TextBox 12"/>
          <p:cNvSpPr txBox="1"/>
          <p:nvPr/>
        </p:nvSpPr>
        <p:spPr>
          <a:xfrm>
            <a:off x="3581400" y="1519535"/>
            <a:ext cx="609600" cy="461665"/>
          </a:xfrm>
          <a:prstGeom prst="rect">
            <a:avLst/>
          </a:prstGeom>
          <a:noFill/>
        </p:spPr>
        <p:txBody>
          <a:bodyPr wrap="square" rtlCol="0">
            <a:spAutoFit/>
          </a:bodyPr>
          <a:lstStyle/>
          <a:p>
            <a:pPr algn="ctr"/>
            <a:r>
              <a:rPr lang="en-US" sz="2400" dirty="0" smtClean="0"/>
              <a:t>m</a:t>
            </a:r>
            <a:endParaRPr lang="en-US" sz="2400" dirty="0"/>
          </a:p>
        </p:txBody>
      </p:sp>
      <p:cxnSp>
        <p:nvCxnSpPr>
          <p:cNvPr id="14" name="Straight Connector 13"/>
          <p:cNvCxnSpPr/>
          <p:nvPr/>
        </p:nvCxnSpPr>
        <p:spPr>
          <a:xfrm>
            <a:off x="2133600" y="3200400"/>
            <a:ext cx="3429000" cy="1"/>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4876800" y="3052465"/>
            <a:ext cx="685800"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886200" y="3052465"/>
            <a:ext cx="7620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962400" y="2595265"/>
            <a:ext cx="609600" cy="461665"/>
          </a:xfrm>
          <a:prstGeom prst="rect">
            <a:avLst/>
          </a:prstGeom>
          <a:noFill/>
        </p:spPr>
        <p:txBody>
          <a:bodyPr wrap="square" rtlCol="0">
            <a:spAutoFit/>
          </a:bodyPr>
          <a:lstStyle/>
          <a:p>
            <a:pPr algn="ctr"/>
            <a:r>
              <a:rPr lang="en-US" sz="2400" dirty="0" err="1" smtClean="0"/>
              <a:t>ai</a:t>
            </a:r>
            <a:endParaRPr lang="en-US" sz="2400" dirty="0"/>
          </a:p>
        </p:txBody>
      </p:sp>
      <p:sp>
        <p:nvSpPr>
          <p:cNvPr id="18" name="TextBox 17"/>
          <p:cNvSpPr txBox="1"/>
          <p:nvPr/>
        </p:nvSpPr>
        <p:spPr>
          <a:xfrm>
            <a:off x="4876800" y="2590800"/>
            <a:ext cx="609600" cy="461665"/>
          </a:xfrm>
          <a:prstGeom prst="rect">
            <a:avLst/>
          </a:prstGeom>
          <a:noFill/>
        </p:spPr>
        <p:txBody>
          <a:bodyPr wrap="square" rtlCol="0">
            <a:spAutoFit/>
          </a:bodyPr>
          <a:lstStyle/>
          <a:p>
            <a:pPr algn="ctr"/>
            <a:r>
              <a:rPr lang="en-US" sz="2400" dirty="0" smtClean="0"/>
              <a:t>n</a:t>
            </a:r>
            <a:endParaRPr lang="en-US" sz="2400" dirty="0"/>
          </a:p>
        </p:txBody>
      </p:sp>
      <p:cxnSp>
        <p:nvCxnSpPr>
          <p:cNvPr id="20" name="Straight Connector 19"/>
          <p:cNvCxnSpPr/>
          <p:nvPr/>
        </p:nvCxnSpPr>
        <p:spPr>
          <a:xfrm>
            <a:off x="3124200" y="3052465"/>
            <a:ext cx="685800"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2133600" y="3052465"/>
            <a:ext cx="7620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209800" y="2595265"/>
            <a:ext cx="609600" cy="461665"/>
          </a:xfrm>
          <a:prstGeom prst="rect">
            <a:avLst/>
          </a:prstGeom>
          <a:noFill/>
        </p:spPr>
        <p:txBody>
          <a:bodyPr wrap="square" rtlCol="0">
            <a:spAutoFit/>
          </a:bodyPr>
          <a:lstStyle/>
          <a:p>
            <a:pPr algn="ctr"/>
            <a:r>
              <a:rPr lang="en-US" sz="2400" dirty="0" smtClean="0"/>
              <a:t>b</a:t>
            </a:r>
            <a:endParaRPr lang="en-US" sz="2400" dirty="0"/>
          </a:p>
        </p:txBody>
      </p:sp>
      <p:sp>
        <p:nvSpPr>
          <p:cNvPr id="23" name="TextBox 22"/>
          <p:cNvSpPr txBox="1"/>
          <p:nvPr/>
        </p:nvSpPr>
        <p:spPr>
          <a:xfrm>
            <a:off x="3124200" y="2590800"/>
            <a:ext cx="609600" cy="461665"/>
          </a:xfrm>
          <a:prstGeom prst="rect">
            <a:avLst/>
          </a:prstGeom>
          <a:noFill/>
        </p:spPr>
        <p:txBody>
          <a:bodyPr wrap="square" rtlCol="0">
            <a:spAutoFit/>
          </a:bodyPr>
          <a:lstStyle/>
          <a:p>
            <a:pPr algn="ctr"/>
            <a:r>
              <a:rPr lang="en-US" sz="2400" dirty="0" smtClean="0"/>
              <a:t>r</a:t>
            </a:r>
            <a:endParaRPr lang="en-US" sz="2400" dirty="0"/>
          </a:p>
        </p:txBody>
      </p:sp>
      <p:cxnSp>
        <p:nvCxnSpPr>
          <p:cNvPr id="25" name="Straight Connector 24"/>
          <p:cNvCxnSpPr/>
          <p:nvPr/>
        </p:nvCxnSpPr>
        <p:spPr>
          <a:xfrm>
            <a:off x="2133600" y="4419599"/>
            <a:ext cx="3429000" cy="1"/>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876800" y="4271664"/>
            <a:ext cx="685800"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3886200" y="4271664"/>
            <a:ext cx="7620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962400" y="3814464"/>
            <a:ext cx="609600" cy="461665"/>
          </a:xfrm>
          <a:prstGeom prst="rect">
            <a:avLst/>
          </a:prstGeom>
          <a:noFill/>
        </p:spPr>
        <p:txBody>
          <a:bodyPr wrap="square" rtlCol="0">
            <a:spAutoFit/>
          </a:bodyPr>
          <a:lstStyle/>
          <a:p>
            <a:pPr algn="ctr"/>
            <a:r>
              <a:rPr lang="en-US" sz="2400" dirty="0" err="1" smtClean="0"/>
              <a:t>ai</a:t>
            </a:r>
            <a:endParaRPr lang="en-US" sz="2400" dirty="0"/>
          </a:p>
        </p:txBody>
      </p:sp>
      <p:sp>
        <p:nvSpPr>
          <p:cNvPr id="29" name="TextBox 28"/>
          <p:cNvSpPr txBox="1"/>
          <p:nvPr/>
        </p:nvSpPr>
        <p:spPr>
          <a:xfrm>
            <a:off x="4876800" y="3809999"/>
            <a:ext cx="609600" cy="461665"/>
          </a:xfrm>
          <a:prstGeom prst="rect">
            <a:avLst/>
          </a:prstGeom>
          <a:noFill/>
        </p:spPr>
        <p:txBody>
          <a:bodyPr wrap="square" rtlCol="0">
            <a:spAutoFit/>
          </a:bodyPr>
          <a:lstStyle/>
          <a:p>
            <a:pPr algn="ctr"/>
            <a:r>
              <a:rPr lang="en-US" sz="2400" dirty="0" smtClean="0"/>
              <a:t>n</a:t>
            </a:r>
            <a:endParaRPr lang="en-US" sz="2400" dirty="0"/>
          </a:p>
        </p:txBody>
      </p:sp>
      <p:cxnSp>
        <p:nvCxnSpPr>
          <p:cNvPr id="30" name="Straight Connector 29"/>
          <p:cNvCxnSpPr/>
          <p:nvPr/>
        </p:nvCxnSpPr>
        <p:spPr>
          <a:xfrm>
            <a:off x="3124200" y="4271664"/>
            <a:ext cx="685800"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133600" y="4271664"/>
            <a:ext cx="7620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209800" y="3814464"/>
            <a:ext cx="609600" cy="461665"/>
          </a:xfrm>
          <a:prstGeom prst="rect">
            <a:avLst/>
          </a:prstGeom>
          <a:noFill/>
        </p:spPr>
        <p:txBody>
          <a:bodyPr wrap="square" rtlCol="0">
            <a:spAutoFit/>
          </a:bodyPr>
          <a:lstStyle/>
          <a:p>
            <a:pPr algn="ctr"/>
            <a:r>
              <a:rPr lang="en-US" sz="2400" dirty="0" smtClean="0"/>
              <a:t>g</a:t>
            </a:r>
            <a:endParaRPr lang="en-US" sz="2400" dirty="0"/>
          </a:p>
        </p:txBody>
      </p:sp>
      <p:sp>
        <p:nvSpPr>
          <p:cNvPr id="33" name="TextBox 32"/>
          <p:cNvSpPr txBox="1"/>
          <p:nvPr/>
        </p:nvSpPr>
        <p:spPr>
          <a:xfrm>
            <a:off x="3124200" y="3809999"/>
            <a:ext cx="609600" cy="461665"/>
          </a:xfrm>
          <a:prstGeom prst="rect">
            <a:avLst/>
          </a:prstGeom>
          <a:noFill/>
        </p:spPr>
        <p:txBody>
          <a:bodyPr wrap="square" rtlCol="0">
            <a:spAutoFit/>
          </a:bodyPr>
          <a:lstStyle/>
          <a:p>
            <a:pPr algn="ctr"/>
            <a:r>
              <a:rPr lang="en-US" sz="2400" dirty="0" smtClean="0"/>
              <a:t>r</a:t>
            </a:r>
            <a:endParaRPr lang="en-US" sz="2400" dirty="0"/>
          </a:p>
        </p:txBody>
      </p:sp>
      <p:cxnSp>
        <p:nvCxnSpPr>
          <p:cNvPr id="34" name="Straight Connector 33"/>
          <p:cNvCxnSpPr/>
          <p:nvPr/>
        </p:nvCxnSpPr>
        <p:spPr>
          <a:xfrm>
            <a:off x="1752600" y="5486400"/>
            <a:ext cx="2133600"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6934200" y="5338465"/>
            <a:ext cx="685800"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5943600" y="5338465"/>
            <a:ext cx="7620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6019800" y="4872335"/>
            <a:ext cx="609600" cy="461665"/>
          </a:xfrm>
          <a:prstGeom prst="rect">
            <a:avLst/>
          </a:prstGeom>
          <a:noFill/>
        </p:spPr>
        <p:txBody>
          <a:bodyPr wrap="square" rtlCol="0">
            <a:spAutoFit/>
          </a:bodyPr>
          <a:lstStyle/>
          <a:p>
            <a:pPr algn="ctr"/>
            <a:r>
              <a:rPr lang="en-US" sz="2400" dirty="0" err="1" smtClean="0"/>
              <a:t>ai</a:t>
            </a:r>
            <a:endParaRPr lang="en-US" sz="2400" dirty="0"/>
          </a:p>
        </p:txBody>
      </p:sp>
      <p:sp>
        <p:nvSpPr>
          <p:cNvPr id="38" name="TextBox 37"/>
          <p:cNvSpPr txBox="1"/>
          <p:nvPr/>
        </p:nvSpPr>
        <p:spPr>
          <a:xfrm>
            <a:off x="6934200" y="4872335"/>
            <a:ext cx="609600" cy="461665"/>
          </a:xfrm>
          <a:prstGeom prst="rect">
            <a:avLst/>
          </a:prstGeom>
          <a:noFill/>
        </p:spPr>
        <p:txBody>
          <a:bodyPr wrap="square" rtlCol="0">
            <a:spAutoFit/>
          </a:bodyPr>
          <a:lstStyle/>
          <a:p>
            <a:pPr algn="ctr"/>
            <a:r>
              <a:rPr lang="en-US" sz="2400" dirty="0" smtClean="0"/>
              <a:t>n</a:t>
            </a:r>
            <a:endParaRPr lang="en-US" sz="2400" dirty="0"/>
          </a:p>
        </p:txBody>
      </p:sp>
      <p:cxnSp>
        <p:nvCxnSpPr>
          <p:cNvPr id="39" name="Straight Connector 38"/>
          <p:cNvCxnSpPr/>
          <p:nvPr/>
        </p:nvCxnSpPr>
        <p:spPr>
          <a:xfrm>
            <a:off x="2819400" y="5338465"/>
            <a:ext cx="685800"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1905000" y="5338465"/>
            <a:ext cx="7620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1981200" y="4881265"/>
            <a:ext cx="609600" cy="461665"/>
          </a:xfrm>
          <a:prstGeom prst="rect">
            <a:avLst/>
          </a:prstGeom>
          <a:noFill/>
        </p:spPr>
        <p:txBody>
          <a:bodyPr wrap="square" rtlCol="0">
            <a:spAutoFit/>
          </a:bodyPr>
          <a:lstStyle/>
          <a:p>
            <a:pPr algn="ctr"/>
            <a:r>
              <a:rPr lang="en-US" sz="2400" dirty="0" smtClean="0"/>
              <a:t>e</a:t>
            </a:r>
            <a:endParaRPr lang="en-US" sz="2400" dirty="0"/>
          </a:p>
        </p:txBody>
      </p:sp>
      <p:sp>
        <p:nvSpPr>
          <p:cNvPr id="42" name="TextBox 41"/>
          <p:cNvSpPr txBox="1"/>
          <p:nvPr/>
        </p:nvSpPr>
        <p:spPr>
          <a:xfrm>
            <a:off x="2819400" y="4872335"/>
            <a:ext cx="609600" cy="461665"/>
          </a:xfrm>
          <a:prstGeom prst="rect">
            <a:avLst/>
          </a:prstGeom>
          <a:noFill/>
        </p:spPr>
        <p:txBody>
          <a:bodyPr wrap="square" rtlCol="0">
            <a:spAutoFit/>
          </a:bodyPr>
          <a:lstStyle/>
          <a:p>
            <a:pPr algn="ctr"/>
            <a:r>
              <a:rPr lang="en-US" sz="2400" dirty="0" smtClean="0"/>
              <a:t>x</a:t>
            </a:r>
            <a:endParaRPr lang="en-US" sz="2400" dirty="0"/>
          </a:p>
        </p:txBody>
      </p:sp>
      <p:cxnSp>
        <p:nvCxnSpPr>
          <p:cNvPr id="44" name="Straight Connector 43"/>
          <p:cNvCxnSpPr/>
          <p:nvPr/>
        </p:nvCxnSpPr>
        <p:spPr>
          <a:xfrm>
            <a:off x="4114800" y="5486400"/>
            <a:ext cx="3733800"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5029200" y="5338465"/>
            <a:ext cx="685800"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038600" y="5338465"/>
            <a:ext cx="7620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4114800" y="4872335"/>
            <a:ext cx="609600" cy="461665"/>
          </a:xfrm>
          <a:prstGeom prst="rect">
            <a:avLst/>
          </a:prstGeom>
          <a:noFill/>
        </p:spPr>
        <p:txBody>
          <a:bodyPr wrap="square" rtlCol="0">
            <a:spAutoFit/>
          </a:bodyPr>
          <a:lstStyle/>
          <a:p>
            <a:pPr algn="ctr"/>
            <a:r>
              <a:rPr lang="en-US" sz="2400" dirty="0" smtClean="0"/>
              <a:t>p</a:t>
            </a:r>
            <a:endParaRPr lang="en-US" sz="2400" dirty="0"/>
          </a:p>
        </p:txBody>
      </p:sp>
      <p:sp>
        <p:nvSpPr>
          <p:cNvPr id="53" name="TextBox 52"/>
          <p:cNvSpPr txBox="1"/>
          <p:nvPr/>
        </p:nvSpPr>
        <p:spPr>
          <a:xfrm>
            <a:off x="5029200" y="4872335"/>
            <a:ext cx="609600" cy="461665"/>
          </a:xfrm>
          <a:prstGeom prst="rect">
            <a:avLst/>
          </a:prstGeom>
          <a:noFill/>
        </p:spPr>
        <p:txBody>
          <a:bodyPr wrap="square" rtlCol="0">
            <a:spAutoFit/>
          </a:bodyPr>
          <a:lstStyle/>
          <a:p>
            <a:pPr algn="ctr"/>
            <a:r>
              <a:rPr lang="en-US" sz="2400" dirty="0" smtClean="0"/>
              <a:t>l</a:t>
            </a:r>
            <a:endParaRPr lang="en-US" sz="2400" dirty="0"/>
          </a:p>
        </p:txBody>
      </p:sp>
      <p:cxnSp>
        <p:nvCxnSpPr>
          <p:cNvPr id="54" name="Straight Connector 53"/>
          <p:cNvCxnSpPr/>
          <p:nvPr/>
        </p:nvCxnSpPr>
        <p:spPr>
          <a:xfrm>
            <a:off x="2133600" y="6553200"/>
            <a:ext cx="3429000" cy="1"/>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4876800" y="6405265"/>
            <a:ext cx="685800"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3886200" y="6405265"/>
            <a:ext cx="7620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3962400" y="5948065"/>
            <a:ext cx="609600" cy="461665"/>
          </a:xfrm>
          <a:prstGeom prst="rect">
            <a:avLst/>
          </a:prstGeom>
          <a:noFill/>
        </p:spPr>
        <p:txBody>
          <a:bodyPr wrap="square" rtlCol="0">
            <a:spAutoFit/>
          </a:bodyPr>
          <a:lstStyle/>
          <a:p>
            <a:pPr algn="ctr"/>
            <a:r>
              <a:rPr lang="en-US" sz="2400" dirty="0" err="1" smtClean="0"/>
              <a:t>ai</a:t>
            </a:r>
            <a:endParaRPr lang="en-US" sz="2400" dirty="0"/>
          </a:p>
        </p:txBody>
      </p:sp>
      <p:sp>
        <p:nvSpPr>
          <p:cNvPr id="58" name="TextBox 57"/>
          <p:cNvSpPr txBox="1"/>
          <p:nvPr/>
        </p:nvSpPr>
        <p:spPr>
          <a:xfrm>
            <a:off x="4876800" y="5943600"/>
            <a:ext cx="609600" cy="461665"/>
          </a:xfrm>
          <a:prstGeom prst="rect">
            <a:avLst/>
          </a:prstGeom>
          <a:noFill/>
        </p:spPr>
        <p:txBody>
          <a:bodyPr wrap="square" rtlCol="0">
            <a:spAutoFit/>
          </a:bodyPr>
          <a:lstStyle/>
          <a:p>
            <a:pPr algn="ctr"/>
            <a:r>
              <a:rPr lang="en-US" sz="2400" dirty="0" smtClean="0"/>
              <a:t>n</a:t>
            </a:r>
            <a:endParaRPr lang="en-US" sz="2400" dirty="0"/>
          </a:p>
        </p:txBody>
      </p:sp>
      <p:cxnSp>
        <p:nvCxnSpPr>
          <p:cNvPr id="59" name="Straight Connector 58"/>
          <p:cNvCxnSpPr/>
          <p:nvPr/>
        </p:nvCxnSpPr>
        <p:spPr>
          <a:xfrm>
            <a:off x="3124200" y="6405265"/>
            <a:ext cx="685800"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2133600" y="6405265"/>
            <a:ext cx="7620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2209800" y="5948065"/>
            <a:ext cx="609600" cy="461665"/>
          </a:xfrm>
          <a:prstGeom prst="rect">
            <a:avLst/>
          </a:prstGeom>
          <a:noFill/>
        </p:spPr>
        <p:txBody>
          <a:bodyPr wrap="square" rtlCol="0">
            <a:spAutoFit/>
          </a:bodyPr>
          <a:lstStyle/>
          <a:p>
            <a:pPr algn="ctr"/>
            <a:r>
              <a:rPr lang="en-US" sz="2400" dirty="0" smtClean="0"/>
              <a:t>d</a:t>
            </a:r>
            <a:endParaRPr lang="en-US" sz="2400" dirty="0"/>
          </a:p>
        </p:txBody>
      </p:sp>
      <p:sp>
        <p:nvSpPr>
          <p:cNvPr id="62" name="TextBox 61"/>
          <p:cNvSpPr txBox="1"/>
          <p:nvPr/>
        </p:nvSpPr>
        <p:spPr>
          <a:xfrm>
            <a:off x="3124200" y="5943600"/>
            <a:ext cx="609600" cy="461665"/>
          </a:xfrm>
          <a:prstGeom prst="rect">
            <a:avLst/>
          </a:prstGeom>
          <a:noFill/>
        </p:spPr>
        <p:txBody>
          <a:bodyPr wrap="square" rtlCol="0">
            <a:spAutoFit/>
          </a:bodyPr>
          <a:lstStyle/>
          <a:p>
            <a:pPr algn="ctr"/>
            <a:r>
              <a:rPr lang="en-US" sz="2400" dirty="0" smtClean="0"/>
              <a:t>r</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Scale>
                                      <p:cBhvr>
                                        <p:cTn id="12"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8"/>
                                        </p:tgtEl>
                                        <p:attrNameLst>
                                          <p:attrName>ppt_x</p:attrName>
                                          <p:attrName>ppt_y</p:attrName>
                                        </p:attrNameLst>
                                      </p:cBhvr>
                                    </p:animMotion>
                                    <p:animEffect transition="in" filter="fade">
                                      <p:cBhvr>
                                        <p:cTn id="14" dur="10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52"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Scale>
                                      <p:cBhvr>
                                        <p:cTn id="19"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7"/>
                                        </p:tgtEl>
                                        <p:attrNameLst>
                                          <p:attrName>ppt_x</p:attrName>
                                          <p:attrName>ppt_y</p:attrName>
                                        </p:attrNameLst>
                                      </p:cBhvr>
                                    </p:animMotion>
                                    <p:animEffect transition="in" filter="fade">
                                      <p:cBhvr>
                                        <p:cTn id="21" dur="10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52" presetClass="entr" presetSubtype="0"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Scale>
                                      <p:cBhvr>
                                        <p:cTn id="26"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12"/>
                                        </p:tgtEl>
                                        <p:attrNameLst>
                                          <p:attrName>ppt_x</p:attrName>
                                          <p:attrName>ppt_y</p:attrName>
                                        </p:attrNameLst>
                                      </p:cBhvr>
                                    </p:animMotion>
                                    <p:animEffect transition="in" filter="fade">
                                      <p:cBhvr>
                                        <p:cTn id="28" dur="10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52"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Scale>
                                      <p:cBhvr>
                                        <p:cTn id="33"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13"/>
                                        </p:tgtEl>
                                        <p:attrNameLst>
                                          <p:attrName>ppt_x</p:attrName>
                                          <p:attrName>ppt_y</p:attrName>
                                        </p:attrNameLst>
                                      </p:cBhvr>
                                    </p:animMotion>
                                    <p:animEffect transition="in" filter="fade">
                                      <p:cBhvr>
                                        <p:cTn id="35" dur="1000"/>
                                        <p:tgtEl>
                                          <p:spTgt spid="13"/>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nodeType="click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checkerboard(across)">
                                      <p:cBhvr>
                                        <p:cTn id="40" dur="500"/>
                                        <p:tgtEl>
                                          <p:spTgt spid="14"/>
                                        </p:tgtEl>
                                      </p:cBhvr>
                                    </p:animEffect>
                                  </p:childTnLst>
                                </p:cTn>
                              </p:par>
                            </p:childTnLst>
                          </p:cTn>
                        </p:par>
                      </p:childTnLst>
                    </p:cTn>
                  </p:par>
                  <p:par>
                    <p:cTn id="41" fill="hold">
                      <p:stCondLst>
                        <p:cond delay="indefinite"/>
                      </p:stCondLst>
                      <p:childTnLst>
                        <p:par>
                          <p:cTn id="42" fill="hold">
                            <p:stCondLst>
                              <p:cond delay="0"/>
                            </p:stCondLst>
                            <p:childTnLst>
                              <p:par>
                                <p:cTn id="43" presetID="52" presetClass="entr" presetSubtype="0" fill="hold" nodeType="clickEffect">
                                  <p:stCondLst>
                                    <p:cond delay="0"/>
                                  </p:stCondLst>
                                  <p:childTnLst>
                                    <p:set>
                                      <p:cBhvr>
                                        <p:cTn id="44" dur="1" fill="hold">
                                          <p:stCondLst>
                                            <p:cond delay="0"/>
                                          </p:stCondLst>
                                        </p:cTn>
                                        <p:tgtEl>
                                          <p:spTgt spid="21"/>
                                        </p:tgtEl>
                                        <p:attrNameLst>
                                          <p:attrName>style.visibility</p:attrName>
                                        </p:attrNameLst>
                                      </p:cBhvr>
                                      <p:to>
                                        <p:strVal val="visible"/>
                                      </p:to>
                                    </p:set>
                                    <p:animScale>
                                      <p:cBhvr>
                                        <p:cTn id="45"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21"/>
                                        </p:tgtEl>
                                        <p:attrNameLst>
                                          <p:attrName>ppt_x</p:attrName>
                                          <p:attrName>ppt_y</p:attrName>
                                        </p:attrNameLst>
                                      </p:cBhvr>
                                    </p:animMotion>
                                    <p:animEffect transition="in" filter="fade">
                                      <p:cBhvr>
                                        <p:cTn id="47" dur="1000"/>
                                        <p:tgtEl>
                                          <p:spTgt spid="21"/>
                                        </p:tgtEl>
                                      </p:cBhvr>
                                    </p:animEffect>
                                  </p:childTnLst>
                                </p:cTn>
                              </p:par>
                            </p:childTnLst>
                          </p:cTn>
                        </p:par>
                      </p:childTnLst>
                    </p:cTn>
                  </p:par>
                  <p:par>
                    <p:cTn id="48" fill="hold">
                      <p:stCondLst>
                        <p:cond delay="indefinite"/>
                      </p:stCondLst>
                      <p:childTnLst>
                        <p:par>
                          <p:cTn id="49" fill="hold">
                            <p:stCondLst>
                              <p:cond delay="0"/>
                            </p:stCondLst>
                            <p:childTnLst>
                              <p:par>
                                <p:cTn id="50" presetID="52" presetClass="entr" presetSubtype="0" fill="hold" nodeType="clickEffect">
                                  <p:stCondLst>
                                    <p:cond delay="0"/>
                                  </p:stCondLst>
                                  <p:childTnLst>
                                    <p:set>
                                      <p:cBhvr>
                                        <p:cTn id="51" dur="1" fill="hold">
                                          <p:stCondLst>
                                            <p:cond delay="0"/>
                                          </p:stCondLst>
                                        </p:cTn>
                                        <p:tgtEl>
                                          <p:spTgt spid="20"/>
                                        </p:tgtEl>
                                        <p:attrNameLst>
                                          <p:attrName>style.visibility</p:attrName>
                                        </p:attrNameLst>
                                      </p:cBhvr>
                                      <p:to>
                                        <p:strVal val="visible"/>
                                      </p:to>
                                    </p:set>
                                    <p:animScale>
                                      <p:cBhvr>
                                        <p:cTn id="52"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20"/>
                                        </p:tgtEl>
                                        <p:attrNameLst>
                                          <p:attrName>ppt_x</p:attrName>
                                          <p:attrName>ppt_y</p:attrName>
                                        </p:attrNameLst>
                                      </p:cBhvr>
                                    </p:animMotion>
                                    <p:animEffect transition="in" filter="fade">
                                      <p:cBhvr>
                                        <p:cTn id="54" dur="1000"/>
                                        <p:tgtEl>
                                          <p:spTgt spid="20"/>
                                        </p:tgtEl>
                                      </p:cBhvr>
                                    </p:animEffect>
                                  </p:childTnLst>
                                </p:cTn>
                              </p:par>
                            </p:childTnLst>
                          </p:cTn>
                        </p:par>
                      </p:childTnLst>
                    </p:cTn>
                  </p:par>
                  <p:par>
                    <p:cTn id="55" fill="hold">
                      <p:stCondLst>
                        <p:cond delay="indefinite"/>
                      </p:stCondLst>
                      <p:childTnLst>
                        <p:par>
                          <p:cTn id="56" fill="hold">
                            <p:stCondLst>
                              <p:cond delay="0"/>
                            </p:stCondLst>
                            <p:childTnLst>
                              <p:par>
                                <p:cTn id="57" presetID="52" presetClass="entr" presetSubtype="0" fill="hold" nodeType="clickEffect">
                                  <p:stCondLst>
                                    <p:cond delay="0"/>
                                  </p:stCondLst>
                                  <p:childTnLst>
                                    <p:set>
                                      <p:cBhvr>
                                        <p:cTn id="58" dur="1" fill="hold">
                                          <p:stCondLst>
                                            <p:cond delay="0"/>
                                          </p:stCondLst>
                                        </p:cTn>
                                        <p:tgtEl>
                                          <p:spTgt spid="16"/>
                                        </p:tgtEl>
                                        <p:attrNameLst>
                                          <p:attrName>style.visibility</p:attrName>
                                        </p:attrNameLst>
                                      </p:cBhvr>
                                      <p:to>
                                        <p:strVal val="visible"/>
                                      </p:to>
                                    </p:set>
                                    <p:animScale>
                                      <p:cBhvr>
                                        <p:cTn id="59"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16"/>
                                        </p:tgtEl>
                                        <p:attrNameLst>
                                          <p:attrName>ppt_x</p:attrName>
                                          <p:attrName>ppt_y</p:attrName>
                                        </p:attrNameLst>
                                      </p:cBhvr>
                                    </p:animMotion>
                                    <p:animEffect transition="in" filter="fade">
                                      <p:cBhvr>
                                        <p:cTn id="61" dur="1000"/>
                                        <p:tgtEl>
                                          <p:spTgt spid="16"/>
                                        </p:tgtEl>
                                      </p:cBhvr>
                                    </p:animEffect>
                                  </p:childTnLst>
                                </p:cTn>
                              </p:par>
                            </p:childTnLst>
                          </p:cTn>
                        </p:par>
                      </p:childTnLst>
                    </p:cTn>
                  </p:par>
                  <p:par>
                    <p:cTn id="62" fill="hold">
                      <p:stCondLst>
                        <p:cond delay="indefinite"/>
                      </p:stCondLst>
                      <p:childTnLst>
                        <p:par>
                          <p:cTn id="63" fill="hold">
                            <p:stCondLst>
                              <p:cond delay="0"/>
                            </p:stCondLst>
                            <p:childTnLst>
                              <p:par>
                                <p:cTn id="64" presetID="52" presetClass="entr" presetSubtype="0" fill="hold" nodeType="clickEffect">
                                  <p:stCondLst>
                                    <p:cond delay="0"/>
                                  </p:stCondLst>
                                  <p:childTnLst>
                                    <p:set>
                                      <p:cBhvr>
                                        <p:cTn id="65" dur="1" fill="hold">
                                          <p:stCondLst>
                                            <p:cond delay="0"/>
                                          </p:stCondLst>
                                        </p:cTn>
                                        <p:tgtEl>
                                          <p:spTgt spid="15"/>
                                        </p:tgtEl>
                                        <p:attrNameLst>
                                          <p:attrName>style.visibility</p:attrName>
                                        </p:attrNameLst>
                                      </p:cBhvr>
                                      <p:to>
                                        <p:strVal val="visible"/>
                                      </p:to>
                                    </p:set>
                                    <p:animScale>
                                      <p:cBhvr>
                                        <p:cTn id="66"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1000" decel="50000" fill="hold">
                                          <p:stCondLst>
                                            <p:cond delay="0"/>
                                          </p:stCondLst>
                                        </p:cTn>
                                        <p:tgtEl>
                                          <p:spTgt spid="15"/>
                                        </p:tgtEl>
                                        <p:attrNameLst>
                                          <p:attrName>ppt_x</p:attrName>
                                          <p:attrName>ppt_y</p:attrName>
                                        </p:attrNameLst>
                                      </p:cBhvr>
                                    </p:animMotion>
                                    <p:animEffect transition="in" filter="fade">
                                      <p:cBhvr>
                                        <p:cTn id="68" dur="1000"/>
                                        <p:tgtEl>
                                          <p:spTgt spid="15"/>
                                        </p:tgtEl>
                                      </p:cBhvr>
                                    </p:animEffect>
                                  </p:childTnLst>
                                </p:cTn>
                              </p:par>
                            </p:childTnLst>
                          </p:cTn>
                        </p:par>
                      </p:childTnLst>
                    </p:cTn>
                  </p:par>
                  <p:par>
                    <p:cTn id="69" fill="hold">
                      <p:stCondLst>
                        <p:cond delay="indefinite"/>
                      </p:stCondLst>
                      <p:childTnLst>
                        <p:par>
                          <p:cTn id="70" fill="hold">
                            <p:stCondLst>
                              <p:cond delay="0"/>
                            </p:stCondLst>
                            <p:childTnLst>
                              <p:par>
                                <p:cTn id="71" presetID="52" presetClass="entr" presetSubtype="0" fill="hold" grpId="0" nodeType="clickEffect">
                                  <p:stCondLst>
                                    <p:cond delay="0"/>
                                  </p:stCondLst>
                                  <p:childTnLst>
                                    <p:set>
                                      <p:cBhvr>
                                        <p:cTn id="72" dur="1" fill="hold">
                                          <p:stCondLst>
                                            <p:cond delay="0"/>
                                          </p:stCondLst>
                                        </p:cTn>
                                        <p:tgtEl>
                                          <p:spTgt spid="22"/>
                                        </p:tgtEl>
                                        <p:attrNameLst>
                                          <p:attrName>style.visibility</p:attrName>
                                        </p:attrNameLst>
                                      </p:cBhvr>
                                      <p:to>
                                        <p:strVal val="visible"/>
                                      </p:to>
                                    </p:set>
                                    <p:animScale>
                                      <p:cBhvr>
                                        <p:cTn id="73"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4" dur="1000" decel="50000" fill="hold">
                                          <p:stCondLst>
                                            <p:cond delay="0"/>
                                          </p:stCondLst>
                                        </p:cTn>
                                        <p:tgtEl>
                                          <p:spTgt spid="22"/>
                                        </p:tgtEl>
                                        <p:attrNameLst>
                                          <p:attrName>ppt_x</p:attrName>
                                          <p:attrName>ppt_y</p:attrName>
                                        </p:attrNameLst>
                                      </p:cBhvr>
                                    </p:animMotion>
                                    <p:animEffect transition="in" filter="fade">
                                      <p:cBhvr>
                                        <p:cTn id="75" dur="1000"/>
                                        <p:tgtEl>
                                          <p:spTgt spid="22"/>
                                        </p:tgtEl>
                                      </p:cBhvr>
                                    </p:animEffect>
                                  </p:childTnLst>
                                </p:cTn>
                              </p:par>
                            </p:childTnLst>
                          </p:cTn>
                        </p:par>
                      </p:childTnLst>
                    </p:cTn>
                  </p:par>
                  <p:par>
                    <p:cTn id="76" fill="hold">
                      <p:stCondLst>
                        <p:cond delay="indefinite"/>
                      </p:stCondLst>
                      <p:childTnLst>
                        <p:par>
                          <p:cTn id="77" fill="hold">
                            <p:stCondLst>
                              <p:cond delay="0"/>
                            </p:stCondLst>
                            <p:childTnLst>
                              <p:par>
                                <p:cTn id="78" presetID="52" presetClass="entr" presetSubtype="0" fill="hold" grpId="0" nodeType="clickEffect">
                                  <p:stCondLst>
                                    <p:cond delay="0"/>
                                  </p:stCondLst>
                                  <p:childTnLst>
                                    <p:set>
                                      <p:cBhvr>
                                        <p:cTn id="79" dur="1" fill="hold">
                                          <p:stCondLst>
                                            <p:cond delay="0"/>
                                          </p:stCondLst>
                                        </p:cTn>
                                        <p:tgtEl>
                                          <p:spTgt spid="23"/>
                                        </p:tgtEl>
                                        <p:attrNameLst>
                                          <p:attrName>style.visibility</p:attrName>
                                        </p:attrNameLst>
                                      </p:cBhvr>
                                      <p:to>
                                        <p:strVal val="visible"/>
                                      </p:to>
                                    </p:set>
                                    <p:animScale>
                                      <p:cBhvr>
                                        <p:cTn id="80"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1" dur="1000" decel="50000" fill="hold">
                                          <p:stCondLst>
                                            <p:cond delay="0"/>
                                          </p:stCondLst>
                                        </p:cTn>
                                        <p:tgtEl>
                                          <p:spTgt spid="23"/>
                                        </p:tgtEl>
                                        <p:attrNameLst>
                                          <p:attrName>ppt_x</p:attrName>
                                          <p:attrName>ppt_y</p:attrName>
                                        </p:attrNameLst>
                                      </p:cBhvr>
                                    </p:animMotion>
                                    <p:animEffect transition="in" filter="fade">
                                      <p:cBhvr>
                                        <p:cTn id="82" dur="1000"/>
                                        <p:tgtEl>
                                          <p:spTgt spid="23"/>
                                        </p:tgtEl>
                                      </p:cBhvr>
                                    </p:animEffect>
                                  </p:childTnLst>
                                </p:cTn>
                              </p:par>
                            </p:childTnLst>
                          </p:cTn>
                        </p:par>
                      </p:childTnLst>
                    </p:cTn>
                  </p:par>
                  <p:par>
                    <p:cTn id="83" fill="hold">
                      <p:stCondLst>
                        <p:cond delay="indefinite"/>
                      </p:stCondLst>
                      <p:childTnLst>
                        <p:par>
                          <p:cTn id="84" fill="hold">
                            <p:stCondLst>
                              <p:cond delay="0"/>
                            </p:stCondLst>
                            <p:childTnLst>
                              <p:par>
                                <p:cTn id="85" presetID="52" presetClass="entr" presetSubtype="0" fill="hold" grpId="0" nodeType="clickEffect">
                                  <p:stCondLst>
                                    <p:cond delay="0"/>
                                  </p:stCondLst>
                                  <p:childTnLst>
                                    <p:set>
                                      <p:cBhvr>
                                        <p:cTn id="86" dur="1" fill="hold">
                                          <p:stCondLst>
                                            <p:cond delay="0"/>
                                          </p:stCondLst>
                                        </p:cTn>
                                        <p:tgtEl>
                                          <p:spTgt spid="17"/>
                                        </p:tgtEl>
                                        <p:attrNameLst>
                                          <p:attrName>style.visibility</p:attrName>
                                        </p:attrNameLst>
                                      </p:cBhvr>
                                      <p:to>
                                        <p:strVal val="visible"/>
                                      </p:to>
                                    </p:set>
                                    <p:animScale>
                                      <p:cBhvr>
                                        <p:cTn id="87"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8" dur="1000" decel="50000" fill="hold">
                                          <p:stCondLst>
                                            <p:cond delay="0"/>
                                          </p:stCondLst>
                                        </p:cTn>
                                        <p:tgtEl>
                                          <p:spTgt spid="17"/>
                                        </p:tgtEl>
                                        <p:attrNameLst>
                                          <p:attrName>ppt_x</p:attrName>
                                          <p:attrName>ppt_y</p:attrName>
                                        </p:attrNameLst>
                                      </p:cBhvr>
                                    </p:animMotion>
                                    <p:animEffect transition="in" filter="fade">
                                      <p:cBhvr>
                                        <p:cTn id="89" dur="1000"/>
                                        <p:tgtEl>
                                          <p:spTgt spid="17"/>
                                        </p:tgtEl>
                                      </p:cBhvr>
                                    </p:animEffect>
                                  </p:childTnLst>
                                </p:cTn>
                              </p:par>
                            </p:childTnLst>
                          </p:cTn>
                        </p:par>
                      </p:childTnLst>
                    </p:cTn>
                  </p:par>
                  <p:par>
                    <p:cTn id="90" fill="hold">
                      <p:stCondLst>
                        <p:cond delay="indefinite"/>
                      </p:stCondLst>
                      <p:childTnLst>
                        <p:par>
                          <p:cTn id="91" fill="hold">
                            <p:stCondLst>
                              <p:cond delay="0"/>
                            </p:stCondLst>
                            <p:childTnLst>
                              <p:par>
                                <p:cTn id="92" presetID="52" presetClass="entr" presetSubtype="0" fill="hold" grpId="0" nodeType="clickEffect">
                                  <p:stCondLst>
                                    <p:cond delay="0"/>
                                  </p:stCondLst>
                                  <p:childTnLst>
                                    <p:set>
                                      <p:cBhvr>
                                        <p:cTn id="93" dur="1" fill="hold">
                                          <p:stCondLst>
                                            <p:cond delay="0"/>
                                          </p:stCondLst>
                                        </p:cTn>
                                        <p:tgtEl>
                                          <p:spTgt spid="18"/>
                                        </p:tgtEl>
                                        <p:attrNameLst>
                                          <p:attrName>style.visibility</p:attrName>
                                        </p:attrNameLst>
                                      </p:cBhvr>
                                      <p:to>
                                        <p:strVal val="visible"/>
                                      </p:to>
                                    </p:set>
                                    <p:animScale>
                                      <p:cBhvr>
                                        <p:cTn id="94"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5" dur="1000" decel="50000" fill="hold">
                                          <p:stCondLst>
                                            <p:cond delay="0"/>
                                          </p:stCondLst>
                                        </p:cTn>
                                        <p:tgtEl>
                                          <p:spTgt spid="18"/>
                                        </p:tgtEl>
                                        <p:attrNameLst>
                                          <p:attrName>ppt_x</p:attrName>
                                          <p:attrName>ppt_y</p:attrName>
                                        </p:attrNameLst>
                                      </p:cBhvr>
                                    </p:animMotion>
                                    <p:animEffect transition="in" filter="fade">
                                      <p:cBhvr>
                                        <p:cTn id="96" dur="1000"/>
                                        <p:tgtEl>
                                          <p:spTgt spid="18"/>
                                        </p:tgtEl>
                                      </p:cBhvr>
                                    </p:animEffect>
                                  </p:childTnLst>
                                </p:cTn>
                              </p:par>
                            </p:childTnLst>
                          </p:cTn>
                        </p:par>
                      </p:childTnLst>
                    </p:cTn>
                  </p:par>
                  <p:par>
                    <p:cTn id="97" fill="hold">
                      <p:stCondLst>
                        <p:cond delay="indefinite"/>
                      </p:stCondLst>
                      <p:childTnLst>
                        <p:par>
                          <p:cTn id="98" fill="hold">
                            <p:stCondLst>
                              <p:cond delay="0"/>
                            </p:stCondLst>
                            <p:childTnLst>
                              <p:par>
                                <p:cTn id="99" presetID="5" presetClass="entr" presetSubtype="10" fill="hold" nodeType="clickEffect">
                                  <p:stCondLst>
                                    <p:cond delay="0"/>
                                  </p:stCondLst>
                                  <p:childTnLst>
                                    <p:set>
                                      <p:cBhvr>
                                        <p:cTn id="100" dur="1" fill="hold">
                                          <p:stCondLst>
                                            <p:cond delay="0"/>
                                          </p:stCondLst>
                                        </p:cTn>
                                        <p:tgtEl>
                                          <p:spTgt spid="25"/>
                                        </p:tgtEl>
                                        <p:attrNameLst>
                                          <p:attrName>style.visibility</p:attrName>
                                        </p:attrNameLst>
                                      </p:cBhvr>
                                      <p:to>
                                        <p:strVal val="visible"/>
                                      </p:to>
                                    </p:set>
                                    <p:animEffect transition="in" filter="checkerboard(across)">
                                      <p:cBhvr>
                                        <p:cTn id="101" dur="500"/>
                                        <p:tgtEl>
                                          <p:spTgt spid="25"/>
                                        </p:tgtEl>
                                      </p:cBhvr>
                                    </p:animEffect>
                                  </p:childTnLst>
                                </p:cTn>
                              </p:par>
                            </p:childTnLst>
                          </p:cTn>
                        </p:par>
                      </p:childTnLst>
                    </p:cTn>
                  </p:par>
                  <p:par>
                    <p:cTn id="102" fill="hold">
                      <p:stCondLst>
                        <p:cond delay="indefinite"/>
                      </p:stCondLst>
                      <p:childTnLst>
                        <p:par>
                          <p:cTn id="103" fill="hold">
                            <p:stCondLst>
                              <p:cond delay="0"/>
                            </p:stCondLst>
                            <p:childTnLst>
                              <p:par>
                                <p:cTn id="104" presetID="52" presetClass="entr" presetSubtype="0" fill="hold" nodeType="clickEffect">
                                  <p:stCondLst>
                                    <p:cond delay="0"/>
                                  </p:stCondLst>
                                  <p:childTnLst>
                                    <p:set>
                                      <p:cBhvr>
                                        <p:cTn id="105" dur="1" fill="hold">
                                          <p:stCondLst>
                                            <p:cond delay="0"/>
                                          </p:stCondLst>
                                        </p:cTn>
                                        <p:tgtEl>
                                          <p:spTgt spid="31"/>
                                        </p:tgtEl>
                                        <p:attrNameLst>
                                          <p:attrName>style.visibility</p:attrName>
                                        </p:attrNameLst>
                                      </p:cBhvr>
                                      <p:to>
                                        <p:strVal val="visible"/>
                                      </p:to>
                                    </p:set>
                                    <p:animScale>
                                      <p:cBhvr>
                                        <p:cTn id="106"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7" dur="1000" decel="50000" fill="hold">
                                          <p:stCondLst>
                                            <p:cond delay="0"/>
                                          </p:stCondLst>
                                        </p:cTn>
                                        <p:tgtEl>
                                          <p:spTgt spid="31"/>
                                        </p:tgtEl>
                                        <p:attrNameLst>
                                          <p:attrName>ppt_x</p:attrName>
                                          <p:attrName>ppt_y</p:attrName>
                                        </p:attrNameLst>
                                      </p:cBhvr>
                                    </p:animMotion>
                                    <p:animEffect transition="in" filter="fade">
                                      <p:cBhvr>
                                        <p:cTn id="108" dur="1000"/>
                                        <p:tgtEl>
                                          <p:spTgt spid="31"/>
                                        </p:tgtEl>
                                      </p:cBhvr>
                                    </p:animEffect>
                                  </p:childTnLst>
                                </p:cTn>
                              </p:par>
                            </p:childTnLst>
                          </p:cTn>
                        </p:par>
                      </p:childTnLst>
                    </p:cTn>
                  </p:par>
                  <p:par>
                    <p:cTn id="109" fill="hold">
                      <p:stCondLst>
                        <p:cond delay="indefinite"/>
                      </p:stCondLst>
                      <p:childTnLst>
                        <p:par>
                          <p:cTn id="110" fill="hold">
                            <p:stCondLst>
                              <p:cond delay="0"/>
                            </p:stCondLst>
                            <p:childTnLst>
                              <p:par>
                                <p:cTn id="111" presetID="52" presetClass="entr" presetSubtype="0" fill="hold" nodeType="clickEffect">
                                  <p:stCondLst>
                                    <p:cond delay="0"/>
                                  </p:stCondLst>
                                  <p:childTnLst>
                                    <p:set>
                                      <p:cBhvr>
                                        <p:cTn id="112" dur="1" fill="hold">
                                          <p:stCondLst>
                                            <p:cond delay="0"/>
                                          </p:stCondLst>
                                        </p:cTn>
                                        <p:tgtEl>
                                          <p:spTgt spid="30"/>
                                        </p:tgtEl>
                                        <p:attrNameLst>
                                          <p:attrName>style.visibility</p:attrName>
                                        </p:attrNameLst>
                                      </p:cBhvr>
                                      <p:to>
                                        <p:strVal val="visible"/>
                                      </p:to>
                                    </p:set>
                                    <p:animScale>
                                      <p:cBhvr>
                                        <p:cTn id="113"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4" dur="1000" decel="50000" fill="hold">
                                          <p:stCondLst>
                                            <p:cond delay="0"/>
                                          </p:stCondLst>
                                        </p:cTn>
                                        <p:tgtEl>
                                          <p:spTgt spid="30"/>
                                        </p:tgtEl>
                                        <p:attrNameLst>
                                          <p:attrName>ppt_x</p:attrName>
                                          <p:attrName>ppt_y</p:attrName>
                                        </p:attrNameLst>
                                      </p:cBhvr>
                                    </p:animMotion>
                                    <p:animEffect transition="in" filter="fade">
                                      <p:cBhvr>
                                        <p:cTn id="115" dur="1000"/>
                                        <p:tgtEl>
                                          <p:spTgt spid="30"/>
                                        </p:tgtEl>
                                      </p:cBhvr>
                                    </p:animEffect>
                                  </p:childTnLst>
                                </p:cTn>
                              </p:par>
                            </p:childTnLst>
                          </p:cTn>
                        </p:par>
                      </p:childTnLst>
                    </p:cTn>
                  </p:par>
                  <p:par>
                    <p:cTn id="116" fill="hold">
                      <p:stCondLst>
                        <p:cond delay="indefinite"/>
                      </p:stCondLst>
                      <p:childTnLst>
                        <p:par>
                          <p:cTn id="117" fill="hold">
                            <p:stCondLst>
                              <p:cond delay="0"/>
                            </p:stCondLst>
                            <p:childTnLst>
                              <p:par>
                                <p:cTn id="118" presetID="52" presetClass="entr" presetSubtype="0" fill="hold" nodeType="clickEffect">
                                  <p:stCondLst>
                                    <p:cond delay="0"/>
                                  </p:stCondLst>
                                  <p:childTnLst>
                                    <p:set>
                                      <p:cBhvr>
                                        <p:cTn id="119" dur="1" fill="hold">
                                          <p:stCondLst>
                                            <p:cond delay="0"/>
                                          </p:stCondLst>
                                        </p:cTn>
                                        <p:tgtEl>
                                          <p:spTgt spid="27"/>
                                        </p:tgtEl>
                                        <p:attrNameLst>
                                          <p:attrName>style.visibility</p:attrName>
                                        </p:attrNameLst>
                                      </p:cBhvr>
                                      <p:to>
                                        <p:strVal val="visible"/>
                                      </p:to>
                                    </p:set>
                                    <p:animScale>
                                      <p:cBhvr>
                                        <p:cTn id="120"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1" dur="1000" decel="50000" fill="hold">
                                          <p:stCondLst>
                                            <p:cond delay="0"/>
                                          </p:stCondLst>
                                        </p:cTn>
                                        <p:tgtEl>
                                          <p:spTgt spid="27"/>
                                        </p:tgtEl>
                                        <p:attrNameLst>
                                          <p:attrName>ppt_x</p:attrName>
                                          <p:attrName>ppt_y</p:attrName>
                                        </p:attrNameLst>
                                      </p:cBhvr>
                                    </p:animMotion>
                                    <p:animEffect transition="in" filter="fade">
                                      <p:cBhvr>
                                        <p:cTn id="122" dur="1000"/>
                                        <p:tgtEl>
                                          <p:spTgt spid="27"/>
                                        </p:tgtEl>
                                      </p:cBhvr>
                                    </p:animEffect>
                                  </p:childTnLst>
                                </p:cTn>
                              </p:par>
                            </p:childTnLst>
                          </p:cTn>
                        </p:par>
                      </p:childTnLst>
                    </p:cTn>
                  </p:par>
                  <p:par>
                    <p:cTn id="123" fill="hold">
                      <p:stCondLst>
                        <p:cond delay="indefinite"/>
                      </p:stCondLst>
                      <p:childTnLst>
                        <p:par>
                          <p:cTn id="124" fill="hold">
                            <p:stCondLst>
                              <p:cond delay="0"/>
                            </p:stCondLst>
                            <p:childTnLst>
                              <p:par>
                                <p:cTn id="125" presetID="52" presetClass="entr" presetSubtype="0" fill="hold" nodeType="clickEffect">
                                  <p:stCondLst>
                                    <p:cond delay="0"/>
                                  </p:stCondLst>
                                  <p:childTnLst>
                                    <p:set>
                                      <p:cBhvr>
                                        <p:cTn id="126" dur="1" fill="hold">
                                          <p:stCondLst>
                                            <p:cond delay="0"/>
                                          </p:stCondLst>
                                        </p:cTn>
                                        <p:tgtEl>
                                          <p:spTgt spid="26"/>
                                        </p:tgtEl>
                                        <p:attrNameLst>
                                          <p:attrName>style.visibility</p:attrName>
                                        </p:attrNameLst>
                                      </p:cBhvr>
                                      <p:to>
                                        <p:strVal val="visible"/>
                                      </p:to>
                                    </p:set>
                                    <p:animScale>
                                      <p:cBhvr>
                                        <p:cTn id="127"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8" dur="1000" decel="50000" fill="hold">
                                          <p:stCondLst>
                                            <p:cond delay="0"/>
                                          </p:stCondLst>
                                        </p:cTn>
                                        <p:tgtEl>
                                          <p:spTgt spid="26"/>
                                        </p:tgtEl>
                                        <p:attrNameLst>
                                          <p:attrName>ppt_x</p:attrName>
                                          <p:attrName>ppt_y</p:attrName>
                                        </p:attrNameLst>
                                      </p:cBhvr>
                                    </p:animMotion>
                                    <p:animEffect transition="in" filter="fade">
                                      <p:cBhvr>
                                        <p:cTn id="129" dur="1000"/>
                                        <p:tgtEl>
                                          <p:spTgt spid="26"/>
                                        </p:tgtEl>
                                      </p:cBhvr>
                                    </p:animEffect>
                                  </p:childTnLst>
                                </p:cTn>
                              </p:par>
                            </p:childTnLst>
                          </p:cTn>
                        </p:par>
                      </p:childTnLst>
                    </p:cTn>
                  </p:par>
                  <p:par>
                    <p:cTn id="130" fill="hold">
                      <p:stCondLst>
                        <p:cond delay="indefinite"/>
                      </p:stCondLst>
                      <p:childTnLst>
                        <p:par>
                          <p:cTn id="131" fill="hold">
                            <p:stCondLst>
                              <p:cond delay="0"/>
                            </p:stCondLst>
                            <p:childTnLst>
                              <p:par>
                                <p:cTn id="132" presetID="52" presetClass="entr" presetSubtype="0" fill="hold" grpId="0" nodeType="clickEffect">
                                  <p:stCondLst>
                                    <p:cond delay="0"/>
                                  </p:stCondLst>
                                  <p:childTnLst>
                                    <p:set>
                                      <p:cBhvr>
                                        <p:cTn id="133" dur="1" fill="hold">
                                          <p:stCondLst>
                                            <p:cond delay="0"/>
                                          </p:stCondLst>
                                        </p:cTn>
                                        <p:tgtEl>
                                          <p:spTgt spid="32"/>
                                        </p:tgtEl>
                                        <p:attrNameLst>
                                          <p:attrName>style.visibility</p:attrName>
                                        </p:attrNameLst>
                                      </p:cBhvr>
                                      <p:to>
                                        <p:strVal val="visible"/>
                                      </p:to>
                                    </p:set>
                                    <p:animScale>
                                      <p:cBhvr>
                                        <p:cTn id="134"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5" dur="1000" decel="50000" fill="hold">
                                          <p:stCondLst>
                                            <p:cond delay="0"/>
                                          </p:stCondLst>
                                        </p:cTn>
                                        <p:tgtEl>
                                          <p:spTgt spid="32"/>
                                        </p:tgtEl>
                                        <p:attrNameLst>
                                          <p:attrName>ppt_x</p:attrName>
                                          <p:attrName>ppt_y</p:attrName>
                                        </p:attrNameLst>
                                      </p:cBhvr>
                                    </p:animMotion>
                                    <p:animEffect transition="in" filter="fade">
                                      <p:cBhvr>
                                        <p:cTn id="136" dur="1000"/>
                                        <p:tgtEl>
                                          <p:spTgt spid="32"/>
                                        </p:tgtEl>
                                      </p:cBhvr>
                                    </p:animEffect>
                                  </p:childTnLst>
                                </p:cTn>
                              </p:par>
                            </p:childTnLst>
                          </p:cTn>
                        </p:par>
                      </p:childTnLst>
                    </p:cTn>
                  </p:par>
                  <p:par>
                    <p:cTn id="137" fill="hold">
                      <p:stCondLst>
                        <p:cond delay="indefinite"/>
                      </p:stCondLst>
                      <p:childTnLst>
                        <p:par>
                          <p:cTn id="138" fill="hold">
                            <p:stCondLst>
                              <p:cond delay="0"/>
                            </p:stCondLst>
                            <p:childTnLst>
                              <p:par>
                                <p:cTn id="139" presetID="52" presetClass="entr" presetSubtype="0" fill="hold" grpId="0" nodeType="clickEffect">
                                  <p:stCondLst>
                                    <p:cond delay="0"/>
                                  </p:stCondLst>
                                  <p:childTnLst>
                                    <p:set>
                                      <p:cBhvr>
                                        <p:cTn id="140" dur="1" fill="hold">
                                          <p:stCondLst>
                                            <p:cond delay="0"/>
                                          </p:stCondLst>
                                        </p:cTn>
                                        <p:tgtEl>
                                          <p:spTgt spid="33"/>
                                        </p:tgtEl>
                                        <p:attrNameLst>
                                          <p:attrName>style.visibility</p:attrName>
                                        </p:attrNameLst>
                                      </p:cBhvr>
                                      <p:to>
                                        <p:strVal val="visible"/>
                                      </p:to>
                                    </p:set>
                                    <p:animScale>
                                      <p:cBhvr>
                                        <p:cTn id="141"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2" dur="1000" decel="50000" fill="hold">
                                          <p:stCondLst>
                                            <p:cond delay="0"/>
                                          </p:stCondLst>
                                        </p:cTn>
                                        <p:tgtEl>
                                          <p:spTgt spid="33"/>
                                        </p:tgtEl>
                                        <p:attrNameLst>
                                          <p:attrName>ppt_x</p:attrName>
                                          <p:attrName>ppt_y</p:attrName>
                                        </p:attrNameLst>
                                      </p:cBhvr>
                                    </p:animMotion>
                                    <p:animEffect transition="in" filter="fade">
                                      <p:cBhvr>
                                        <p:cTn id="143" dur="1000"/>
                                        <p:tgtEl>
                                          <p:spTgt spid="33"/>
                                        </p:tgtEl>
                                      </p:cBhvr>
                                    </p:animEffect>
                                  </p:childTnLst>
                                </p:cTn>
                              </p:par>
                            </p:childTnLst>
                          </p:cTn>
                        </p:par>
                      </p:childTnLst>
                    </p:cTn>
                  </p:par>
                  <p:par>
                    <p:cTn id="144" fill="hold">
                      <p:stCondLst>
                        <p:cond delay="indefinite"/>
                      </p:stCondLst>
                      <p:childTnLst>
                        <p:par>
                          <p:cTn id="145" fill="hold">
                            <p:stCondLst>
                              <p:cond delay="0"/>
                            </p:stCondLst>
                            <p:childTnLst>
                              <p:par>
                                <p:cTn id="146" presetID="52" presetClass="entr" presetSubtype="0" fill="hold" grpId="0" nodeType="clickEffect">
                                  <p:stCondLst>
                                    <p:cond delay="0"/>
                                  </p:stCondLst>
                                  <p:childTnLst>
                                    <p:set>
                                      <p:cBhvr>
                                        <p:cTn id="147" dur="1" fill="hold">
                                          <p:stCondLst>
                                            <p:cond delay="0"/>
                                          </p:stCondLst>
                                        </p:cTn>
                                        <p:tgtEl>
                                          <p:spTgt spid="28"/>
                                        </p:tgtEl>
                                        <p:attrNameLst>
                                          <p:attrName>style.visibility</p:attrName>
                                        </p:attrNameLst>
                                      </p:cBhvr>
                                      <p:to>
                                        <p:strVal val="visible"/>
                                      </p:to>
                                    </p:set>
                                    <p:animScale>
                                      <p:cBhvr>
                                        <p:cTn id="148"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9" dur="1000" decel="50000" fill="hold">
                                          <p:stCondLst>
                                            <p:cond delay="0"/>
                                          </p:stCondLst>
                                        </p:cTn>
                                        <p:tgtEl>
                                          <p:spTgt spid="28"/>
                                        </p:tgtEl>
                                        <p:attrNameLst>
                                          <p:attrName>ppt_x</p:attrName>
                                          <p:attrName>ppt_y</p:attrName>
                                        </p:attrNameLst>
                                      </p:cBhvr>
                                    </p:animMotion>
                                    <p:animEffect transition="in" filter="fade">
                                      <p:cBhvr>
                                        <p:cTn id="150" dur="1000"/>
                                        <p:tgtEl>
                                          <p:spTgt spid="28"/>
                                        </p:tgtEl>
                                      </p:cBhvr>
                                    </p:animEffect>
                                  </p:childTnLst>
                                </p:cTn>
                              </p:par>
                            </p:childTnLst>
                          </p:cTn>
                        </p:par>
                      </p:childTnLst>
                    </p:cTn>
                  </p:par>
                  <p:par>
                    <p:cTn id="151" fill="hold">
                      <p:stCondLst>
                        <p:cond delay="indefinite"/>
                      </p:stCondLst>
                      <p:childTnLst>
                        <p:par>
                          <p:cTn id="152" fill="hold">
                            <p:stCondLst>
                              <p:cond delay="0"/>
                            </p:stCondLst>
                            <p:childTnLst>
                              <p:par>
                                <p:cTn id="153" presetID="52" presetClass="entr" presetSubtype="0" fill="hold" grpId="0" nodeType="clickEffect">
                                  <p:stCondLst>
                                    <p:cond delay="0"/>
                                  </p:stCondLst>
                                  <p:childTnLst>
                                    <p:set>
                                      <p:cBhvr>
                                        <p:cTn id="154" dur="1" fill="hold">
                                          <p:stCondLst>
                                            <p:cond delay="0"/>
                                          </p:stCondLst>
                                        </p:cTn>
                                        <p:tgtEl>
                                          <p:spTgt spid="29"/>
                                        </p:tgtEl>
                                        <p:attrNameLst>
                                          <p:attrName>style.visibility</p:attrName>
                                        </p:attrNameLst>
                                      </p:cBhvr>
                                      <p:to>
                                        <p:strVal val="visible"/>
                                      </p:to>
                                    </p:set>
                                    <p:animScale>
                                      <p:cBhvr>
                                        <p:cTn id="155"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6" dur="1000" decel="50000" fill="hold">
                                          <p:stCondLst>
                                            <p:cond delay="0"/>
                                          </p:stCondLst>
                                        </p:cTn>
                                        <p:tgtEl>
                                          <p:spTgt spid="29"/>
                                        </p:tgtEl>
                                        <p:attrNameLst>
                                          <p:attrName>ppt_x</p:attrName>
                                          <p:attrName>ppt_y</p:attrName>
                                        </p:attrNameLst>
                                      </p:cBhvr>
                                    </p:animMotion>
                                    <p:animEffect transition="in" filter="fade">
                                      <p:cBhvr>
                                        <p:cTn id="157" dur="1000"/>
                                        <p:tgtEl>
                                          <p:spTgt spid="29"/>
                                        </p:tgtEl>
                                      </p:cBhvr>
                                    </p:animEffect>
                                  </p:childTnLst>
                                </p:cTn>
                              </p:par>
                            </p:childTnLst>
                          </p:cTn>
                        </p:par>
                      </p:childTnLst>
                    </p:cTn>
                  </p:par>
                  <p:par>
                    <p:cTn id="158" fill="hold">
                      <p:stCondLst>
                        <p:cond delay="indefinite"/>
                      </p:stCondLst>
                      <p:childTnLst>
                        <p:par>
                          <p:cTn id="159" fill="hold">
                            <p:stCondLst>
                              <p:cond delay="0"/>
                            </p:stCondLst>
                            <p:childTnLst>
                              <p:par>
                                <p:cTn id="160" presetID="52" presetClass="entr" presetSubtype="0" fill="hold" nodeType="clickEffect">
                                  <p:stCondLst>
                                    <p:cond delay="0"/>
                                  </p:stCondLst>
                                  <p:childTnLst>
                                    <p:set>
                                      <p:cBhvr>
                                        <p:cTn id="161" dur="1" fill="hold">
                                          <p:stCondLst>
                                            <p:cond delay="0"/>
                                          </p:stCondLst>
                                        </p:cTn>
                                        <p:tgtEl>
                                          <p:spTgt spid="34"/>
                                        </p:tgtEl>
                                        <p:attrNameLst>
                                          <p:attrName>style.visibility</p:attrName>
                                        </p:attrNameLst>
                                      </p:cBhvr>
                                      <p:to>
                                        <p:strVal val="visible"/>
                                      </p:to>
                                    </p:set>
                                    <p:animScale>
                                      <p:cBhvr>
                                        <p:cTn id="162"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3" dur="1000" decel="50000" fill="hold">
                                          <p:stCondLst>
                                            <p:cond delay="0"/>
                                          </p:stCondLst>
                                        </p:cTn>
                                        <p:tgtEl>
                                          <p:spTgt spid="34"/>
                                        </p:tgtEl>
                                        <p:attrNameLst>
                                          <p:attrName>ppt_x</p:attrName>
                                          <p:attrName>ppt_y</p:attrName>
                                        </p:attrNameLst>
                                      </p:cBhvr>
                                    </p:animMotion>
                                    <p:animEffect transition="in" filter="fade">
                                      <p:cBhvr>
                                        <p:cTn id="164" dur="1000"/>
                                        <p:tgtEl>
                                          <p:spTgt spid="34"/>
                                        </p:tgtEl>
                                      </p:cBhvr>
                                    </p:animEffect>
                                  </p:childTnLst>
                                </p:cTn>
                              </p:par>
                            </p:childTnLst>
                          </p:cTn>
                        </p:par>
                      </p:childTnLst>
                    </p:cTn>
                  </p:par>
                  <p:par>
                    <p:cTn id="165" fill="hold">
                      <p:stCondLst>
                        <p:cond delay="indefinite"/>
                      </p:stCondLst>
                      <p:childTnLst>
                        <p:par>
                          <p:cTn id="166" fill="hold">
                            <p:stCondLst>
                              <p:cond delay="0"/>
                            </p:stCondLst>
                            <p:childTnLst>
                              <p:par>
                                <p:cTn id="167" presetID="52" presetClass="entr" presetSubtype="0" fill="hold" nodeType="clickEffect">
                                  <p:stCondLst>
                                    <p:cond delay="0"/>
                                  </p:stCondLst>
                                  <p:childTnLst>
                                    <p:set>
                                      <p:cBhvr>
                                        <p:cTn id="168" dur="1" fill="hold">
                                          <p:stCondLst>
                                            <p:cond delay="0"/>
                                          </p:stCondLst>
                                        </p:cTn>
                                        <p:tgtEl>
                                          <p:spTgt spid="44"/>
                                        </p:tgtEl>
                                        <p:attrNameLst>
                                          <p:attrName>style.visibility</p:attrName>
                                        </p:attrNameLst>
                                      </p:cBhvr>
                                      <p:to>
                                        <p:strVal val="visible"/>
                                      </p:to>
                                    </p:set>
                                    <p:animScale>
                                      <p:cBhvr>
                                        <p:cTn id="169" dur="10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0" dur="1000" decel="50000" fill="hold">
                                          <p:stCondLst>
                                            <p:cond delay="0"/>
                                          </p:stCondLst>
                                        </p:cTn>
                                        <p:tgtEl>
                                          <p:spTgt spid="44"/>
                                        </p:tgtEl>
                                        <p:attrNameLst>
                                          <p:attrName>ppt_x</p:attrName>
                                          <p:attrName>ppt_y</p:attrName>
                                        </p:attrNameLst>
                                      </p:cBhvr>
                                    </p:animMotion>
                                    <p:animEffect transition="in" filter="fade">
                                      <p:cBhvr>
                                        <p:cTn id="171" dur="1000"/>
                                        <p:tgtEl>
                                          <p:spTgt spid="44"/>
                                        </p:tgtEl>
                                      </p:cBhvr>
                                    </p:animEffect>
                                  </p:childTnLst>
                                </p:cTn>
                              </p:par>
                            </p:childTnLst>
                          </p:cTn>
                        </p:par>
                      </p:childTnLst>
                    </p:cTn>
                  </p:par>
                  <p:par>
                    <p:cTn id="172" fill="hold">
                      <p:stCondLst>
                        <p:cond delay="indefinite"/>
                      </p:stCondLst>
                      <p:childTnLst>
                        <p:par>
                          <p:cTn id="173" fill="hold">
                            <p:stCondLst>
                              <p:cond delay="0"/>
                            </p:stCondLst>
                            <p:childTnLst>
                              <p:par>
                                <p:cTn id="174" presetID="52" presetClass="entr" presetSubtype="0" fill="hold" nodeType="clickEffect">
                                  <p:stCondLst>
                                    <p:cond delay="0"/>
                                  </p:stCondLst>
                                  <p:childTnLst>
                                    <p:set>
                                      <p:cBhvr>
                                        <p:cTn id="175" dur="1" fill="hold">
                                          <p:stCondLst>
                                            <p:cond delay="0"/>
                                          </p:stCondLst>
                                        </p:cTn>
                                        <p:tgtEl>
                                          <p:spTgt spid="40"/>
                                        </p:tgtEl>
                                        <p:attrNameLst>
                                          <p:attrName>style.visibility</p:attrName>
                                        </p:attrNameLst>
                                      </p:cBhvr>
                                      <p:to>
                                        <p:strVal val="visible"/>
                                      </p:to>
                                    </p:set>
                                    <p:animScale>
                                      <p:cBhvr>
                                        <p:cTn id="176" dur="10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7" dur="1000" decel="50000" fill="hold">
                                          <p:stCondLst>
                                            <p:cond delay="0"/>
                                          </p:stCondLst>
                                        </p:cTn>
                                        <p:tgtEl>
                                          <p:spTgt spid="40"/>
                                        </p:tgtEl>
                                        <p:attrNameLst>
                                          <p:attrName>ppt_x</p:attrName>
                                          <p:attrName>ppt_y</p:attrName>
                                        </p:attrNameLst>
                                      </p:cBhvr>
                                    </p:animMotion>
                                    <p:animEffect transition="in" filter="fade">
                                      <p:cBhvr>
                                        <p:cTn id="178" dur="1000"/>
                                        <p:tgtEl>
                                          <p:spTgt spid="40"/>
                                        </p:tgtEl>
                                      </p:cBhvr>
                                    </p:animEffect>
                                  </p:childTnLst>
                                </p:cTn>
                              </p:par>
                            </p:childTnLst>
                          </p:cTn>
                        </p:par>
                      </p:childTnLst>
                    </p:cTn>
                  </p:par>
                  <p:par>
                    <p:cTn id="179" fill="hold">
                      <p:stCondLst>
                        <p:cond delay="indefinite"/>
                      </p:stCondLst>
                      <p:childTnLst>
                        <p:par>
                          <p:cTn id="180" fill="hold">
                            <p:stCondLst>
                              <p:cond delay="0"/>
                            </p:stCondLst>
                            <p:childTnLst>
                              <p:par>
                                <p:cTn id="181" presetID="52" presetClass="entr" presetSubtype="0" fill="hold" nodeType="clickEffect">
                                  <p:stCondLst>
                                    <p:cond delay="0"/>
                                  </p:stCondLst>
                                  <p:childTnLst>
                                    <p:set>
                                      <p:cBhvr>
                                        <p:cTn id="182" dur="1" fill="hold">
                                          <p:stCondLst>
                                            <p:cond delay="0"/>
                                          </p:stCondLst>
                                        </p:cTn>
                                        <p:tgtEl>
                                          <p:spTgt spid="39"/>
                                        </p:tgtEl>
                                        <p:attrNameLst>
                                          <p:attrName>style.visibility</p:attrName>
                                        </p:attrNameLst>
                                      </p:cBhvr>
                                      <p:to>
                                        <p:strVal val="visible"/>
                                      </p:to>
                                    </p:set>
                                    <p:animScale>
                                      <p:cBhvr>
                                        <p:cTn id="183" dur="100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4" dur="1000" decel="50000" fill="hold">
                                          <p:stCondLst>
                                            <p:cond delay="0"/>
                                          </p:stCondLst>
                                        </p:cTn>
                                        <p:tgtEl>
                                          <p:spTgt spid="39"/>
                                        </p:tgtEl>
                                        <p:attrNameLst>
                                          <p:attrName>ppt_x</p:attrName>
                                          <p:attrName>ppt_y</p:attrName>
                                        </p:attrNameLst>
                                      </p:cBhvr>
                                    </p:animMotion>
                                    <p:animEffect transition="in" filter="fade">
                                      <p:cBhvr>
                                        <p:cTn id="185" dur="1000"/>
                                        <p:tgtEl>
                                          <p:spTgt spid="39"/>
                                        </p:tgtEl>
                                      </p:cBhvr>
                                    </p:animEffect>
                                  </p:childTnLst>
                                </p:cTn>
                              </p:par>
                            </p:childTnLst>
                          </p:cTn>
                        </p:par>
                      </p:childTnLst>
                    </p:cTn>
                  </p:par>
                  <p:par>
                    <p:cTn id="186" fill="hold">
                      <p:stCondLst>
                        <p:cond delay="indefinite"/>
                      </p:stCondLst>
                      <p:childTnLst>
                        <p:par>
                          <p:cTn id="187" fill="hold">
                            <p:stCondLst>
                              <p:cond delay="0"/>
                            </p:stCondLst>
                            <p:childTnLst>
                              <p:par>
                                <p:cTn id="188" presetID="52" presetClass="entr" presetSubtype="0" fill="hold" nodeType="clickEffect">
                                  <p:stCondLst>
                                    <p:cond delay="0"/>
                                  </p:stCondLst>
                                  <p:childTnLst>
                                    <p:set>
                                      <p:cBhvr>
                                        <p:cTn id="189" dur="1" fill="hold">
                                          <p:stCondLst>
                                            <p:cond delay="0"/>
                                          </p:stCondLst>
                                        </p:cTn>
                                        <p:tgtEl>
                                          <p:spTgt spid="51"/>
                                        </p:tgtEl>
                                        <p:attrNameLst>
                                          <p:attrName>style.visibility</p:attrName>
                                        </p:attrNameLst>
                                      </p:cBhvr>
                                      <p:to>
                                        <p:strVal val="visible"/>
                                      </p:to>
                                    </p:set>
                                    <p:animScale>
                                      <p:cBhvr>
                                        <p:cTn id="190" dur="1000" decel="50000" fill="hold">
                                          <p:stCondLst>
                                            <p:cond delay="0"/>
                                          </p:stCondLst>
                                        </p:cTn>
                                        <p:tgtEl>
                                          <p:spTgt spid="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1" dur="1000" decel="50000" fill="hold">
                                          <p:stCondLst>
                                            <p:cond delay="0"/>
                                          </p:stCondLst>
                                        </p:cTn>
                                        <p:tgtEl>
                                          <p:spTgt spid="51"/>
                                        </p:tgtEl>
                                        <p:attrNameLst>
                                          <p:attrName>ppt_x</p:attrName>
                                          <p:attrName>ppt_y</p:attrName>
                                        </p:attrNameLst>
                                      </p:cBhvr>
                                    </p:animMotion>
                                    <p:animEffect transition="in" filter="fade">
                                      <p:cBhvr>
                                        <p:cTn id="192" dur="1000"/>
                                        <p:tgtEl>
                                          <p:spTgt spid="51"/>
                                        </p:tgtEl>
                                      </p:cBhvr>
                                    </p:animEffect>
                                  </p:childTnLst>
                                </p:cTn>
                              </p:par>
                            </p:childTnLst>
                          </p:cTn>
                        </p:par>
                      </p:childTnLst>
                    </p:cTn>
                  </p:par>
                  <p:par>
                    <p:cTn id="193" fill="hold">
                      <p:stCondLst>
                        <p:cond delay="indefinite"/>
                      </p:stCondLst>
                      <p:childTnLst>
                        <p:par>
                          <p:cTn id="194" fill="hold">
                            <p:stCondLst>
                              <p:cond delay="0"/>
                            </p:stCondLst>
                            <p:childTnLst>
                              <p:par>
                                <p:cTn id="195" presetID="52" presetClass="entr" presetSubtype="0" fill="hold" nodeType="clickEffect">
                                  <p:stCondLst>
                                    <p:cond delay="0"/>
                                  </p:stCondLst>
                                  <p:childTnLst>
                                    <p:set>
                                      <p:cBhvr>
                                        <p:cTn id="196" dur="1" fill="hold">
                                          <p:stCondLst>
                                            <p:cond delay="0"/>
                                          </p:stCondLst>
                                        </p:cTn>
                                        <p:tgtEl>
                                          <p:spTgt spid="50"/>
                                        </p:tgtEl>
                                        <p:attrNameLst>
                                          <p:attrName>style.visibility</p:attrName>
                                        </p:attrNameLst>
                                      </p:cBhvr>
                                      <p:to>
                                        <p:strVal val="visible"/>
                                      </p:to>
                                    </p:set>
                                    <p:animScale>
                                      <p:cBhvr>
                                        <p:cTn id="197" dur="1000" decel="50000" fill="hold">
                                          <p:stCondLst>
                                            <p:cond delay="0"/>
                                          </p:stCondLst>
                                        </p:cTn>
                                        <p:tgtEl>
                                          <p:spTgt spid="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8" dur="1000" decel="50000" fill="hold">
                                          <p:stCondLst>
                                            <p:cond delay="0"/>
                                          </p:stCondLst>
                                        </p:cTn>
                                        <p:tgtEl>
                                          <p:spTgt spid="50"/>
                                        </p:tgtEl>
                                        <p:attrNameLst>
                                          <p:attrName>ppt_x</p:attrName>
                                          <p:attrName>ppt_y</p:attrName>
                                        </p:attrNameLst>
                                      </p:cBhvr>
                                    </p:animMotion>
                                    <p:animEffect transition="in" filter="fade">
                                      <p:cBhvr>
                                        <p:cTn id="199" dur="1000"/>
                                        <p:tgtEl>
                                          <p:spTgt spid="50"/>
                                        </p:tgtEl>
                                      </p:cBhvr>
                                    </p:animEffect>
                                  </p:childTnLst>
                                </p:cTn>
                              </p:par>
                            </p:childTnLst>
                          </p:cTn>
                        </p:par>
                      </p:childTnLst>
                    </p:cTn>
                  </p:par>
                  <p:par>
                    <p:cTn id="200" fill="hold">
                      <p:stCondLst>
                        <p:cond delay="indefinite"/>
                      </p:stCondLst>
                      <p:childTnLst>
                        <p:par>
                          <p:cTn id="201" fill="hold">
                            <p:stCondLst>
                              <p:cond delay="0"/>
                            </p:stCondLst>
                            <p:childTnLst>
                              <p:par>
                                <p:cTn id="202" presetID="52" presetClass="entr" presetSubtype="0" fill="hold" nodeType="clickEffect">
                                  <p:stCondLst>
                                    <p:cond delay="0"/>
                                  </p:stCondLst>
                                  <p:childTnLst>
                                    <p:set>
                                      <p:cBhvr>
                                        <p:cTn id="203" dur="1" fill="hold">
                                          <p:stCondLst>
                                            <p:cond delay="0"/>
                                          </p:stCondLst>
                                        </p:cTn>
                                        <p:tgtEl>
                                          <p:spTgt spid="36"/>
                                        </p:tgtEl>
                                        <p:attrNameLst>
                                          <p:attrName>style.visibility</p:attrName>
                                        </p:attrNameLst>
                                      </p:cBhvr>
                                      <p:to>
                                        <p:strVal val="visible"/>
                                      </p:to>
                                    </p:set>
                                    <p:animScale>
                                      <p:cBhvr>
                                        <p:cTn id="204"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5" dur="1000" decel="50000" fill="hold">
                                          <p:stCondLst>
                                            <p:cond delay="0"/>
                                          </p:stCondLst>
                                        </p:cTn>
                                        <p:tgtEl>
                                          <p:spTgt spid="36"/>
                                        </p:tgtEl>
                                        <p:attrNameLst>
                                          <p:attrName>ppt_x</p:attrName>
                                          <p:attrName>ppt_y</p:attrName>
                                        </p:attrNameLst>
                                      </p:cBhvr>
                                    </p:animMotion>
                                    <p:animEffect transition="in" filter="fade">
                                      <p:cBhvr>
                                        <p:cTn id="206" dur="1000"/>
                                        <p:tgtEl>
                                          <p:spTgt spid="36"/>
                                        </p:tgtEl>
                                      </p:cBhvr>
                                    </p:animEffect>
                                  </p:childTnLst>
                                </p:cTn>
                              </p:par>
                            </p:childTnLst>
                          </p:cTn>
                        </p:par>
                      </p:childTnLst>
                    </p:cTn>
                  </p:par>
                  <p:par>
                    <p:cTn id="207" fill="hold">
                      <p:stCondLst>
                        <p:cond delay="indefinite"/>
                      </p:stCondLst>
                      <p:childTnLst>
                        <p:par>
                          <p:cTn id="208" fill="hold">
                            <p:stCondLst>
                              <p:cond delay="0"/>
                            </p:stCondLst>
                            <p:childTnLst>
                              <p:par>
                                <p:cTn id="209" presetID="52" presetClass="entr" presetSubtype="0" fill="hold" nodeType="clickEffect">
                                  <p:stCondLst>
                                    <p:cond delay="0"/>
                                  </p:stCondLst>
                                  <p:childTnLst>
                                    <p:set>
                                      <p:cBhvr>
                                        <p:cTn id="210" dur="1" fill="hold">
                                          <p:stCondLst>
                                            <p:cond delay="0"/>
                                          </p:stCondLst>
                                        </p:cTn>
                                        <p:tgtEl>
                                          <p:spTgt spid="35"/>
                                        </p:tgtEl>
                                        <p:attrNameLst>
                                          <p:attrName>style.visibility</p:attrName>
                                        </p:attrNameLst>
                                      </p:cBhvr>
                                      <p:to>
                                        <p:strVal val="visible"/>
                                      </p:to>
                                    </p:set>
                                    <p:animScale>
                                      <p:cBhvr>
                                        <p:cTn id="211" dur="10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2" dur="1000" decel="50000" fill="hold">
                                          <p:stCondLst>
                                            <p:cond delay="0"/>
                                          </p:stCondLst>
                                        </p:cTn>
                                        <p:tgtEl>
                                          <p:spTgt spid="35"/>
                                        </p:tgtEl>
                                        <p:attrNameLst>
                                          <p:attrName>ppt_x</p:attrName>
                                          <p:attrName>ppt_y</p:attrName>
                                        </p:attrNameLst>
                                      </p:cBhvr>
                                    </p:animMotion>
                                    <p:animEffect transition="in" filter="fade">
                                      <p:cBhvr>
                                        <p:cTn id="213" dur="1000"/>
                                        <p:tgtEl>
                                          <p:spTgt spid="35"/>
                                        </p:tgtEl>
                                      </p:cBhvr>
                                    </p:animEffect>
                                  </p:childTnLst>
                                </p:cTn>
                              </p:par>
                            </p:childTnLst>
                          </p:cTn>
                        </p:par>
                      </p:childTnLst>
                    </p:cTn>
                  </p:par>
                  <p:par>
                    <p:cTn id="214" fill="hold">
                      <p:stCondLst>
                        <p:cond delay="indefinite"/>
                      </p:stCondLst>
                      <p:childTnLst>
                        <p:par>
                          <p:cTn id="215" fill="hold">
                            <p:stCondLst>
                              <p:cond delay="0"/>
                            </p:stCondLst>
                            <p:childTnLst>
                              <p:par>
                                <p:cTn id="216" presetID="52" presetClass="entr" presetSubtype="0" fill="hold" grpId="0" nodeType="clickEffect">
                                  <p:stCondLst>
                                    <p:cond delay="0"/>
                                  </p:stCondLst>
                                  <p:childTnLst>
                                    <p:set>
                                      <p:cBhvr>
                                        <p:cTn id="217" dur="1" fill="hold">
                                          <p:stCondLst>
                                            <p:cond delay="0"/>
                                          </p:stCondLst>
                                        </p:cTn>
                                        <p:tgtEl>
                                          <p:spTgt spid="41"/>
                                        </p:tgtEl>
                                        <p:attrNameLst>
                                          <p:attrName>style.visibility</p:attrName>
                                        </p:attrNameLst>
                                      </p:cBhvr>
                                      <p:to>
                                        <p:strVal val="visible"/>
                                      </p:to>
                                    </p:set>
                                    <p:animScale>
                                      <p:cBhvr>
                                        <p:cTn id="218" dur="1000" decel="50000" fill="hold">
                                          <p:stCondLst>
                                            <p:cond delay="0"/>
                                          </p:stCondLst>
                                        </p:cTn>
                                        <p:tgtEl>
                                          <p:spTgt spid="4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9" dur="1000" decel="50000" fill="hold">
                                          <p:stCondLst>
                                            <p:cond delay="0"/>
                                          </p:stCondLst>
                                        </p:cTn>
                                        <p:tgtEl>
                                          <p:spTgt spid="41"/>
                                        </p:tgtEl>
                                        <p:attrNameLst>
                                          <p:attrName>ppt_x</p:attrName>
                                          <p:attrName>ppt_y</p:attrName>
                                        </p:attrNameLst>
                                      </p:cBhvr>
                                    </p:animMotion>
                                    <p:animEffect transition="in" filter="fade">
                                      <p:cBhvr>
                                        <p:cTn id="220" dur="1000"/>
                                        <p:tgtEl>
                                          <p:spTgt spid="41"/>
                                        </p:tgtEl>
                                      </p:cBhvr>
                                    </p:animEffect>
                                  </p:childTnLst>
                                </p:cTn>
                              </p:par>
                            </p:childTnLst>
                          </p:cTn>
                        </p:par>
                      </p:childTnLst>
                    </p:cTn>
                  </p:par>
                  <p:par>
                    <p:cTn id="221" fill="hold">
                      <p:stCondLst>
                        <p:cond delay="indefinite"/>
                      </p:stCondLst>
                      <p:childTnLst>
                        <p:par>
                          <p:cTn id="222" fill="hold">
                            <p:stCondLst>
                              <p:cond delay="0"/>
                            </p:stCondLst>
                            <p:childTnLst>
                              <p:par>
                                <p:cTn id="223" presetID="52" presetClass="entr" presetSubtype="0" fill="hold" grpId="0" nodeType="clickEffect">
                                  <p:stCondLst>
                                    <p:cond delay="0"/>
                                  </p:stCondLst>
                                  <p:childTnLst>
                                    <p:set>
                                      <p:cBhvr>
                                        <p:cTn id="224" dur="1" fill="hold">
                                          <p:stCondLst>
                                            <p:cond delay="0"/>
                                          </p:stCondLst>
                                        </p:cTn>
                                        <p:tgtEl>
                                          <p:spTgt spid="42"/>
                                        </p:tgtEl>
                                        <p:attrNameLst>
                                          <p:attrName>style.visibility</p:attrName>
                                        </p:attrNameLst>
                                      </p:cBhvr>
                                      <p:to>
                                        <p:strVal val="visible"/>
                                      </p:to>
                                    </p:set>
                                    <p:animScale>
                                      <p:cBhvr>
                                        <p:cTn id="225" dur="10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6" dur="1000" decel="50000" fill="hold">
                                          <p:stCondLst>
                                            <p:cond delay="0"/>
                                          </p:stCondLst>
                                        </p:cTn>
                                        <p:tgtEl>
                                          <p:spTgt spid="42"/>
                                        </p:tgtEl>
                                        <p:attrNameLst>
                                          <p:attrName>ppt_x</p:attrName>
                                          <p:attrName>ppt_y</p:attrName>
                                        </p:attrNameLst>
                                      </p:cBhvr>
                                    </p:animMotion>
                                    <p:animEffect transition="in" filter="fade">
                                      <p:cBhvr>
                                        <p:cTn id="227" dur="1000"/>
                                        <p:tgtEl>
                                          <p:spTgt spid="42"/>
                                        </p:tgtEl>
                                      </p:cBhvr>
                                    </p:animEffect>
                                  </p:childTnLst>
                                </p:cTn>
                              </p:par>
                            </p:childTnLst>
                          </p:cTn>
                        </p:par>
                      </p:childTnLst>
                    </p:cTn>
                  </p:par>
                  <p:par>
                    <p:cTn id="228" fill="hold">
                      <p:stCondLst>
                        <p:cond delay="indefinite"/>
                      </p:stCondLst>
                      <p:childTnLst>
                        <p:par>
                          <p:cTn id="229" fill="hold">
                            <p:stCondLst>
                              <p:cond delay="0"/>
                            </p:stCondLst>
                            <p:childTnLst>
                              <p:par>
                                <p:cTn id="230" presetID="52" presetClass="entr" presetSubtype="0" fill="hold" grpId="0" nodeType="clickEffect">
                                  <p:stCondLst>
                                    <p:cond delay="0"/>
                                  </p:stCondLst>
                                  <p:childTnLst>
                                    <p:set>
                                      <p:cBhvr>
                                        <p:cTn id="231" dur="1" fill="hold">
                                          <p:stCondLst>
                                            <p:cond delay="0"/>
                                          </p:stCondLst>
                                        </p:cTn>
                                        <p:tgtEl>
                                          <p:spTgt spid="52"/>
                                        </p:tgtEl>
                                        <p:attrNameLst>
                                          <p:attrName>style.visibility</p:attrName>
                                        </p:attrNameLst>
                                      </p:cBhvr>
                                      <p:to>
                                        <p:strVal val="visible"/>
                                      </p:to>
                                    </p:set>
                                    <p:animScale>
                                      <p:cBhvr>
                                        <p:cTn id="232" dur="1000" decel="50000" fill="hold">
                                          <p:stCondLst>
                                            <p:cond delay="0"/>
                                          </p:stCondLst>
                                        </p:cTn>
                                        <p:tgtEl>
                                          <p:spTgt spid="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3" dur="1000" decel="50000" fill="hold">
                                          <p:stCondLst>
                                            <p:cond delay="0"/>
                                          </p:stCondLst>
                                        </p:cTn>
                                        <p:tgtEl>
                                          <p:spTgt spid="52"/>
                                        </p:tgtEl>
                                        <p:attrNameLst>
                                          <p:attrName>ppt_x</p:attrName>
                                          <p:attrName>ppt_y</p:attrName>
                                        </p:attrNameLst>
                                      </p:cBhvr>
                                    </p:animMotion>
                                    <p:animEffect transition="in" filter="fade">
                                      <p:cBhvr>
                                        <p:cTn id="234" dur="1000"/>
                                        <p:tgtEl>
                                          <p:spTgt spid="52"/>
                                        </p:tgtEl>
                                      </p:cBhvr>
                                    </p:animEffect>
                                  </p:childTnLst>
                                </p:cTn>
                              </p:par>
                            </p:childTnLst>
                          </p:cTn>
                        </p:par>
                      </p:childTnLst>
                    </p:cTn>
                  </p:par>
                  <p:par>
                    <p:cTn id="235" fill="hold">
                      <p:stCondLst>
                        <p:cond delay="indefinite"/>
                      </p:stCondLst>
                      <p:childTnLst>
                        <p:par>
                          <p:cTn id="236" fill="hold">
                            <p:stCondLst>
                              <p:cond delay="0"/>
                            </p:stCondLst>
                            <p:childTnLst>
                              <p:par>
                                <p:cTn id="237" presetID="52" presetClass="entr" presetSubtype="0" fill="hold" grpId="0" nodeType="clickEffect">
                                  <p:stCondLst>
                                    <p:cond delay="0"/>
                                  </p:stCondLst>
                                  <p:childTnLst>
                                    <p:set>
                                      <p:cBhvr>
                                        <p:cTn id="238" dur="1" fill="hold">
                                          <p:stCondLst>
                                            <p:cond delay="0"/>
                                          </p:stCondLst>
                                        </p:cTn>
                                        <p:tgtEl>
                                          <p:spTgt spid="53"/>
                                        </p:tgtEl>
                                        <p:attrNameLst>
                                          <p:attrName>style.visibility</p:attrName>
                                        </p:attrNameLst>
                                      </p:cBhvr>
                                      <p:to>
                                        <p:strVal val="visible"/>
                                      </p:to>
                                    </p:set>
                                    <p:animScale>
                                      <p:cBhvr>
                                        <p:cTn id="239" dur="1000" decel="50000" fill="hold">
                                          <p:stCondLst>
                                            <p:cond delay="0"/>
                                          </p:stCondLst>
                                        </p:cTn>
                                        <p:tgtEl>
                                          <p:spTgt spid="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0" dur="1000" decel="50000" fill="hold">
                                          <p:stCondLst>
                                            <p:cond delay="0"/>
                                          </p:stCondLst>
                                        </p:cTn>
                                        <p:tgtEl>
                                          <p:spTgt spid="53"/>
                                        </p:tgtEl>
                                        <p:attrNameLst>
                                          <p:attrName>ppt_x</p:attrName>
                                          <p:attrName>ppt_y</p:attrName>
                                        </p:attrNameLst>
                                      </p:cBhvr>
                                    </p:animMotion>
                                    <p:animEffect transition="in" filter="fade">
                                      <p:cBhvr>
                                        <p:cTn id="241" dur="1000"/>
                                        <p:tgtEl>
                                          <p:spTgt spid="53"/>
                                        </p:tgtEl>
                                      </p:cBhvr>
                                    </p:animEffect>
                                  </p:childTnLst>
                                </p:cTn>
                              </p:par>
                            </p:childTnLst>
                          </p:cTn>
                        </p:par>
                      </p:childTnLst>
                    </p:cTn>
                  </p:par>
                  <p:par>
                    <p:cTn id="242" fill="hold">
                      <p:stCondLst>
                        <p:cond delay="indefinite"/>
                      </p:stCondLst>
                      <p:childTnLst>
                        <p:par>
                          <p:cTn id="243" fill="hold">
                            <p:stCondLst>
                              <p:cond delay="0"/>
                            </p:stCondLst>
                            <p:childTnLst>
                              <p:par>
                                <p:cTn id="244" presetID="52" presetClass="entr" presetSubtype="0" fill="hold" grpId="0" nodeType="clickEffect">
                                  <p:stCondLst>
                                    <p:cond delay="0"/>
                                  </p:stCondLst>
                                  <p:childTnLst>
                                    <p:set>
                                      <p:cBhvr>
                                        <p:cTn id="245" dur="1" fill="hold">
                                          <p:stCondLst>
                                            <p:cond delay="0"/>
                                          </p:stCondLst>
                                        </p:cTn>
                                        <p:tgtEl>
                                          <p:spTgt spid="37"/>
                                        </p:tgtEl>
                                        <p:attrNameLst>
                                          <p:attrName>style.visibility</p:attrName>
                                        </p:attrNameLst>
                                      </p:cBhvr>
                                      <p:to>
                                        <p:strVal val="visible"/>
                                      </p:to>
                                    </p:set>
                                    <p:animScale>
                                      <p:cBhvr>
                                        <p:cTn id="246" dur="10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7" dur="1000" decel="50000" fill="hold">
                                          <p:stCondLst>
                                            <p:cond delay="0"/>
                                          </p:stCondLst>
                                        </p:cTn>
                                        <p:tgtEl>
                                          <p:spTgt spid="37"/>
                                        </p:tgtEl>
                                        <p:attrNameLst>
                                          <p:attrName>ppt_x</p:attrName>
                                          <p:attrName>ppt_y</p:attrName>
                                        </p:attrNameLst>
                                      </p:cBhvr>
                                    </p:animMotion>
                                    <p:animEffect transition="in" filter="fade">
                                      <p:cBhvr>
                                        <p:cTn id="248" dur="1000"/>
                                        <p:tgtEl>
                                          <p:spTgt spid="37"/>
                                        </p:tgtEl>
                                      </p:cBhvr>
                                    </p:animEffect>
                                  </p:childTnLst>
                                </p:cTn>
                              </p:par>
                            </p:childTnLst>
                          </p:cTn>
                        </p:par>
                      </p:childTnLst>
                    </p:cTn>
                  </p:par>
                  <p:par>
                    <p:cTn id="249" fill="hold">
                      <p:stCondLst>
                        <p:cond delay="indefinite"/>
                      </p:stCondLst>
                      <p:childTnLst>
                        <p:par>
                          <p:cTn id="250" fill="hold">
                            <p:stCondLst>
                              <p:cond delay="0"/>
                            </p:stCondLst>
                            <p:childTnLst>
                              <p:par>
                                <p:cTn id="251" presetID="52" presetClass="entr" presetSubtype="0" fill="hold" grpId="0" nodeType="clickEffect">
                                  <p:stCondLst>
                                    <p:cond delay="0"/>
                                  </p:stCondLst>
                                  <p:childTnLst>
                                    <p:set>
                                      <p:cBhvr>
                                        <p:cTn id="252" dur="1" fill="hold">
                                          <p:stCondLst>
                                            <p:cond delay="0"/>
                                          </p:stCondLst>
                                        </p:cTn>
                                        <p:tgtEl>
                                          <p:spTgt spid="38"/>
                                        </p:tgtEl>
                                        <p:attrNameLst>
                                          <p:attrName>style.visibility</p:attrName>
                                        </p:attrNameLst>
                                      </p:cBhvr>
                                      <p:to>
                                        <p:strVal val="visible"/>
                                      </p:to>
                                    </p:set>
                                    <p:animScale>
                                      <p:cBhvr>
                                        <p:cTn id="253" dur="1000" decel="50000" fill="hold">
                                          <p:stCondLst>
                                            <p:cond delay="0"/>
                                          </p:stCondLst>
                                        </p:cTn>
                                        <p:tgtEl>
                                          <p:spTgt spid="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4" dur="1000" decel="50000" fill="hold">
                                          <p:stCondLst>
                                            <p:cond delay="0"/>
                                          </p:stCondLst>
                                        </p:cTn>
                                        <p:tgtEl>
                                          <p:spTgt spid="38"/>
                                        </p:tgtEl>
                                        <p:attrNameLst>
                                          <p:attrName>ppt_x</p:attrName>
                                          <p:attrName>ppt_y</p:attrName>
                                        </p:attrNameLst>
                                      </p:cBhvr>
                                    </p:animMotion>
                                    <p:animEffect transition="in" filter="fade">
                                      <p:cBhvr>
                                        <p:cTn id="255" dur="1000"/>
                                        <p:tgtEl>
                                          <p:spTgt spid="38"/>
                                        </p:tgtEl>
                                      </p:cBhvr>
                                    </p:animEffect>
                                  </p:childTnLst>
                                </p:cTn>
                              </p:par>
                            </p:childTnLst>
                          </p:cTn>
                        </p:par>
                      </p:childTnLst>
                    </p:cTn>
                  </p:par>
                  <p:par>
                    <p:cTn id="256" fill="hold">
                      <p:stCondLst>
                        <p:cond delay="indefinite"/>
                      </p:stCondLst>
                      <p:childTnLst>
                        <p:par>
                          <p:cTn id="257" fill="hold">
                            <p:stCondLst>
                              <p:cond delay="0"/>
                            </p:stCondLst>
                            <p:childTnLst>
                              <p:par>
                                <p:cTn id="258" presetID="5" presetClass="entr" presetSubtype="10" fill="hold" nodeType="clickEffect">
                                  <p:stCondLst>
                                    <p:cond delay="0"/>
                                  </p:stCondLst>
                                  <p:childTnLst>
                                    <p:set>
                                      <p:cBhvr>
                                        <p:cTn id="259" dur="1" fill="hold">
                                          <p:stCondLst>
                                            <p:cond delay="0"/>
                                          </p:stCondLst>
                                        </p:cTn>
                                        <p:tgtEl>
                                          <p:spTgt spid="54"/>
                                        </p:tgtEl>
                                        <p:attrNameLst>
                                          <p:attrName>style.visibility</p:attrName>
                                        </p:attrNameLst>
                                      </p:cBhvr>
                                      <p:to>
                                        <p:strVal val="visible"/>
                                      </p:to>
                                    </p:set>
                                    <p:animEffect transition="in" filter="checkerboard(across)">
                                      <p:cBhvr>
                                        <p:cTn id="260" dur="500"/>
                                        <p:tgtEl>
                                          <p:spTgt spid="54"/>
                                        </p:tgtEl>
                                      </p:cBhvr>
                                    </p:animEffect>
                                  </p:childTnLst>
                                </p:cTn>
                              </p:par>
                            </p:childTnLst>
                          </p:cTn>
                        </p:par>
                      </p:childTnLst>
                    </p:cTn>
                  </p:par>
                  <p:par>
                    <p:cTn id="261" fill="hold">
                      <p:stCondLst>
                        <p:cond delay="indefinite"/>
                      </p:stCondLst>
                      <p:childTnLst>
                        <p:par>
                          <p:cTn id="262" fill="hold">
                            <p:stCondLst>
                              <p:cond delay="0"/>
                            </p:stCondLst>
                            <p:childTnLst>
                              <p:par>
                                <p:cTn id="263" presetID="52" presetClass="entr" presetSubtype="0" fill="hold" nodeType="clickEffect">
                                  <p:stCondLst>
                                    <p:cond delay="0"/>
                                  </p:stCondLst>
                                  <p:childTnLst>
                                    <p:set>
                                      <p:cBhvr>
                                        <p:cTn id="264" dur="1" fill="hold">
                                          <p:stCondLst>
                                            <p:cond delay="0"/>
                                          </p:stCondLst>
                                        </p:cTn>
                                        <p:tgtEl>
                                          <p:spTgt spid="60"/>
                                        </p:tgtEl>
                                        <p:attrNameLst>
                                          <p:attrName>style.visibility</p:attrName>
                                        </p:attrNameLst>
                                      </p:cBhvr>
                                      <p:to>
                                        <p:strVal val="visible"/>
                                      </p:to>
                                    </p:set>
                                    <p:animScale>
                                      <p:cBhvr>
                                        <p:cTn id="265" dur="1000" decel="50000" fill="hold">
                                          <p:stCondLst>
                                            <p:cond delay="0"/>
                                          </p:stCondLst>
                                        </p:cTn>
                                        <p:tgtEl>
                                          <p:spTgt spid="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6" dur="1000" decel="50000" fill="hold">
                                          <p:stCondLst>
                                            <p:cond delay="0"/>
                                          </p:stCondLst>
                                        </p:cTn>
                                        <p:tgtEl>
                                          <p:spTgt spid="60"/>
                                        </p:tgtEl>
                                        <p:attrNameLst>
                                          <p:attrName>ppt_x</p:attrName>
                                          <p:attrName>ppt_y</p:attrName>
                                        </p:attrNameLst>
                                      </p:cBhvr>
                                    </p:animMotion>
                                    <p:animEffect transition="in" filter="fade">
                                      <p:cBhvr>
                                        <p:cTn id="267" dur="1000"/>
                                        <p:tgtEl>
                                          <p:spTgt spid="60"/>
                                        </p:tgtEl>
                                      </p:cBhvr>
                                    </p:animEffect>
                                  </p:childTnLst>
                                </p:cTn>
                              </p:par>
                            </p:childTnLst>
                          </p:cTn>
                        </p:par>
                      </p:childTnLst>
                    </p:cTn>
                  </p:par>
                  <p:par>
                    <p:cTn id="268" fill="hold">
                      <p:stCondLst>
                        <p:cond delay="indefinite"/>
                      </p:stCondLst>
                      <p:childTnLst>
                        <p:par>
                          <p:cTn id="269" fill="hold">
                            <p:stCondLst>
                              <p:cond delay="0"/>
                            </p:stCondLst>
                            <p:childTnLst>
                              <p:par>
                                <p:cTn id="270" presetID="52" presetClass="entr" presetSubtype="0" fill="hold" nodeType="clickEffect">
                                  <p:stCondLst>
                                    <p:cond delay="0"/>
                                  </p:stCondLst>
                                  <p:childTnLst>
                                    <p:set>
                                      <p:cBhvr>
                                        <p:cTn id="271" dur="1" fill="hold">
                                          <p:stCondLst>
                                            <p:cond delay="0"/>
                                          </p:stCondLst>
                                        </p:cTn>
                                        <p:tgtEl>
                                          <p:spTgt spid="59"/>
                                        </p:tgtEl>
                                        <p:attrNameLst>
                                          <p:attrName>style.visibility</p:attrName>
                                        </p:attrNameLst>
                                      </p:cBhvr>
                                      <p:to>
                                        <p:strVal val="visible"/>
                                      </p:to>
                                    </p:set>
                                    <p:animScale>
                                      <p:cBhvr>
                                        <p:cTn id="272" dur="1000" decel="50000" fill="hold">
                                          <p:stCondLst>
                                            <p:cond delay="0"/>
                                          </p:stCondLst>
                                        </p:cTn>
                                        <p:tgtEl>
                                          <p:spTgt spid="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3" dur="1000" decel="50000" fill="hold">
                                          <p:stCondLst>
                                            <p:cond delay="0"/>
                                          </p:stCondLst>
                                        </p:cTn>
                                        <p:tgtEl>
                                          <p:spTgt spid="59"/>
                                        </p:tgtEl>
                                        <p:attrNameLst>
                                          <p:attrName>ppt_x</p:attrName>
                                          <p:attrName>ppt_y</p:attrName>
                                        </p:attrNameLst>
                                      </p:cBhvr>
                                    </p:animMotion>
                                    <p:animEffect transition="in" filter="fade">
                                      <p:cBhvr>
                                        <p:cTn id="274" dur="1000"/>
                                        <p:tgtEl>
                                          <p:spTgt spid="59"/>
                                        </p:tgtEl>
                                      </p:cBhvr>
                                    </p:animEffect>
                                  </p:childTnLst>
                                </p:cTn>
                              </p:par>
                            </p:childTnLst>
                          </p:cTn>
                        </p:par>
                      </p:childTnLst>
                    </p:cTn>
                  </p:par>
                  <p:par>
                    <p:cTn id="275" fill="hold">
                      <p:stCondLst>
                        <p:cond delay="indefinite"/>
                      </p:stCondLst>
                      <p:childTnLst>
                        <p:par>
                          <p:cTn id="276" fill="hold">
                            <p:stCondLst>
                              <p:cond delay="0"/>
                            </p:stCondLst>
                            <p:childTnLst>
                              <p:par>
                                <p:cTn id="277" presetID="52" presetClass="entr" presetSubtype="0" fill="hold" nodeType="clickEffect">
                                  <p:stCondLst>
                                    <p:cond delay="0"/>
                                  </p:stCondLst>
                                  <p:childTnLst>
                                    <p:set>
                                      <p:cBhvr>
                                        <p:cTn id="278" dur="1" fill="hold">
                                          <p:stCondLst>
                                            <p:cond delay="0"/>
                                          </p:stCondLst>
                                        </p:cTn>
                                        <p:tgtEl>
                                          <p:spTgt spid="56"/>
                                        </p:tgtEl>
                                        <p:attrNameLst>
                                          <p:attrName>style.visibility</p:attrName>
                                        </p:attrNameLst>
                                      </p:cBhvr>
                                      <p:to>
                                        <p:strVal val="visible"/>
                                      </p:to>
                                    </p:set>
                                    <p:animScale>
                                      <p:cBhvr>
                                        <p:cTn id="279" dur="1000" decel="50000" fill="hold">
                                          <p:stCondLst>
                                            <p:cond delay="0"/>
                                          </p:stCondLst>
                                        </p:cTn>
                                        <p:tgtEl>
                                          <p:spTgt spid="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0" dur="1000" decel="50000" fill="hold">
                                          <p:stCondLst>
                                            <p:cond delay="0"/>
                                          </p:stCondLst>
                                        </p:cTn>
                                        <p:tgtEl>
                                          <p:spTgt spid="56"/>
                                        </p:tgtEl>
                                        <p:attrNameLst>
                                          <p:attrName>ppt_x</p:attrName>
                                          <p:attrName>ppt_y</p:attrName>
                                        </p:attrNameLst>
                                      </p:cBhvr>
                                    </p:animMotion>
                                    <p:animEffect transition="in" filter="fade">
                                      <p:cBhvr>
                                        <p:cTn id="281" dur="1000"/>
                                        <p:tgtEl>
                                          <p:spTgt spid="56"/>
                                        </p:tgtEl>
                                      </p:cBhvr>
                                    </p:animEffect>
                                  </p:childTnLst>
                                </p:cTn>
                              </p:par>
                            </p:childTnLst>
                          </p:cTn>
                        </p:par>
                      </p:childTnLst>
                    </p:cTn>
                  </p:par>
                  <p:par>
                    <p:cTn id="282" fill="hold">
                      <p:stCondLst>
                        <p:cond delay="indefinite"/>
                      </p:stCondLst>
                      <p:childTnLst>
                        <p:par>
                          <p:cTn id="283" fill="hold">
                            <p:stCondLst>
                              <p:cond delay="0"/>
                            </p:stCondLst>
                            <p:childTnLst>
                              <p:par>
                                <p:cTn id="284" presetID="52" presetClass="entr" presetSubtype="0" fill="hold" nodeType="clickEffect">
                                  <p:stCondLst>
                                    <p:cond delay="0"/>
                                  </p:stCondLst>
                                  <p:childTnLst>
                                    <p:set>
                                      <p:cBhvr>
                                        <p:cTn id="285" dur="1" fill="hold">
                                          <p:stCondLst>
                                            <p:cond delay="0"/>
                                          </p:stCondLst>
                                        </p:cTn>
                                        <p:tgtEl>
                                          <p:spTgt spid="55"/>
                                        </p:tgtEl>
                                        <p:attrNameLst>
                                          <p:attrName>style.visibility</p:attrName>
                                        </p:attrNameLst>
                                      </p:cBhvr>
                                      <p:to>
                                        <p:strVal val="visible"/>
                                      </p:to>
                                    </p:set>
                                    <p:animScale>
                                      <p:cBhvr>
                                        <p:cTn id="286" dur="1000" decel="50000" fill="hold">
                                          <p:stCondLst>
                                            <p:cond delay="0"/>
                                          </p:stCondLst>
                                        </p:cTn>
                                        <p:tgtEl>
                                          <p:spTgt spid="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7" dur="1000" decel="50000" fill="hold">
                                          <p:stCondLst>
                                            <p:cond delay="0"/>
                                          </p:stCondLst>
                                        </p:cTn>
                                        <p:tgtEl>
                                          <p:spTgt spid="55"/>
                                        </p:tgtEl>
                                        <p:attrNameLst>
                                          <p:attrName>ppt_x</p:attrName>
                                          <p:attrName>ppt_y</p:attrName>
                                        </p:attrNameLst>
                                      </p:cBhvr>
                                    </p:animMotion>
                                    <p:animEffect transition="in" filter="fade">
                                      <p:cBhvr>
                                        <p:cTn id="288" dur="1000"/>
                                        <p:tgtEl>
                                          <p:spTgt spid="55"/>
                                        </p:tgtEl>
                                      </p:cBhvr>
                                    </p:animEffect>
                                  </p:childTnLst>
                                </p:cTn>
                              </p:par>
                            </p:childTnLst>
                          </p:cTn>
                        </p:par>
                      </p:childTnLst>
                    </p:cTn>
                  </p:par>
                  <p:par>
                    <p:cTn id="289" fill="hold">
                      <p:stCondLst>
                        <p:cond delay="indefinite"/>
                      </p:stCondLst>
                      <p:childTnLst>
                        <p:par>
                          <p:cTn id="290" fill="hold">
                            <p:stCondLst>
                              <p:cond delay="0"/>
                            </p:stCondLst>
                            <p:childTnLst>
                              <p:par>
                                <p:cTn id="291" presetID="52" presetClass="entr" presetSubtype="0" fill="hold" grpId="0" nodeType="clickEffect">
                                  <p:stCondLst>
                                    <p:cond delay="0"/>
                                  </p:stCondLst>
                                  <p:childTnLst>
                                    <p:set>
                                      <p:cBhvr>
                                        <p:cTn id="292" dur="1" fill="hold">
                                          <p:stCondLst>
                                            <p:cond delay="0"/>
                                          </p:stCondLst>
                                        </p:cTn>
                                        <p:tgtEl>
                                          <p:spTgt spid="61"/>
                                        </p:tgtEl>
                                        <p:attrNameLst>
                                          <p:attrName>style.visibility</p:attrName>
                                        </p:attrNameLst>
                                      </p:cBhvr>
                                      <p:to>
                                        <p:strVal val="visible"/>
                                      </p:to>
                                    </p:set>
                                    <p:animScale>
                                      <p:cBhvr>
                                        <p:cTn id="293" dur="1000" decel="50000" fill="hold">
                                          <p:stCondLst>
                                            <p:cond delay="0"/>
                                          </p:stCondLst>
                                        </p:cTn>
                                        <p:tgtEl>
                                          <p:spTgt spid="6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4" dur="1000" decel="50000" fill="hold">
                                          <p:stCondLst>
                                            <p:cond delay="0"/>
                                          </p:stCondLst>
                                        </p:cTn>
                                        <p:tgtEl>
                                          <p:spTgt spid="61"/>
                                        </p:tgtEl>
                                        <p:attrNameLst>
                                          <p:attrName>ppt_x</p:attrName>
                                          <p:attrName>ppt_y</p:attrName>
                                        </p:attrNameLst>
                                      </p:cBhvr>
                                    </p:animMotion>
                                    <p:animEffect transition="in" filter="fade">
                                      <p:cBhvr>
                                        <p:cTn id="295" dur="1000"/>
                                        <p:tgtEl>
                                          <p:spTgt spid="61"/>
                                        </p:tgtEl>
                                      </p:cBhvr>
                                    </p:animEffect>
                                  </p:childTnLst>
                                </p:cTn>
                              </p:par>
                            </p:childTnLst>
                          </p:cTn>
                        </p:par>
                      </p:childTnLst>
                    </p:cTn>
                  </p:par>
                  <p:par>
                    <p:cTn id="296" fill="hold">
                      <p:stCondLst>
                        <p:cond delay="indefinite"/>
                      </p:stCondLst>
                      <p:childTnLst>
                        <p:par>
                          <p:cTn id="297" fill="hold">
                            <p:stCondLst>
                              <p:cond delay="0"/>
                            </p:stCondLst>
                            <p:childTnLst>
                              <p:par>
                                <p:cTn id="298" presetID="52" presetClass="entr" presetSubtype="0" fill="hold" grpId="0" nodeType="clickEffect">
                                  <p:stCondLst>
                                    <p:cond delay="0"/>
                                  </p:stCondLst>
                                  <p:childTnLst>
                                    <p:set>
                                      <p:cBhvr>
                                        <p:cTn id="299" dur="1" fill="hold">
                                          <p:stCondLst>
                                            <p:cond delay="0"/>
                                          </p:stCondLst>
                                        </p:cTn>
                                        <p:tgtEl>
                                          <p:spTgt spid="62"/>
                                        </p:tgtEl>
                                        <p:attrNameLst>
                                          <p:attrName>style.visibility</p:attrName>
                                        </p:attrNameLst>
                                      </p:cBhvr>
                                      <p:to>
                                        <p:strVal val="visible"/>
                                      </p:to>
                                    </p:set>
                                    <p:animScale>
                                      <p:cBhvr>
                                        <p:cTn id="300" dur="1000" decel="50000" fill="hold">
                                          <p:stCondLst>
                                            <p:cond delay="0"/>
                                          </p:stCondLst>
                                        </p:cTn>
                                        <p:tgtEl>
                                          <p:spTgt spid="6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1" dur="1000" decel="50000" fill="hold">
                                          <p:stCondLst>
                                            <p:cond delay="0"/>
                                          </p:stCondLst>
                                        </p:cTn>
                                        <p:tgtEl>
                                          <p:spTgt spid="62"/>
                                        </p:tgtEl>
                                        <p:attrNameLst>
                                          <p:attrName>ppt_x</p:attrName>
                                          <p:attrName>ppt_y</p:attrName>
                                        </p:attrNameLst>
                                      </p:cBhvr>
                                    </p:animMotion>
                                    <p:animEffect transition="in" filter="fade">
                                      <p:cBhvr>
                                        <p:cTn id="302" dur="1000"/>
                                        <p:tgtEl>
                                          <p:spTgt spid="62"/>
                                        </p:tgtEl>
                                      </p:cBhvr>
                                    </p:animEffect>
                                  </p:childTnLst>
                                </p:cTn>
                              </p:par>
                            </p:childTnLst>
                          </p:cTn>
                        </p:par>
                      </p:childTnLst>
                    </p:cTn>
                  </p:par>
                  <p:par>
                    <p:cTn id="303" fill="hold">
                      <p:stCondLst>
                        <p:cond delay="indefinite"/>
                      </p:stCondLst>
                      <p:childTnLst>
                        <p:par>
                          <p:cTn id="304" fill="hold">
                            <p:stCondLst>
                              <p:cond delay="0"/>
                            </p:stCondLst>
                            <p:childTnLst>
                              <p:par>
                                <p:cTn id="305" presetID="52" presetClass="entr" presetSubtype="0" fill="hold" grpId="0" nodeType="clickEffect">
                                  <p:stCondLst>
                                    <p:cond delay="0"/>
                                  </p:stCondLst>
                                  <p:childTnLst>
                                    <p:set>
                                      <p:cBhvr>
                                        <p:cTn id="306" dur="1" fill="hold">
                                          <p:stCondLst>
                                            <p:cond delay="0"/>
                                          </p:stCondLst>
                                        </p:cTn>
                                        <p:tgtEl>
                                          <p:spTgt spid="57"/>
                                        </p:tgtEl>
                                        <p:attrNameLst>
                                          <p:attrName>style.visibility</p:attrName>
                                        </p:attrNameLst>
                                      </p:cBhvr>
                                      <p:to>
                                        <p:strVal val="visible"/>
                                      </p:to>
                                    </p:set>
                                    <p:animScale>
                                      <p:cBhvr>
                                        <p:cTn id="307" dur="1000" decel="50000" fill="hold">
                                          <p:stCondLst>
                                            <p:cond delay="0"/>
                                          </p:stCondLst>
                                        </p:cTn>
                                        <p:tgtEl>
                                          <p:spTgt spid="5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8" dur="1000" decel="50000" fill="hold">
                                          <p:stCondLst>
                                            <p:cond delay="0"/>
                                          </p:stCondLst>
                                        </p:cTn>
                                        <p:tgtEl>
                                          <p:spTgt spid="57"/>
                                        </p:tgtEl>
                                        <p:attrNameLst>
                                          <p:attrName>ppt_x</p:attrName>
                                          <p:attrName>ppt_y</p:attrName>
                                        </p:attrNameLst>
                                      </p:cBhvr>
                                    </p:animMotion>
                                    <p:animEffect transition="in" filter="fade">
                                      <p:cBhvr>
                                        <p:cTn id="309" dur="1000"/>
                                        <p:tgtEl>
                                          <p:spTgt spid="57"/>
                                        </p:tgtEl>
                                      </p:cBhvr>
                                    </p:animEffect>
                                  </p:childTnLst>
                                </p:cTn>
                              </p:par>
                            </p:childTnLst>
                          </p:cTn>
                        </p:par>
                      </p:childTnLst>
                    </p:cTn>
                  </p:par>
                  <p:par>
                    <p:cTn id="310" fill="hold">
                      <p:stCondLst>
                        <p:cond delay="indefinite"/>
                      </p:stCondLst>
                      <p:childTnLst>
                        <p:par>
                          <p:cTn id="311" fill="hold">
                            <p:stCondLst>
                              <p:cond delay="0"/>
                            </p:stCondLst>
                            <p:childTnLst>
                              <p:par>
                                <p:cTn id="312" presetID="52" presetClass="entr" presetSubtype="0" fill="hold" grpId="0" nodeType="clickEffect">
                                  <p:stCondLst>
                                    <p:cond delay="0"/>
                                  </p:stCondLst>
                                  <p:childTnLst>
                                    <p:set>
                                      <p:cBhvr>
                                        <p:cTn id="313" dur="1" fill="hold">
                                          <p:stCondLst>
                                            <p:cond delay="0"/>
                                          </p:stCondLst>
                                        </p:cTn>
                                        <p:tgtEl>
                                          <p:spTgt spid="58"/>
                                        </p:tgtEl>
                                        <p:attrNameLst>
                                          <p:attrName>style.visibility</p:attrName>
                                        </p:attrNameLst>
                                      </p:cBhvr>
                                      <p:to>
                                        <p:strVal val="visible"/>
                                      </p:to>
                                    </p:set>
                                    <p:animScale>
                                      <p:cBhvr>
                                        <p:cTn id="314" dur="100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5" dur="1000" decel="50000" fill="hold">
                                          <p:stCondLst>
                                            <p:cond delay="0"/>
                                          </p:stCondLst>
                                        </p:cTn>
                                        <p:tgtEl>
                                          <p:spTgt spid="58"/>
                                        </p:tgtEl>
                                        <p:attrNameLst>
                                          <p:attrName>ppt_x</p:attrName>
                                          <p:attrName>ppt_y</p:attrName>
                                        </p:attrNameLst>
                                      </p:cBhvr>
                                    </p:animMotion>
                                    <p:animEffect transition="in" filter="fade">
                                      <p:cBhvr>
                                        <p:cTn id="316" dur="1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p:bldP spid="18" grpId="0"/>
      <p:bldP spid="22" grpId="0"/>
      <p:bldP spid="23" grpId="0"/>
      <p:bldP spid="28" grpId="0"/>
      <p:bldP spid="29" grpId="0"/>
      <p:bldP spid="32" grpId="0"/>
      <p:bldP spid="33" grpId="0"/>
      <p:bldP spid="37" grpId="0"/>
      <p:bldP spid="38" grpId="0"/>
      <p:bldP spid="41" grpId="0"/>
      <p:bldP spid="42" grpId="0"/>
      <p:bldP spid="52" grpId="0"/>
      <p:bldP spid="53" grpId="0"/>
      <p:bldP spid="57" grpId="0"/>
      <p:bldP spid="58" grpId="0"/>
      <p:bldP spid="61" grpId="0"/>
      <p:bldP spid="62" grpId="0"/>
    </p:bld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Lesson- focus on 3  principles</a:t>
            </a:r>
            <a:endParaRPr lang="en-US" dirty="0"/>
          </a:p>
        </p:txBody>
      </p:sp>
      <p:sp>
        <p:nvSpPr>
          <p:cNvPr id="4" name="Rounded Rectangle 3"/>
          <p:cNvSpPr/>
          <p:nvPr/>
        </p:nvSpPr>
        <p:spPr>
          <a:xfrm>
            <a:off x="2895600" y="3124200"/>
            <a:ext cx="304800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Orthography</a:t>
            </a:r>
            <a:r>
              <a:rPr lang="en-US" dirty="0" smtClean="0"/>
              <a:t> </a:t>
            </a:r>
            <a:endParaRPr lang="en-US" dirty="0"/>
          </a:p>
        </p:txBody>
      </p:sp>
      <p:sp>
        <p:nvSpPr>
          <p:cNvPr id="5" name="Oval 4"/>
          <p:cNvSpPr/>
          <p:nvPr/>
        </p:nvSpPr>
        <p:spPr>
          <a:xfrm>
            <a:off x="457200" y="1752600"/>
            <a:ext cx="2286000" cy="190500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We spell by language of origin.</a:t>
            </a:r>
            <a:endParaRPr lang="en-US" dirty="0">
              <a:solidFill>
                <a:schemeClr val="bg1"/>
              </a:solidFill>
            </a:endParaRPr>
          </a:p>
        </p:txBody>
      </p:sp>
      <p:sp>
        <p:nvSpPr>
          <p:cNvPr id="6" name="Oval 5"/>
          <p:cNvSpPr/>
          <p:nvPr/>
        </p:nvSpPr>
        <p:spPr>
          <a:xfrm>
            <a:off x="6019800" y="1752600"/>
            <a:ext cx="2362200" cy="198120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spell by phoneme-grapheme correspondence.</a:t>
            </a:r>
            <a:endParaRPr lang="en-US" dirty="0"/>
          </a:p>
        </p:txBody>
      </p:sp>
      <p:sp>
        <p:nvSpPr>
          <p:cNvPr id="7" name="Oval 6"/>
          <p:cNvSpPr/>
          <p:nvPr/>
        </p:nvSpPr>
        <p:spPr>
          <a:xfrm>
            <a:off x="304800" y="4572000"/>
            <a:ext cx="2362200" cy="1981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We spell position of phoneme or grapheme in a word.</a:t>
            </a:r>
            <a:endParaRPr lang="en-US" dirty="0">
              <a:solidFill>
                <a:schemeClr val="tx1"/>
              </a:solidFill>
            </a:endParaRPr>
          </a:p>
        </p:txBody>
      </p:sp>
      <p:sp>
        <p:nvSpPr>
          <p:cNvPr id="8" name="Oval 7"/>
          <p:cNvSpPr/>
          <p:nvPr/>
        </p:nvSpPr>
        <p:spPr>
          <a:xfrm>
            <a:off x="3352800" y="4572000"/>
            <a:ext cx="2362200" cy="198120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We spell by letter order and sequence patterns, or orthographic conventions.</a:t>
            </a:r>
            <a:endParaRPr lang="en-US" dirty="0">
              <a:solidFill>
                <a:schemeClr val="bg1"/>
              </a:solidFill>
            </a:endParaRPr>
          </a:p>
        </p:txBody>
      </p:sp>
      <p:sp>
        <p:nvSpPr>
          <p:cNvPr id="9" name="Oval 8"/>
          <p:cNvSpPr/>
          <p:nvPr/>
        </p:nvSpPr>
        <p:spPr>
          <a:xfrm>
            <a:off x="6400800" y="4572000"/>
            <a:ext cx="2362200" cy="1981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We spell by meaning (morphology) and part of speech. </a:t>
            </a:r>
            <a:endParaRPr lang="en-US" dirty="0">
              <a:solidFill>
                <a:schemeClr val="tx1"/>
              </a:solidFill>
            </a:endParaRPr>
          </a:p>
        </p:txBody>
      </p:sp>
      <p:cxnSp>
        <p:nvCxnSpPr>
          <p:cNvPr id="10" name="Straight Connector 9"/>
          <p:cNvCxnSpPr/>
          <p:nvPr/>
        </p:nvCxnSpPr>
        <p:spPr>
          <a:xfrm>
            <a:off x="2362200" y="2971800"/>
            <a:ext cx="91440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5715000" y="3048000"/>
            <a:ext cx="5334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2438400" y="4191000"/>
            <a:ext cx="762000" cy="1066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4572000" y="4038600"/>
            <a:ext cx="0" cy="76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flipV="1">
            <a:off x="5562600" y="4038600"/>
            <a:ext cx="1219200" cy="10668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Scale>
                                      <p:cBhvr>
                                        <p:cTn id="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gtEl>
                                        <p:attrNameLst>
                                          <p:attrName>ppt_x</p:attrName>
                                          <p:attrName>ppt_y</p:attrName>
                                        </p:attrNameLst>
                                      </p:cBhvr>
                                    </p:animMotion>
                                    <p:animEffect transition="in" filter="fade">
                                      <p:cBhvr>
                                        <p:cTn id="9" dur="1000"/>
                                        <p:tgtEl>
                                          <p:spTgt spid="5"/>
                                        </p:tgtEl>
                                      </p:cBhvr>
                                    </p:animEffect>
                                  </p:childTnLst>
                                </p:cTn>
                              </p:par>
                              <p:par>
                                <p:cTn id="10" presetID="5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Scale>
                                      <p:cBhvr>
                                        <p:cTn id="12"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0"/>
                                        </p:tgtEl>
                                        <p:attrNameLst>
                                          <p:attrName>ppt_x</p:attrName>
                                          <p:attrName>ppt_y</p:attrName>
                                        </p:attrNameLst>
                                      </p:cBhvr>
                                    </p:animMotion>
                                    <p:animEffect transition="in" filter="fade">
                                      <p:cBhvr>
                                        <p:cTn id="14" dur="10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52"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Scale>
                                      <p:cBhvr>
                                        <p:cTn id="19"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6"/>
                                        </p:tgtEl>
                                        <p:attrNameLst>
                                          <p:attrName>ppt_x</p:attrName>
                                          <p:attrName>ppt_y</p:attrName>
                                        </p:attrNameLst>
                                      </p:cBhvr>
                                    </p:animMotion>
                                    <p:animEffect transition="in" filter="fade">
                                      <p:cBhvr>
                                        <p:cTn id="21" dur="1000"/>
                                        <p:tgtEl>
                                          <p:spTgt spid="6"/>
                                        </p:tgtEl>
                                      </p:cBhvr>
                                    </p:animEffect>
                                  </p:childTnLst>
                                </p:cTn>
                              </p:par>
                              <p:par>
                                <p:cTn id="22" presetID="52" presetClass="entr" presetSubtype="0"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Scale>
                                      <p:cBhvr>
                                        <p:cTn id="24"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11"/>
                                        </p:tgtEl>
                                        <p:attrNameLst>
                                          <p:attrName>ppt_x</p:attrName>
                                          <p:attrName>ppt_y</p:attrName>
                                        </p:attrNameLst>
                                      </p:cBhvr>
                                    </p:animMotion>
                                    <p:animEffect transition="in" filter="fade">
                                      <p:cBhvr>
                                        <p:cTn id="26" dur="10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52"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Scale>
                                      <p:cBhvr>
                                        <p:cTn id="31"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7"/>
                                        </p:tgtEl>
                                        <p:attrNameLst>
                                          <p:attrName>ppt_x</p:attrName>
                                          <p:attrName>ppt_y</p:attrName>
                                        </p:attrNameLst>
                                      </p:cBhvr>
                                    </p:animMotion>
                                    <p:animEffect transition="in" filter="fade">
                                      <p:cBhvr>
                                        <p:cTn id="33" dur="1000"/>
                                        <p:tgtEl>
                                          <p:spTgt spid="7"/>
                                        </p:tgtEl>
                                      </p:cBhvr>
                                    </p:animEffect>
                                  </p:childTnLst>
                                </p:cTn>
                              </p:par>
                              <p:par>
                                <p:cTn id="34" presetID="52" presetClass="entr" presetSubtype="0" fill="hold" nodeType="withEffect">
                                  <p:stCondLst>
                                    <p:cond delay="0"/>
                                  </p:stCondLst>
                                  <p:childTnLst>
                                    <p:set>
                                      <p:cBhvr>
                                        <p:cTn id="35" dur="1" fill="hold">
                                          <p:stCondLst>
                                            <p:cond delay="0"/>
                                          </p:stCondLst>
                                        </p:cTn>
                                        <p:tgtEl>
                                          <p:spTgt spid="12"/>
                                        </p:tgtEl>
                                        <p:attrNameLst>
                                          <p:attrName>style.visibility</p:attrName>
                                        </p:attrNameLst>
                                      </p:cBhvr>
                                      <p:to>
                                        <p:strVal val="visible"/>
                                      </p:to>
                                    </p:set>
                                    <p:animScale>
                                      <p:cBhvr>
                                        <p:cTn id="36"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12"/>
                                        </p:tgtEl>
                                        <p:attrNameLst>
                                          <p:attrName>ppt_x</p:attrName>
                                          <p:attrName>ppt_y</p:attrName>
                                        </p:attrNameLst>
                                      </p:cBhvr>
                                    </p:animMotion>
                                    <p:animEffect transition="in" filter="fade">
                                      <p:cBhvr>
                                        <p:cTn id="38" dur="1000"/>
                                        <p:tgtEl>
                                          <p:spTgt spid="12"/>
                                        </p:tgtEl>
                                      </p:cBhvr>
                                    </p:animEffect>
                                  </p:childTnLst>
                                </p:cTn>
                              </p:par>
                            </p:childTnLst>
                          </p:cTn>
                        </p:par>
                      </p:childTnLst>
                    </p:cTn>
                  </p:par>
                  <p:par>
                    <p:cTn id="39" fill="hold">
                      <p:stCondLst>
                        <p:cond delay="indefinite"/>
                      </p:stCondLst>
                      <p:childTnLst>
                        <p:par>
                          <p:cTn id="40" fill="hold">
                            <p:stCondLst>
                              <p:cond delay="0"/>
                            </p:stCondLst>
                            <p:childTnLst>
                              <p:par>
                                <p:cTn id="41" presetID="52" presetClass="entr"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Scale>
                                      <p:cBhvr>
                                        <p:cTn id="43"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8"/>
                                        </p:tgtEl>
                                        <p:attrNameLst>
                                          <p:attrName>ppt_x</p:attrName>
                                          <p:attrName>ppt_y</p:attrName>
                                        </p:attrNameLst>
                                      </p:cBhvr>
                                    </p:animMotion>
                                    <p:animEffect transition="in" filter="fade">
                                      <p:cBhvr>
                                        <p:cTn id="45" dur="1000"/>
                                        <p:tgtEl>
                                          <p:spTgt spid="8"/>
                                        </p:tgtEl>
                                      </p:cBhvr>
                                    </p:animEffect>
                                  </p:childTnLst>
                                </p:cTn>
                              </p:par>
                              <p:par>
                                <p:cTn id="46" presetID="52" presetClass="entr" presetSubtype="0"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Scale>
                                      <p:cBhvr>
                                        <p:cTn id="4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1000" decel="50000" fill="hold">
                                          <p:stCondLst>
                                            <p:cond delay="0"/>
                                          </p:stCondLst>
                                        </p:cTn>
                                        <p:tgtEl>
                                          <p:spTgt spid="13"/>
                                        </p:tgtEl>
                                        <p:attrNameLst>
                                          <p:attrName>ppt_x</p:attrName>
                                          <p:attrName>ppt_y</p:attrName>
                                        </p:attrNameLst>
                                      </p:cBhvr>
                                    </p:animMotion>
                                    <p:animEffect transition="in" filter="fade">
                                      <p:cBhvr>
                                        <p:cTn id="50" dur="1000"/>
                                        <p:tgtEl>
                                          <p:spTgt spid="13"/>
                                        </p:tgtEl>
                                      </p:cBhvr>
                                    </p:animEffect>
                                  </p:childTnLst>
                                </p:cTn>
                              </p:par>
                            </p:childTnLst>
                          </p:cTn>
                        </p:par>
                      </p:childTnLst>
                    </p:cTn>
                  </p:par>
                  <p:par>
                    <p:cTn id="51" fill="hold">
                      <p:stCondLst>
                        <p:cond delay="indefinite"/>
                      </p:stCondLst>
                      <p:childTnLst>
                        <p:par>
                          <p:cTn id="52" fill="hold">
                            <p:stCondLst>
                              <p:cond delay="0"/>
                            </p:stCondLst>
                            <p:childTnLst>
                              <p:par>
                                <p:cTn id="53" presetID="52" presetClass="entr" presetSubtype="0"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Scale>
                                      <p:cBhvr>
                                        <p:cTn id="55"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9"/>
                                        </p:tgtEl>
                                        <p:attrNameLst>
                                          <p:attrName>ppt_x</p:attrName>
                                          <p:attrName>ppt_y</p:attrName>
                                        </p:attrNameLst>
                                      </p:cBhvr>
                                    </p:animMotion>
                                    <p:animEffect transition="in" filter="fade">
                                      <p:cBhvr>
                                        <p:cTn id="57" dur="1000"/>
                                        <p:tgtEl>
                                          <p:spTgt spid="9"/>
                                        </p:tgtEl>
                                      </p:cBhvr>
                                    </p:animEffect>
                                  </p:childTnLst>
                                </p:cTn>
                              </p:par>
                              <p:par>
                                <p:cTn id="58" presetID="52" presetClass="entr" presetSubtype="0" fill="hold" nodeType="withEffect">
                                  <p:stCondLst>
                                    <p:cond delay="0"/>
                                  </p:stCondLst>
                                  <p:childTnLst>
                                    <p:set>
                                      <p:cBhvr>
                                        <p:cTn id="59" dur="1" fill="hold">
                                          <p:stCondLst>
                                            <p:cond delay="0"/>
                                          </p:stCondLst>
                                        </p:cTn>
                                        <p:tgtEl>
                                          <p:spTgt spid="14"/>
                                        </p:tgtEl>
                                        <p:attrNameLst>
                                          <p:attrName>style.visibility</p:attrName>
                                        </p:attrNameLst>
                                      </p:cBhvr>
                                      <p:to>
                                        <p:strVal val="visible"/>
                                      </p:to>
                                    </p:set>
                                    <p:animScale>
                                      <p:cBhvr>
                                        <p:cTn id="60"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14"/>
                                        </p:tgtEl>
                                        <p:attrNameLst>
                                          <p:attrName>ppt_x</p:attrName>
                                          <p:attrName>ppt_y</p:attrName>
                                        </p:attrNameLst>
                                      </p:cBhvr>
                                    </p:animMotion>
                                    <p:animEffect transition="in" filter="fade">
                                      <p:cBhvr>
                                        <p:cTn id="62"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Spelling Words </a:t>
            </a:r>
            <a:endParaRPr lang="en-US" dirty="0"/>
          </a:p>
        </p:txBody>
      </p:sp>
      <p:sp>
        <p:nvSpPr>
          <p:cNvPr id="3" name="Content Placeholder 2"/>
          <p:cNvSpPr>
            <a:spLocks noGrp="1"/>
          </p:cNvSpPr>
          <p:nvPr>
            <p:ph sz="quarter" idx="1"/>
          </p:nvPr>
        </p:nvSpPr>
        <p:spPr>
          <a:xfrm>
            <a:off x="612648" y="1600200"/>
            <a:ext cx="1216152" cy="4876800"/>
          </a:xfrm>
        </p:spPr>
        <p:txBody>
          <a:bodyPr/>
          <a:lstStyle/>
          <a:p>
            <a:pPr>
              <a:buNone/>
            </a:pPr>
            <a:r>
              <a:rPr lang="en-US" sz="2400" dirty="0" smtClean="0"/>
              <a:t>case</a:t>
            </a:r>
          </a:p>
          <a:p>
            <a:pPr>
              <a:buNone/>
            </a:pPr>
            <a:r>
              <a:rPr lang="en-US" sz="2400" dirty="0" smtClean="0"/>
              <a:t>cast</a:t>
            </a:r>
          </a:p>
          <a:p>
            <a:pPr>
              <a:buNone/>
            </a:pPr>
            <a:r>
              <a:rPr lang="en-US" sz="2400" dirty="0" smtClean="0"/>
              <a:t>coast</a:t>
            </a:r>
          </a:p>
          <a:p>
            <a:pPr>
              <a:buNone/>
            </a:pPr>
            <a:r>
              <a:rPr lang="en-US" sz="2400" dirty="0" smtClean="0"/>
              <a:t>cold</a:t>
            </a:r>
          </a:p>
          <a:p>
            <a:pPr>
              <a:buNone/>
            </a:pPr>
            <a:r>
              <a:rPr lang="en-US" sz="2400" dirty="0" smtClean="0"/>
              <a:t>cube</a:t>
            </a:r>
          </a:p>
          <a:p>
            <a:pPr>
              <a:buNone/>
            </a:pPr>
            <a:r>
              <a:rPr lang="en-US" sz="2400" dirty="0" smtClean="0"/>
              <a:t>celery</a:t>
            </a:r>
          </a:p>
          <a:p>
            <a:pPr>
              <a:buNone/>
            </a:pPr>
            <a:r>
              <a:rPr lang="en-US" sz="2400" dirty="0" smtClean="0"/>
              <a:t>cement</a:t>
            </a:r>
          </a:p>
          <a:p>
            <a:pPr>
              <a:buNone/>
            </a:pPr>
            <a:r>
              <a:rPr lang="en-US" sz="2400" dirty="0" smtClean="0"/>
              <a:t>cinder</a:t>
            </a:r>
          </a:p>
          <a:p>
            <a:pPr>
              <a:buNone/>
            </a:pPr>
            <a:r>
              <a:rPr lang="en-US" sz="2400" dirty="0" smtClean="0"/>
              <a:t>mercy</a:t>
            </a:r>
          </a:p>
          <a:p>
            <a:pPr>
              <a:buNone/>
            </a:pPr>
            <a:r>
              <a:rPr lang="en-US" sz="2400" dirty="0" smtClean="0"/>
              <a:t>ounce</a:t>
            </a:r>
            <a:endParaRPr lang="en-US" sz="2400" dirty="0" smtClean="0"/>
          </a:p>
          <a:p>
            <a:pPr>
              <a:buNone/>
            </a:pPr>
            <a:endParaRPr lang="en-US" dirty="0" smtClean="0"/>
          </a:p>
          <a:p>
            <a:pPr>
              <a:buNone/>
            </a:pPr>
            <a:endParaRPr lang="en-US" dirty="0"/>
          </a:p>
        </p:txBody>
      </p:sp>
      <p:sp>
        <p:nvSpPr>
          <p:cNvPr id="18" name="TextBox 17"/>
          <p:cNvSpPr txBox="1"/>
          <p:nvPr/>
        </p:nvSpPr>
        <p:spPr>
          <a:xfrm>
            <a:off x="533400" y="6248400"/>
            <a:ext cx="8305800" cy="381000"/>
          </a:xfrm>
          <a:prstGeom prst="rect">
            <a:avLst/>
          </a:prstGeom>
          <a:noFill/>
        </p:spPr>
        <p:txBody>
          <a:bodyPr wrap="square" rtlCol="0">
            <a:spAutoFit/>
          </a:bodyPr>
          <a:lstStyle/>
          <a:p>
            <a:pPr algn="ctr"/>
            <a:r>
              <a:rPr lang="en-US" dirty="0" smtClean="0"/>
              <a:t>make sure they have meaning around the words </a:t>
            </a:r>
            <a:endParaRPr lang="en-US" dirty="0"/>
          </a:p>
        </p:txBody>
      </p:sp>
      <p:pic>
        <p:nvPicPr>
          <p:cNvPr id="9218" name="Picture 2" descr="C:\Users\rfrantu.DPSUSER\AppData\Local\Microsoft\Windows\Temporary Internet Files\Content.IE5\3SHZE2XY\MC900383672[1].wmf"/>
          <p:cNvPicPr>
            <a:picLocks noChangeAspect="1" noChangeArrowheads="1"/>
          </p:cNvPicPr>
          <p:nvPr/>
        </p:nvPicPr>
        <p:blipFill>
          <a:blip r:embed="rId3" cstate="print"/>
          <a:srcRect/>
          <a:stretch>
            <a:fillRect/>
          </a:stretch>
        </p:blipFill>
        <p:spPr bwMode="auto">
          <a:xfrm>
            <a:off x="4343400" y="228600"/>
            <a:ext cx="1361542" cy="1810512"/>
          </a:xfrm>
          <a:prstGeom prst="rect">
            <a:avLst/>
          </a:prstGeom>
          <a:noFill/>
        </p:spPr>
      </p:pic>
      <p:pic>
        <p:nvPicPr>
          <p:cNvPr id="9219" name="Picture 3" descr="C:\Users\rfrantu.DPSUSER\AppData\Local\Microsoft\Windows\Temporary Internet Files\Content.IE5\3SHZE2XY\MC900413574[1].wmf"/>
          <p:cNvPicPr>
            <a:picLocks noChangeAspect="1" noChangeArrowheads="1"/>
          </p:cNvPicPr>
          <p:nvPr/>
        </p:nvPicPr>
        <p:blipFill>
          <a:blip r:embed="rId4" cstate="print"/>
          <a:srcRect/>
          <a:stretch>
            <a:fillRect/>
          </a:stretch>
        </p:blipFill>
        <p:spPr bwMode="auto">
          <a:xfrm>
            <a:off x="2667000" y="1752600"/>
            <a:ext cx="1599446" cy="2325073"/>
          </a:xfrm>
          <a:prstGeom prst="rect">
            <a:avLst/>
          </a:prstGeom>
          <a:noFill/>
        </p:spPr>
      </p:pic>
      <p:pic>
        <p:nvPicPr>
          <p:cNvPr id="9220" name="Picture 4" descr="C:\Users\rfrantu.DPSUSER\AppData\Local\Microsoft\Windows\Temporary Internet Files\Content.IE5\J1XMBT85\MP900439340[1].jpg"/>
          <p:cNvPicPr>
            <a:picLocks noChangeAspect="1" noChangeArrowheads="1"/>
          </p:cNvPicPr>
          <p:nvPr/>
        </p:nvPicPr>
        <p:blipFill>
          <a:blip r:embed="rId5" cstate="print"/>
          <a:srcRect/>
          <a:stretch>
            <a:fillRect/>
          </a:stretch>
        </p:blipFill>
        <p:spPr bwMode="auto">
          <a:xfrm>
            <a:off x="6248400" y="4572000"/>
            <a:ext cx="2514600" cy="1676400"/>
          </a:xfrm>
          <a:prstGeom prst="rect">
            <a:avLst/>
          </a:prstGeom>
          <a:noFill/>
        </p:spPr>
      </p:pic>
      <p:pic>
        <p:nvPicPr>
          <p:cNvPr id="9221" name="Picture 5" descr="C:\Users\rfrantu.DPSUSER\AppData\Local\Microsoft\Windows\Temporary Internet Files\Content.IE5\J1XMBT85\MC900053397[1].wmf"/>
          <p:cNvPicPr>
            <a:picLocks noChangeAspect="1" noChangeArrowheads="1"/>
          </p:cNvPicPr>
          <p:nvPr/>
        </p:nvPicPr>
        <p:blipFill>
          <a:blip r:embed="rId6" cstate="print"/>
          <a:srcRect/>
          <a:stretch>
            <a:fillRect/>
          </a:stretch>
        </p:blipFill>
        <p:spPr bwMode="auto">
          <a:xfrm>
            <a:off x="6934200" y="1066800"/>
            <a:ext cx="1256386" cy="1396289"/>
          </a:xfrm>
          <a:prstGeom prst="rect">
            <a:avLst/>
          </a:prstGeom>
          <a:noFill/>
        </p:spPr>
      </p:pic>
      <p:pic>
        <p:nvPicPr>
          <p:cNvPr id="9222" name="Picture 6" descr="C:\Users\rfrantu.DPSUSER\AppData\Local\Microsoft\Windows\Temporary Internet Files\Content.IE5\1SD72RZ4\MC900300049[1].wmf"/>
          <p:cNvPicPr>
            <a:picLocks noChangeAspect="1" noChangeArrowheads="1"/>
          </p:cNvPicPr>
          <p:nvPr/>
        </p:nvPicPr>
        <p:blipFill>
          <a:blip r:embed="rId7" cstate="print"/>
          <a:srcRect/>
          <a:stretch>
            <a:fillRect/>
          </a:stretch>
        </p:blipFill>
        <p:spPr bwMode="auto">
          <a:xfrm>
            <a:off x="2895600" y="4343400"/>
            <a:ext cx="1755648" cy="1430122"/>
          </a:xfrm>
          <a:prstGeom prst="rect">
            <a:avLst/>
          </a:prstGeom>
          <a:noFill/>
        </p:spPr>
      </p:pic>
      <p:pic>
        <p:nvPicPr>
          <p:cNvPr id="9223" name="Picture 7" descr="C:\Users\rfrantu.DPSUSER\AppData\Local\Microsoft\Windows\Temporary Internet Files\Content.IE5\J1XMBT85\MC900232545[1].wmf"/>
          <p:cNvPicPr>
            <a:picLocks noChangeAspect="1" noChangeArrowheads="1"/>
          </p:cNvPicPr>
          <p:nvPr/>
        </p:nvPicPr>
        <p:blipFill>
          <a:blip r:embed="rId8" cstate="print"/>
          <a:srcRect/>
          <a:stretch>
            <a:fillRect/>
          </a:stretch>
        </p:blipFill>
        <p:spPr bwMode="auto">
          <a:xfrm>
            <a:off x="4267200" y="1676400"/>
            <a:ext cx="2295053" cy="1696016"/>
          </a:xfrm>
          <a:prstGeom prst="rect">
            <a:avLst/>
          </a:prstGeom>
          <a:noFill/>
        </p:spPr>
      </p:pic>
      <p:pic>
        <p:nvPicPr>
          <p:cNvPr id="9224" name="Picture 8" descr="C:\Users\rfrantu.DPSUSER\AppData\Local\Microsoft\Windows\Temporary Internet Files\Content.IE5\1SD72RZ4\MC900318818[1].wmf"/>
          <p:cNvPicPr>
            <a:picLocks noChangeAspect="1" noChangeArrowheads="1"/>
          </p:cNvPicPr>
          <p:nvPr/>
        </p:nvPicPr>
        <p:blipFill>
          <a:blip r:embed="rId9" cstate="print"/>
          <a:srcRect/>
          <a:stretch>
            <a:fillRect/>
          </a:stretch>
        </p:blipFill>
        <p:spPr bwMode="auto">
          <a:xfrm>
            <a:off x="6934200" y="2667000"/>
            <a:ext cx="1827886" cy="1827886"/>
          </a:xfrm>
          <a:prstGeom prst="rect">
            <a:avLst/>
          </a:prstGeom>
          <a:noFill/>
        </p:spPr>
      </p:pic>
      <p:pic>
        <p:nvPicPr>
          <p:cNvPr id="9225" name="Picture 9" descr="C:\Users\rfrantu.DPSUSER\AppData\Local\Microsoft\Windows\Temporary Internet Files\Content.IE5\1SD72RZ4\MC900318506[1].wmf"/>
          <p:cNvPicPr>
            <a:picLocks noChangeAspect="1" noChangeArrowheads="1"/>
          </p:cNvPicPr>
          <p:nvPr/>
        </p:nvPicPr>
        <p:blipFill>
          <a:blip r:embed="rId10" cstate="print"/>
          <a:srcRect/>
          <a:stretch>
            <a:fillRect/>
          </a:stretch>
        </p:blipFill>
        <p:spPr bwMode="auto">
          <a:xfrm>
            <a:off x="4876800" y="3505200"/>
            <a:ext cx="1814170" cy="1183234"/>
          </a:xfrm>
          <a:prstGeom prst="rect">
            <a:avLst/>
          </a:prstGeom>
          <a:noFill/>
        </p:spPr>
      </p:pic>
      <p:pic>
        <p:nvPicPr>
          <p:cNvPr id="9228" name="Picture 12" descr="http://ts3.mm.bing.net/th?id=H.4511447589061678&amp;pid=1.7"/>
          <p:cNvPicPr>
            <a:picLocks noChangeAspect="1" noChangeArrowheads="1"/>
          </p:cNvPicPr>
          <p:nvPr/>
        </p:nvPicPr>
        <p:blipFill>
          <a:blip r:embed="rId11" cstate="print"/>
          <a:srcRect/>
          <a:stretch>
            <a:fillRect/>
          </a:stretch>
        </p:blipFill>
        <p:spPr bwMode="auto">
          <a:xfrm>
            <a:off x="1676400" y="1447800"/>
            <a:ext cx="1439863" cy="1439863"/>
          </a:xfrm>
          <a:prstGeom prst="rect">
            <a:avLst/>
          </a:prstGeom>
          <a:noFill/>
        </p:spPr>
      </p:pic>
      <p:pic>
        <p:nvPicPr>
          <p:cNvPr id="9230" name="Picture 14" descr="http://50.57.74.139/wordpress/images/Math/Basic-Math/Lesson7-Units-of-Measurement/Units-of-Liquid-Capacity/units-of-liquid-capacity_46.png"/>
          <p:cNvPicPr>
            <a:picLocks noChangeAspect="1" noChangeArrowheads="1"/>
          </p:cNvPicPr>
          <p:nvPr/>
        </p:nvPicPr>
        <p:blipFill>
          <a:blip r:embed="rId12" cstate="print"/>
          <a:srcRect/>
          <a:stretch>
            <a:fillRect/>
          </a:stretch>
        </p:blipFill>
        <p:spPr bwMode="auto">
          <a:xfrm>
            <a:off x="1981200" y="4038600"/>
            <a:ext cx="1076325" cy="10382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wipe(down)">
                                      <p:cBhvr>
                                        <p:cTn id="7" dur="580">
                                          <p:stCondLst>
                                            <p:cond delay="0"/>
                                          </p:stCondLst>
                                        </p:cTn>
                                        <p:tgtEl>
                                          <p:spTgt spid="9218"/>
                                        </p:tgtEl>
                                      </p:cBhvr>
                                    </p:animEffect>
                                    <p:anim calcmode="lin" valueType="num">
                                      <p:cBhvr>
                                        <p:cTn id="8" dur="1822" tmFilter="0,0; 0.14,0.36; 0.43,0.73; 0.71,0.91; 1.0,1.0">
                                          <p:stCondLst>
                                            <p:cond delay="0"/>
                                          </p:stCondLst>
                                        </p:cTn>
                                        <p:tgtEl>
                                          <p:spTgt spid="921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21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21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21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218"/>
                                        </p:tgtEl>
                                        <p:attrNameLst>
                                          <p:attrName>ppt_y</p:attrName>
                                        </p:attrNameLst>
                                      </p:cBhvr>
                                      <p:tavLst>
                                        <p:tav tm="0" fmla="#ppt_y-sin(pi*$)/81">
                                          <p:val>
                                            <p:fltVal val="0"/>
                                          </p:val>
                                        </p:tav>
                                        <p:tav tm="100000">
                                          <p:val>
                                            <p:fltVal val="1"/>
                                          </p:val>
                                        </p:tav>
                                      </p:tavLst>
                                    </p:anim>
                                    <p:animScale>
                                      <p:cBhvr>
                                        <p:cTn id="13" dur="26">
                                          <p:stCondLst>
                                            <p:cond delay="650"/>
                                          </p:stCondLst>
                                        </p:cTn>
                                        <p:tgtEl>
                                          <p:spTgt spid="9218"/>
                                        </p:tgtEl>
                                      </p:cBhvr>
                                      <p:to x="100000" y="60000"/>
                                    </p:animScale>
                                    <p:animScale>
                                      <p:cBhvr>
                                        <p:cTn id="14" dur="166" decel="50000">
                                          <p:stCondLst>
                                            <p:cond delay="676"/>
                                          </p:stCondLst>
                                        </p:cTn>
                                        <p:tgtEl>
                                          <p:spTgt spid="9218"/>
                                        </p:tgtEl>
                                      </p:cBhvr>
                                      <p:to x="100000" y="100000"/>
                                    </p:animScale>
                                    <p:animScale>
                                      <p:cBhvr>
                                        <p:cTn id="15" dur="26">
                                          <p:stCondLst>
                                            <p:cond delay="1312"/>
                                          </p:stCondLst>
                                        </p:cTn>
                                        <p:tgtEl>
                                          <p:spTgt spid="9218"/>
                                        </p:tgtEl>
                                      </p:cBhvr>
                                      <p:to x="100000" y="80000"/>
                                    </p:animScale>
                                    <p:animScale>
                                      <p:cBhvr>
                                        <p:cTn id="16" dur="166" decel="50000">
                                          <p:stCondLst>
                                            <p:cond delay="1338"/>
                                          </p:stCondLst>
                                        </p:cTn>
                                        <p:tgtEl>
                                          <p:spTgt spid="9218"/>
                                        </p:tgtEl>
                                      </p:cBhvr>
                                      <p:to x="100000" y="100000"/>
                                    </p:animScale>
                                    <p:animScale>
                                      <p:cBhvr>
                                        <p:cTn id="17" dur="26">
                                          <p:stCondLst>
                                            <p:cond delay="1642"/>
                                          </p:stCondLst>
                                        </p:cTn>
                                        <p:tgtEl>
                                          <p:spTgt spid="9218"/>
                                        </p:tgtEl>
                                      </p:cBhvr>
                                      <p:to x="100000" y="90000"/>
                                    </p:animScale>
                                    <p:animScale>
                                      <p:cBhvr>
                                        <p:cTn id="18" dur="166" decel="50000">
                                          <p:stCondLst>
                                            <p:cond delay="1668"/>
                                          </p:stCondLst>
                                        </p:cTn>
                                        <p:tgtEl>
                                          <p:spTgt spid="9218"/>
                                        </p:tgtEl>
                                      </p:cBhvr>
                                      <p:to x="100000" y="100000"/>
                                    </p:animScale>
                                    <p:animScale>
                                      <p:cBhvr>
                                        <p:cTn id="19" dur="26">
                                          <p:stCondLst>
                                            <p:cond delay="1808"/>
                                          </p:stCondLst>
                                        </p:cTn>
                                        <p:tgtEl>
                                          <p:spTgt spid="9218"/>
                                        </p:tgtEl>
                                      </p:cBhvr>
                                      <p:to x="100000" y="95000"/>
                                    </p:animScale>
                                    <p:animScale>
                                      <p:cBhvr>
                                        <p:cTn id="20" dur="166" decel="50000">
                                          <p:stCondLst>
                                            <p:cond delay="1834"/>
                                          </p:stCondLst>
                                        </p:cTn>
                                        <p:tgtEl>
                                          <p:spTgt spid="9218"/>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9219"/>
                                        </p:tgtEl>
                                        <p:attrNameLst>
                                          <p:attrName>style.visibility</p:attrName>
                                        </p:attrNameLst>
                                      </p:cBhvr>
                                      <p:to>
                                        <p:strVal val="visible"/>
                                      </p:to>
                                    </p:set>
                                    <p:animEffect transition="in" filter="wipe(down)">
                                      <p:cBhvr>
                                        <p:cTn id="25" dur="580">
                                          <p:stCondLst>
                                            <p:cond delay="0"/>
                                          </p:stCondLst>
                                        </p:cTn>
                                        <p:tgtEl>
                                          <p:spTgt spid="9219"/>
                                        </p:tgtEl>
                                      </p:cBhvr>
                                    </p:animEffect>
                                    <p:anim calcmode="lin" valueType="num">
                                      <p:cBhvr>
                                        <p:cTn id="26" dur="1822" tmFilter="0,0; 0.14,0.36; 0.43,0.73; 0.71,0.91; 1.0,1.0">
                                          <p:stCondLst>
                                            <p:cond delay="0"/>
                                          </p:stCondLst>
                                        </p:cTn>
                                        <p:tgtEl>
                                          <p:spTgt spid="9219"/>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9219"/>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9219"/>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9219"/>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9219"/>
                                        </p:tgtEl>
                                        <p:attrNameLst>
                                          <p:attrName>ppt_y</p:attrName>
                                        </p:attrNameLst>
                                      </p:cBhvr>
                                      <p:tavLst>
                                        <p:tav tm="0" fmla="#ppt_y-sin(pi*$)/81">
                                          <p:val>
                                            <p:fltVal val="0"/>
                                          </p:val>
                                        </p:tav>
                                        <p:tav tm="100000">
                                          <p:val>
                                            <p:fltVal val="1"/>
                                          </p:val>
                                        </p:tav>
                                      </p:tavLst>
                                    </p:anim>
                                    <p:animScale>
                                      <p:cBhvr>
                                        <p:cTn id="31" dur="26">
                                          <p:stCondLst>
                                            <p:cond delay="650"/>
                                          </p:stCondLst>
                                        </p:cTn>
                                        <p:tgtEl>
                                          <p:spTgt spid="9219"/>
                                        </p:tgtEl>
                                      </p:cBhvr>
                                      <p:to x="100000" y="60000"/>
                                    </p:animScale>
                                    <p:animScale>
                                      <p:cBhvr>
                                        <p:cTn id="32" dur="166" decel="50000">
                                          <p:stCondLst>
                                            <p:cond delay="676"/>
                                          </p:stCondLst>
                                        </p:cTn>
                                        <p:tgtEl>
                                          <p:spTgt spid="9219"/>
                                        </p:tgtEl>
                                      </p:cBhvr>
                                      <p:to x="100000" y="100000"/>
                                    </p:animScale>
                                    <p:animScale>
                                      <p:cBhvr>
                                        <p:cTn id="33" dur="26">
                                          <p:stCondLst>
                                            <p:cond delay="1312"/>
                                          </p:stCondLst>
                                        </p:cTn>
                                        <p:tgtEl>
                                          <p:spTgt spid="9219"/>
                                        </p:tgtEl>
                                      </p:cBhvr>
                                      <p:to x="100000" y="80000"/>
                                    </p:animScale>
                                    <p:animScale>
                                      <p:cBhvr>
                                        <p:cTn id="34" dur="166" decel="50000">
                                          <p:stCondLst>
                                            <p:cond delay="1338"/>
                                          </p:stCondLst>
                                        </p:cTn>
                                        <p:tgtEl>
                                          <p:spTgt spid="9219"/>
                                        </p:tgtEl>
                                      </p:cBhvr>
                                      <p:to x="100000" y="100000"/>
                                    </p:animScale>
                                    <p:animScale>
                                      <p:cBhvr>
                                        <p:cTn id="35" dur="26">
                                          <p:stCondLst>
                                            <p:cond delay="1642"/>
                                          </p:stCondLst>
                                        </p:cTn>
                                        <p:tgtEl>
                                          <p:spTgt spid="9219"/>
                                        </p:tgtEl>
                                      </p:cBhvr>
                                      <p:to x="100000" y="90000"/>
                                    </p:animScale>
                                    <p:animScale>
                                      <p:cBhvr>
                                        <p:cTn id="36" dur="166" decel="50000">
                                          <p:stCondLst>
                                            <p:cond delay="1668"/>
                                          </p:stCondLst>
                                        </p:cTn>
                                        <p:tgtEl>
                                          <p:spTgt spid="9219"/>
                                        </p:tgtEl>
                                      </p:cBhvr>
                                      <p:to x="100000" y="100000"/>
                                    </p:animScale>
                                    <p:animScale>
                                      <p:cBhvr>
                                        <p:cTn id="37" dur="26">
                                          <p:stCondLst>
                                            <p:cond delay="1808"/>
                                          </p:stCondLst>
                                        </p:cTn>
                                        <p:tgtEl>
                                          <p:spTgt spid="9219"/>
                                        </p:tgtEl>
                                      </p:cBhvr>
                                      <p:to x="100000" y="95000"/>
                                    </p:animScale>
                                    <p:animScale>
                                      <p:cBhvr>
                                        <p:cTn id="38" dur="166" decel="50000">
                                          <p:stCondLst>
                                            <p:cond delay="1834"/>
                                          </p:stCondLst>
                                        </p:cTn>
                                        <p:tgtEl>
                                          <p:spTgt spid="9219"/>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9220"/>
                                        </p:tgtEl>
                                        <p:attrNameLst>
                                          <p:attrName>style.visibility</p:attrName>
                                        </p:attrNameLst>
                                      </p:cBhvr>
                                      <p:to>
                                        <p:strVal val="visible"/>
                                      </p:to>
                                    </p:set>
                                    <p:animEffect transition="in" filter="wipe(down)">
                                      <p:cBhvr>
                                        <p:cTn id="43" dur="580">
                                          <p:stCondLst>
                                            <p:cond delay="0"/>
                                          </p:stCondLst>
                                        </p:cTn>
                                        <p:tgtEl>
                                          <p:spTgt spid="9220"/>
                                        </p:tgtEl>
                                      </p:cBhvr>
                                    </p:animEffect>
                                    <p:anim calcmode="lin" valueType="num">
                                      <p:cBhvr>
                                        <p:cTn id="44" dur="1822" tmFilter="0,0; 0.14,0.36; 0.43,0.73; 0.71,0.91; 1.0,1.0">
                                          <p:stCondLst>
                                            <p:cond delay="0"/>
                                          </p:stCondLst>
                                        </p:cTn>
                                        <p:tgtEl>
                                          <p:spTgt spid="9220"/>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9220"/>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9220"/>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9220"/>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9220"/>
                                        </p:tgtEl>
                                        <p:attrNameLst>
                                          <p:attrName>ppt_y</p:attrName>
                                        </p:attrNameLst>
                                      </p:cBhvr>
                                      <p:tavLst>
                                        <p:tav tm="0" fmla="#ppt_y-sin(pi*$)/81">
                                          <p:val>
                                            <p:fltVal val="0"/>
                                          </p:val>
                                        </p:tav>
                                        <p:tav tm="100000">
                                          <p:val>
                                            <p:fltVal val="1"/>
                                          </p:val>
                                        </p:tav>
                                      </p:tavLst>
                                    </p:anim>
                                    <p:animScale>
                                      <p:cBhvr>
                                        <p:cTn id="49" dur="26">
                                          <p:stCondLst>
                                            <p:cond delay="650"/>
                                          </p:stCondLst>
                                        </p:cTn>
                                        <p:tgtEl>
                                          <p:spTgt spid="9220"/>
                                        </p:tgtEl>
                                      </p:cBhvr>
                                      <p:to x="100000" y="60000"/>
                                    </p:animScale>
                                    <p:animScale>
                                      <p:cBhvr>
                                        <p:cTn id="50" dur="166" decel="50000">
                                          <p:stCondLst>
                                            <p:cond delay="676"/>
                                          </p:stCondLst>
                                        </p:cTn>
                                        <p:tgtEl>
                                          <p:spTgt spid="9220"/>
                                        </p:tgtEl>
                                      </p:cBhvr>
                                      <p:to x="100000" y="100000"/>
                                    </p:animScale>
                                    <p:animScale>
                                      <p:cBhvr>
                                        <p:cTn id="51" dur="26">
                                          <p:stCondLst>
                                            <p:cond delay="1312"/>
                                          </p:stCondLst>
                                        </p:cTn>
                                        <p:tgtEl>
                                          <p:spTgt spid="9220"/>
                                        </p:tgtEl>
                                      </p:cBhvr>
                                      <p:to x="100000" y="80000"/>
                                    </p:animScale>
                                    <p:animScale>
                                      <p:cBhvr>
                                        <p:cTn id="52" dur="166" decel="50000">
                                          <p:stCondLst>
                                            <p:cond delay="1338"/>
                                          </p:stCondLst>
                                        </p:cTn>
                                        <p:tgtEl>
                                          <p:spTgt spid="9220"/>
                                        </p:tgtEl>
                                      </p:cBhvr>
                                      <p:to x="100000" y="100000"/>
                                    </p:animScale>
                                    <p:animScale>
                                      <p:cBhvr>
                                        <p:cTn id="53" dur="26">
                                          <p:stCondLst>
                                            <p:cond delay="1642"/>
                                          </p:stCondLst>
                                        </p:cTn>
                                        <p:tgtEl>
                                          <p:spTgt spid="9220"/>
                                        </p:tgtEl>
                                      </p:cBhvr>
                                      <p:to x="100000" y="90000"/>
                                    </p:animScale>
                                    <p:animScale>
                                      <p:cBhvr>
                                        <p:cTn id="54" dur="166" decel="50000">
                                          <p:stCondLst>
                                            <p:cond delay="1668"/>
                                          </p:stCondLst>
                                        </p:cTn>
                                        <p:tgtEl>
                                          <p:spTgt spid="9220"/>
                                        </p:tgtEl>
                                      </p:cBhvr>
                                      <p:to x="100000" y="100000"/>
                                    </p:animScale>
                                    <p:animScale>
                                      <p:cBhvr>
                                        <p:cTn id="55" dur="26">
                                          <p:stCondLst>
                                            <p:cond delay="1808"/>
                                          </p:stCondLst>
                                        </p:cTn>
                                        <p:tgtEl>
                                          <p:spTgt spid="9220"/>
                                        </p:tgtEl>
                                      </p:cBhvr>
                                      <p:to x="100000" y="95000"/>
                                    </p:animScale>
                                    <p:animScale>
                                      <p:cBhvr>
                                        <p:cTn id="56" dur="166" decel="50000">
                                          <p:stCondLst>
                                            <p:cond delay="1834"/>
                                          </p:stCondLst>
                                        </p:cTn>
                                        <p:tgtEl>
                                          <p:spTgt spid="9220"/>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9221"/>
                                        </p:tgtEl>
                                        <p:attrNameLst>
                                          <p:attrName>style.visibility</p:attrName>
                                        </p:attrNameLst>
                                      </p:cBhvr>
                                      <p:to>
                                        <p:strVal val="visible"/>
                                      </p:to>
                                    </p:set>
                                    <p:animEffect transition="in" filter="wipe(down)">
                                      <p:cBhvr>
                                        <p:cTn id="61" dur="580">
                                          <p:stCondLst>
                                            <p:cond delay="0"/>
                                          </p:stCondLst>
                                        </p:cTn>
                                        <p:tgtEl>
                                          <p:spTgt spid="9221"/>
                                        </p:tgtEl>
                                      </p:cBhvr>
                                    </p:animEffect>
                                    <p:anim calcmode="lin" valueType="num">
                                      <p:cBhvr>
                                        <p:cTn id="62" dur="1822" tmFilter="0,0; 0.14,0.36; 0.43,0.73; 0.71,0.91; 1.0,1.0">
                                          <p:stCondLst>
                                            <p:cond delay="0"/>
                                          </p:stCondLst>
                                        </p:cTn>
                                        <p:tgtEl>
                                          <p:spTgt spid="9221"/>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9221"/>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9221"/>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9221"/>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9221"/>
                                        </p:tgtEl>
                                        <p:attrNameLst>
                                          <p:attrName>ppt_y</p:attrName>
                                        </p:attrNameLst>
                                      </p:cBhvr>
                                      <p:tavLst>
                                        <p:tav tm="0" fmla="#ppt_y-sin(pi*$)/81">
                                          <p:val>
                                            <p:fltVal val="0"/>
                                          </p:val>
                                        </p:tav>
                                        <p:tav tm="100000">
                                          <p:val>
                                            <p:fltVal val="1"/>
                                          </p:val>
                                        </p:tav>
                                      </p:tavLst>
                                    </p:anim>
                                    <p:animScale>
                                      <p:cBhvr>
                                        <p:cTn id="67" dur="26">
                                          <p:stCondLst>
                                            <p:cond delay="650"/>
                                          </p:stCondLst>
                                        </p:cTn>
                                        <p:tgtEl>
                                          <p:spTgt spid="9221"/>
                                        </p:tgtEl>
                                      </p:cBhvr>
                                      <p:to x="100000" y="60000"/>
                                    </p:animScale>
                                    <p:animScale>
                                      <p:cBhvr>
                                        <p:cTn id="68" dur="166" decel="50000">
                                          <p:stCondLst>
                                            <p:cond delay="676"/>
                                          </p:stCondLst>
                                        </p:cTn>
                                        <p:tgtEl>
                                          <p:spTgt spid="9221"/>
                                        </p:tgtEl>
                                      </p:cBhvr>
                                      <p:to x="100000" y="100000"/>
                                    </p:animScale>
                                    <p:animScale>
                                      <p:cBhvr>
                                        <p:cTn id="69" dur="26">
                                          <p:stCondLst>
                                            <p:cond delay="1312"/>
                                          </p:stCondLst>
                                        </p:cTn>
                                        <p:tgtEl>
                                          <p:spTgt spid="9221"/>
                                        </p:tgtEl>
                                      </p:cBhvr>
                                      <p:to x="100000" y="80000"/>
                                    </p:animScale>
                                    <p:animScale>
                                      <p:cBhvr>
                                        <p:cTn id="70" dur="166" decel="50000">
                                          <p:stCondLst>
                                            <p:cond delay="1338"/>
                                          </p:stCondLst>
                                        </p:cTn>
                                        <p:tgtEl>
                                          <p:spTgt spid="9221"/>
                                        </p:tgtEl>
                                      </p:cBhvr>
                                      <p:to x="100000" y="100000"/>
                                    </p:animScale>
                                    <p:animScale>
                                      <p:cBhvr>
                                        <p:cTn id="71" dur="26">
                                          <p:stCondLst>
                                            <p:cond delay="1642"/>
                                          </p:stCondLst>
                                        </p:cTn>
                                        <p:tgtEl>
                                          <p:spTgt spid="9221"/>
                                        </p:tgtEl>
                                      </p:cBhvr>
                                      <p:to x="100000" y="90000"/>
                                    </p:animScale>
                                    <p:animScale>
                                      <p:cBhvr>
                                        <p:cTn id="72" dur="166" decel="50000">
                                          <p:stCondLst>
                                            <p:cond delay="1668"/>
                                          </p:stCondLst>
                                        </p:cTn>
                                        <p:tgtEl>
                                          <p:spTgt spid="9221"/>
                                        </p:tgtEl>
                                      </p:cBhvr>
                                      <p:to x="100000" y="100000"/>
                                    </p:animScale>
                                    <p:animScale>
                                      <p:cBhvr>
                                        <p:cTn id="73" dur="26">
                                          <p:stCondLst>
                                            <p:cond delay="1808"/>
                                          </p:stCondLst>
                                        </p:cTn>
                                        <p:tgtEl>
                                          <p:spTgt spid="9221"/>
                                        </p:tgtEl>
                                      </p:cBhvr>
                                      <p:to x="100000" y="95000"/>
                                    </p:animScale>
                                    <p:animScale>
                                      <p:cBhvr>
                                        <p:cTn id="74" dur="166" decel="50000">
                                          <p:stCondLst>
                                            <p:cond delay="1834"/>
                                          </p:stCondLst>
                                        </p:cTn>
                                        <p:tgtEl>
                                          <p:spTgt spid="9221"/>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nodeType="clickEffect">
                                  <p:stCondLst>
                                    <p:cond delay="0"/>
                                  </p:stCondLst>
                                  <p:childTnLst>
                                    <p:set>
                                      <p:cBhvr>
                                        <p:cTn id="78" dur="1" fill="hold">
                                          <p:stCondLst>
                                            <p:cond delay="0"/>
                                          </p:stCondLst>
                                        </p:cTn>
                                        <p:tgtEl>
                                          <p:spTgt spid="9222"/>
                                        </p:tgtEl>
                                        <p:attrNameLst>
                                          <p:attrName>style.visibility</p:attrName>
                                        </p:attrNameLst>
                                      </p:cBhvr>
                                      <p:to>
                                        <p:strVal val="visible"/>
                                      </p:to>
                                    </p:set>
                                    <p:animEffect transition="in" filter="wipe(down)">
                                      <p:cBhvr>
                                        <p:cTn id="79" dur="580">
                                          <p:stCondLst>
                                            <p:cond delay="0"/>
                                          </p:stCondLst>
                                        </p:cTn>
                                        <p:tgtEl>
                                          <p:spTgt spid="9222"/>
                                        </p:tgtEl>
                                      </p:cBhvr>
                                    </p:animEffect>
                                    <p:anim calcmode="lin" valueType="num">
                                      <p:cBhvr>
                                        <p:cTn id="80" dur="1822" tmFilter="0,0; 0.14,0.36; 0.43,0.73; 0.71,0.91; 1.0,1.0">
                                          <p:stCondLst>
                                            <p:cond delay="0"/>
                                          </p:stCondLst>
                                        </p:cTn>
                                        <p:tgtEl>
                                          <p:spTgt spid="9222"/>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9222"/>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9222"/>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9222"/>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9222"/>
                                        </p:tgtEl>
                                        <p:attrNameLst>
                                          <p:attrName>ppt_y</p:attrName>
                                        </p:attrNameLst>
                                      </p:cBhvr>
                                      <p:tavLst>
                                        <p:tav tm="0" fmla="#ppt_y-sin(pi*$)/81">
                                          <p:val>
                                            <p:fltVal val="0"/>
                                          </p:val>
                                        </p:tav>
                                        <p:tav tm="100000">
                                          <p:val>
                                            <p:fltVal val="1"/>
                                          </p:val>
                                        </p:tav>
                                      </p:tavLst>
                                    </p:anim>
                                    <p:animScale>
                                      <p:cBhvr>
                                        <p:cTn id="85" dur="26">
                                          <p:stCondLst>
                                            <p:cond delay="650"/>
                                          </p:stCondLst>
                                        </p:cTn>
                                        <p:tgtEl>
                                          <p:spTgt spid="9222"/>
                                        </p:tgtEl>
                                      </p:cBhvr>
                                      <p:to x="100000" y="60000"/>
                                    </p:animScale>
                                    <p:animScale>
                                      <p:cBhvr>
                                        <p:cTn id="86" dur="166" decel="50000">
                                          <p:stCondLst>
                                            <p:cond delay="676"/>
                                          </p:stCondLst>
                                        </p:cTn>
                                        <p:tgtEl>
                                          <p:spTgt spid="9222"/>
                                        </p:tgtEl>
                                      </p:cBhvr>
                                      <p:to x="100000" y="100000"/>
                                    </p:animScale>
                                    <p:animScale>
                                      <p:cBhvr>
                                        <p:cTn id="87" dur="26">
                                          <p:stCondLst>
                                            <p:cond delay="1312"/>
                                          </p:stCondLst>
                                        </p:cTn>
                                        <p:tgtEl>
                                          <p:spTgt spid="9222"/>
                                        </p:tgtEl>
                                      </p:cBhvr>
                                      <p:to x="100000" y="80000"/>
                                    </p:animScale>
                                    <p:animScale>
                                      <p:cBhvr>
                                        <p:cTn id="88" dur="166" decel="50000">
                                          <p:stCondLst>
                                            <p:cond delay="1338"/>
                                          </p:stCondLst>
                                        </p:cTn>
                                        <p:tgtEl>
                                          <p:spTgt spid="9222"/>
                                        </p:tgtEl>
                                      </p:cBhvr>
                                      <p:to x="100000" y="100000"/>
                                    </p:animScale>
                                    <p:animScale>
                                      <p:cBhvr>
                                        <p:cTn id="89" dur="26">
                                          <p:stCondLst>
                                            <p:cond delay="1642"/>
                                          </p:stCondLst>
                                        </p:cTn>
                                        <p:tgtEl>
                                          <p:spTgt spid="9222"/>
                                        </p:tgtEl>
                                      </p:cBhvr>
                                      <p:to x="100000" y="90000"/>
                                    </p:animScale>
                                    <p:animScale>
                                      <p:cBhvr>
                                        <p:cTn id="90" dur="166" decel="50000">
                                          <p:stCondLst>
                                            <p:cond delay="1668"/>
                                          </p:stCondLst>
                                        </p:cTn>
                                        <p:tgtEl>
                                          <p:spTgt spid="9222"/>
                                        </p:tgtEl>
                                      </p:cBhvr>
                                      <p:to x="100000" y="100000"/>
                                    </p:animScale>
                                    <p:animScale>
                                      <p:cBhvr>
                                        <p:cTn id="91" dur="26">
                                          <p:stCondLst>
                                            <p:cond delay="1808"/>
                                          </p:stCondLst>
                                        </p:cTn>
                                        <p:tgtEl>
                                          <p:spTgt spid="9222"/>
                                        </p:tgtEl>
                                      </p:cBhvr>
                                      <p:to x="100000" y="95000"/>
                                    </p:animScale>
                                    <p:animScale>
                                      <p:cBhvr>
                                        <p:cTn id="92" dur="166" decel="50000">
                                          <p:stCondLst>
                                            <p:cond delay="1834"/>
                                          </p:stCondLst>
                                        </p:cTn>
                                        <p:tgtEl>
                                          <p:spTgt spid="9222"/>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nodeType="clickEffect">
                                  <p:stCondLst>
                                    <p:cond delay="0"/>
                                  </p:stCondLst>
                                  <p:childTnLst>
                                    <p:set>
                                      <p:cBhvr>
                                        <p:cTn id="96" dur="1" fill="hold">
                                          <p:stCondLst>
                                            <p:cond delay="0"/>
                                          </p:stCondLst>
                                        </p:cTn>
                                        <p:tgtEl>
                                          <p:spTgt spid="9223"/>
                                        </p:tgtEl>
                                        <p:attrNameLst>
                                          <p:attrName>style.visibility</p:attrName>
                                        </p:attrNameLst>
                                      </p:cBhvr>
                                      <p:to>
                                        <p:strVal val="visible"/>
                                      </p:to>
                                    </p:set>
                                    <p:animEffect transition="in" filter="wipe(down)">
                                      <p:cBhvr>
                                        <p:cTn id="97" dur="580">
                                          <p:stCondLst>
                                            <p:cond delay="0"/>
                                          </p:stCondLst>
                                        </p:cTn>
                                        <p:tgtEl>
                                          <p:spTgt spid="9223"/>
                                        </p:tgtEl>
                                      </p:cBhvr>
                                    </p:animEffect>
                                    <p:anim calcmode="lin" valueType="num">
                                      <p:cBhvr>
                                        <p:cTn id="98" dur="1822" tmFilter="0,0; 0.14,0.36; 0.43,0.73; 0.71,0.91; 1.0,1.0">
                                          <p:stCondLst>
                                            <p:cond delay="0"/>
                                          </p:stCondLst>
                                        </p:cTn>
                                        <p:tgtEl>
                                          <p:spTgt spid="9223"/>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9223"/>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9223"/>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9223"/>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9223"/>
                                        </p:tgtEl>
                                        <p:attrNameLst>
                                          <p:attrName>ppt_y</p:attrName>
                                        </p:attrNameLst>
                                      </p:cBhvr>
                                      <p:tavLst>
                                        <p:tav tm="0" fmla="#ppt_y-sin(pi*$)/81">
                                          <p:val>
                                            <p:fltVal val="0"/>
                                          </p:val>
                                        </p:tav>
                                        <p:tav tm="100000">
                                          <p:val>
                                            <p:fltVal val="1"/>
                                          </p:val>
                                        </p:tav>
                                      </p:tavLst>
                                    </p:anim>
                                    <p:animScale>
                                      <p:cBhvr>
                                        <p:cTn id="103" dur="26">
                                          <p:stCondLst>
                                            <p:cond delay="650"/>
                                          </p:stCondLst>
                                        </p:cTn>
                                        <p:tgtEl>
                                          <p:spTgt spid="9223"/>
                                        </p:tgtEl>
                                      </p:cBhvr>
                                      <p:to x="100000" y="60000"/>
                                    </p:animScale>
                                    <p:animScale>
                                      <p:cBhvr>
                                        <p:cTn id="104" dur="166" decel="50000">
                                          <p:stCondLst>
                                            <p:cond delay="676"/>
                                          </p:stCondLst>
                                        </p:cTn>
                                        <p:tgtEl>
                                          <p:spTgt spid="9223"/>
                                        </p:tgtEl>
                                      </p:cBhvr>
                                      <p:to x="100000" y="100000"/>
                                    </p:animScale>
                                    <p:animScale>
                                      <p:cBhvr>
                                        <p:cTn id="105" dur="26">
                                          <p:stCondLst>
                                            <p:cond delay="1312"/>
                                          </p:stCondLst>
                                        </p:cTn>
                                        <p:tgtEl>
                                          <p:spTgt spid="9223"/>
                                        </p:tgtEl>
                                      </p:cBhvr>
                                      <p:to x="100000" y="80000"/>
                                    </p:animScale>
                                    <p:animScale>
                                      <p:cBhvr>
                                        <p:cTn id="106" dur="166" decel="50000">
                                          <p:stCondLst>
                                            <p:cond delay="1338"/>
                                          </p:stCondLst>
                                        </p:cTn>
                                        <p:tgtEl>
                                          <p:spTgt spid="9223"/>
                                        </p:tgtEl>
                                      </p:cBhvr>
                                      <p:to x="100000" y="100000"/>
                                    </p:animScale>
                                    <p:animScale>
                                      <p:cBhvr>
                                        <p:cTn id="107" dur="26">
                                          <p:stCondLst>
                                            <p:cond delay="1642"/>
                                          </p:stCondLst>
                                        </p:cTn>
                                        <p:tgtEl>
                                          <p:spTgt spid="9223"/>
                                        </p:tgtEl>
                                      </p:cBhvr>
                                      <p:to x="100000" y="90000"/>
                                    </p:animScale>
                                    <p:animScale>
                                      <p:cBhvr>
                                        <p:cTn id="108" dur="166" decel="50000">
                                          <p:stCondLst>
                                            <p:cond delay="1668"/>
                                          </p:stCondLst>
                                        </p:cTn>
                                        <p:tgtEl>
                                          <p:spTgt spid="9223"/>
                                        </p:tgtEl>
                                      </p:cBhvr>
                                      <p:to x="100000" y="100000"/>
                                    </p:animScale>
                                    <p:animScale>
                                      <p:cBhvr>
                                        <p:cTn id="109" dur="26">
                                          <p:stCondLst>
                                            <p:cond delay="1808"/>
                                          </p:stCondLst>
                                        </p:cTn>
                                        <p:tgtEl>
                                          <p:spTgt spid="9223"/>
                                        </p:tgtEl>
                                      </p:cBhvr>
                                      <p:to x="100000" y="95000"/>
                                    </p:animScale>
                                    <p:animScale>
                                      <p:cBhvr>
                                        <p:cTn id="110" dur="166" decel="50000">
                                          <p:stCondLst>
                                            <p:cond delay="1834"/>
                                          </p:stCondLst>
                                        </p:cTn>
                                        <p:tgtEl>
                                          <p:spTgt spid="9223"/>
                                        </p:tgtEl>
                                      </p:cBhvr>
                                      <p:to x="100000" y="100000"/>
                                    </p:animScale>
                                  </p:childTnLst>
                                </p:cTn>
                              </p:par>
                            </p:childTnLst>
                          </p:cTn>
                        </p:par>
                      </p:childTnLst>
                    </p:cTn>
                  </p:par>
                  <p:par>
                    <p:cTn id="111" fill="hold">
                      <p:stCondLst>
                        <p:cond delay="indefinite"/>
                      </p:stCondLst>
                      <p:childTnLst>
                        <p:par>
                          <p:cTn id="112" fill="hold">
                            <p:stCondLst>
                              <p:cond delay="0"/>
                            </p:stCondLst>
                            <p:childTnLst>
                              <p:par>
                                <p:cTn id="113" presetID="26" presetClass="entr" presetSubtype="0" fill="hold" nodeType="clickEffect">
                                  <p:stCondLst>
                                    <p:cond delay="0"/>
                                  </p:stCondLst>
                                  <p:childTnLst>
                                    <p:set>
                                      <p:cBhvr>
                                        <p:cTn id="114" dur="1" fill="hold">
                                          <p:stCondLst>
                                            <p:cond delay="0"/>
                                          </p:stCondLst>
                                        </p:cTn>
                                        <p:tgtEl>
                                          <p:spTgt spid="9224"/>
                                        </p:tgtEl>
                                        <p:attrNameLst>
                                          <p:attrName>style.visibility</p:attrName>
                                        </p:attrNameLst>
                                      </p:cBhvr>
                                      <p:to>
                                        <p:strVal val="visible"/>
                                      </p:to>
                                    </p:set>
                                    <p:animEffect transition="in" filter="wipe(down)">
                                      <p:cBhvr>
                                        <p:cTn id="115" dur="580">
                                          <p:stCondLst>
                                            <p:cond delay="0"/>
                                          </p:stCondLst>
                                        </p:cTn>
                                        <p:tgtEl>
                                          <p:spTgt spid="9224"/>
                                        </p:tgtEl>
                                      </p:cBhvr>
                                    </p:animEffect>
                                    <p:anim calcmode="lin" valueType="num">
                                      <p:cBhvr>
                                        <p:cTn id="116" dur="1822" tmFilter="0,0; 0.14,0.36; 0.43,0.73; 0.71,0.91; 1.0,1.0">
                                          <p:stCondLst>
                                            <p:cond delay="0"/>
                                          </p:stCondLst>
                                        </p:cTn>
                                        <p:tgtEl>
                                          <p:spTgt spid="9224"/>
                                        </p:tgtEl>
                                        <p:attrNameLst>
                                          <p:attrName>ppt_x</p:attrName>
                                        </p:attrNameLst>
                                      </p:cBhvr>
                                      <p:tavLst>
                                        <p:tav tm="0">
                                          <p:val>
                                            <p:strVal val="#ppt_x-0.25"/>
                                          </p:val>
                                        </p:tav>
                                        <p:tav tm="100000">
                                          <p:val>
                                            <p:strVal val="#ppt_x"/>
                                          </p:val>
                                        </p:tav>
                                      </p:tavLst>
                                    </p:anim>
                                    <p:anim calcmode="lin" valueType="num">
                                      <p:cBhvr>
                                        <p:cTn id="117" dur="664" tmFilter="0.0,0.0; 0.25,0.07; 0.50,0.2; 0.75,0.467; 1.0,1.0">
                                          <p:stCondLst>
                                            <p:cond delay="0"/>
                                          </p:stCondLst>
                                        </p:cTn>
                                        <p:tgtEl>
                                          <p:spTgt spid="9224"/>
                                        </p:tgtEl>
                                        <p:attrNameLst>
                                          <p:attrName>ppt_y</p:attrName>
                                        </p:attrNameLst>
                                      </p:cBhvr>
                                      <p:tavLst>
                                        <p:tav tm="0" fmla="#ppt_y-sin(pi*$)/3">
                                          <p:val>
                                            <p:fltVal val="0.5"/>
                                          </p:val>
                                        </p:tav>
                                        <p:tav tm="100000">
                                          <p:val>
                                            <p:fltVal val="1"/>
                                          </p:val>
                                        </p:tav>
                                      </p:tavLst>
                                    </p:anim>
                                    <p:anim calcmode="lin" valueType="num">
                                      <p:cBhvr>
                                        <p:cTn id="118" dur="664" tmFilter="0, 0; 0.125,0.2665; 0.25,0.4; 0.375,0.465; 0.5,0.5;  0.625,0.535; 0.75,0.6; 0.875,0.7335; 1,1">
                                          <p:stCondLst>
                                            <p:cond delay="664"/>
                                          </p:stCondLst>
                                        </p:cTn>
                                        <p:tgtEl>
                                          <p:spTgt spid="9224"/>
                                        </p:tgtEl>
                                        <p:attrNameLst>
                                          <p:attrName>ppt_y</p:attrName>
                                        </p:attrNameLst>
                                      </p:cBhvr>
                                      <p:tavLst>
                                        <p:tav tm="0" fmla="#ppt_y-sin(pi*$)/9">
                                          <p:val>
                                            <p:fltVal val="0"/>
                                          </p:val>
                                        </p:tav>
                                        <p:tav tm="100000">
                                          <p:val>
                                            <p:fltVal val="1"/>
                                          </p:val>
                                        </p:tav>
                                      </p:tavLst>
                                    </p:anim>
                                    <p:anim calcmode="lin" valueType="num">
                                      <p:cBhvr>
                                        <p:cTn id="119" dur="332" tmFilter="0, 0; 0.125,0.2665; 0.25,0.4; 0.375,0.465; 0.5,0.5;  0.625,0.535; 0.75,0.6; 0.875,0.7335; 1,1">
                                          <p:stCondLst>
                                            <p:cond delay="1324"/>
                                          </p:stCondLst>
                                        </p:cTn>
                                        <p:tgtEl>
                                          <p:spTgt spid="9224"/>
                                        </p:tgtEl>
                                        <p:attrNameLst>
                                          <p:attrName>ppt_y</p:attrName>
                                        </p:attrNameLst>
                                      </p:cBhvr>
                                      <p:tavLst>
                                        <p:tav tm="0" fmla="#ppt_y-sin(pi*$)/27">
                                          <p:val>
                                            <p:fltVal val="0"/>
                                          </p:val>
                                        </p:tav>
                                        <p:tav tm="100000">
                                          <p:val>
                                            <p:fltVal val="1"/>
                                          </p:val>
                                        </p:tav>
                                      </p:tavLst>
                                    </p:anim>
                                    <p:anim calcmode="lin" valueType="num">
                                      <p:cBhvr>
                                        <p:cTn id="120" dur="164" tmFilter="0, 0; 0.125,0.2665; 0.25,0.4; 0.375,0.465; 0.5,0.5;  0.625,0.535; 0.75,0.6; 0.875,0.7335; 1,1">
                                          <p:stCondLst>
                                            <p:cond delay="1656"/>
                                          </p:stCondLst>
                                        </p:cTn>
                                        <p:tgtEl>
                                          <p:spTgt spid="9224"/>
                                        </p:tgtEl>
                                        <p:attrNameLst>
                                          <p:attrName>ppt_y</p:attrName>
                                        </p:attrNameLst>
                                      </p:cBhvr>
                                      <p:tavLst>
                                        <p:tav tm="0" fmla="#ppt_y-sin(pi*$)/81">
                                          <p:val>
                                            <p:fltVal val="0"/>
                                          </p:val>
                                        </p:tav>
                                        <p:tav tm="100000">
                                          <p:val>
                                            <p:fltVal val="1"/>
                                          </p:val>
                                        </p:tav>
                                      </p:tavLst>
                                    </p:anim>
                                    <p:animScale>
                                      <p:cBhvr>
                                        <p:cTn id="121" dur="26">
                                          <p:stCondLst>
                                            <p:cond delay="650"/>
                                          </p:stCondLst>
                                        </p:cTn>
                                        <p:tgtEl>
                                          <p:spTgt spid="9224"/>
                                        </p:tgtEl>
                                      </p:cBhvr>
                                      <p:to x="100000" y="60000"/>
                                    </p:animScale>
                                    <p:animScale>
                                      <p:cBhvr>
                                        <p:cTn id="122" dur="166" decel="50000">
                                          <p:stCondLst>
                                            <p:cond delay="676"/>
                                          </p:stCondLst>
                                        </p:cTn>
                                        <p:tgtEl>
                                          <p:spTgt spid="9224"/>
                                        </p:tgtEl>
                                      </p:cBhvr>
                                      <p:to x="100000" y="100000"/>
                                    </p:animScale>
                                    <p:animScale>
                                      <p:cBhvr>
                                        <p:cTn id="123" dur="26">
                                          <p:stCondLst>
                                            <p:cond delay="1312"/>
                                          </p:stCondLst>
                                        </p:cTn>
                                        <p:tgtEl>
                                          <p:spTgt spid="9224"/>
                                        </p:tgtEl>
                                      </p:cBhvr>
                                      <p:to x="100000" y="80000"/>
                                    </p:animScale>
                                    <p:animScale>
                                      <p:cBhvr>
                                        <p:cTn id="124" dur="166" decel="50000">
                                          <p:stCondLst>
                                            <p:cond delay="1338"/>
                                          </p:stCondLst>
                                        </p:cTn>
                                        <p:tgtEl>
                                          <p:spTgt spid="9224"/>
                                        </p:tgtEl>
                                      </p:cBhvr>
                                      <p:to x="100000" y="100000"/>
                                    </p:animScale>
                                    <p:animScale>
                                      <p:cBhvr>
                                        <p:cTn id="125" dur="26">
                                          <p:stCondLst>
                                            <p:cond delay="1642"/>
                                          </p:stCondLst>
                                        </p:cTn>
                                        <p:tgtEl>
                                          <p:spTgt spid="9224"/>
                                        </p:tgtEl>
                                      </p:cBhvr>
                                      <p:to x="100000" y="90000"/>
                                    </p:animScale>
                                    <p:animScale>
                                      <p:cBhvr>
                                        <p:cTn id="126" dur="166" decel="50000">
                                          <p:stCondLst>
                                            <p:cond delay="1668"/>
                                          </p:stCondLst>
                                        </p:cTn>
                                        <p:tgtEl>
                                          <p:spTgt spid="9224"/>
                                        </p:tgtEl>
                                      </p:cBhvr>
                                      <p:to x="100000" y="100000"/>
                                    </p:animScale>
                                    <p:animScale>
                                      <p:cBhvr>
                                        <p:cTn id="127" dur="26">
                                          <p:stCondLst>
                                            <p:cond delay="1808"/>
                                          </p:stCondLst>
                                        </p:cTn>
                                        <p:tgtEl>
                                          <p:spTgt spid="9224"/>
                                        </p:tgtEl>
                                      </p:cBhvr>
                                      <p:to x="100000" y="95000"/>
                                    </p:animScale>
                                    <p:animScale>
                                      <p:cBhvr>
                                        <p:cTn id="128" dur="166" decel="50000">
                                          <p:stCondLst>
                                            <p:cond delay="1834"/>
                                          </p:stCondLst>
                                        </p:cTn>
                                        <p:tgtEl>
                                          <p:spTgt spid="9224"/>
                                        </p:tgtEl>
                                      </p:cBhvr>
                                      <p:to x="100000" y="100000"/>
                                    </p:animScale>
                                  </p:childTnLst>
                                </p:cTn>
                              </p:par>
                            </p:childTnLst>
                          </p:cTn>
                        </p:par>
                      </p:childTnLst>
                    </p:cTn>
                  </p:par>
                  <p:par>
                    <p:cTn id="129" fill="hold">
                      <p:stCondLst>
                        <p:cond delay="indefinite"/>
                      </p:stCondLst>
                      <p:childTnLst>
                        <p:par>
                          <p:cTn id="130" fill="hold">
                            <p:stCondLst>
                              <p:cond delay="0"/>
                            </p:stCondLst>
                            <p:childTnLst>
                              <p:par>
                                <p:cTn id="131" presetID="26" presetClass="entr" presetSubtype="0" fill="hold" nodeType="clickEffect">
                                  <p:stCondLst>
                                    <p:cond delay="0"/>
                                  </p:stCondLst>
                                  <p:childTnLst>
                                    <p:set>
                                      <p:cBhvr>
                                        <p:cTn id="132" dur="1" fill="hold">
                                          <p:stCondLst>
                                            <p:cond delay="0"/>
                                          </p:stCondLst>
                                        </p:cTn>
                                        <p:tgtEl>
                                          <p:spTgt spid="9225"/>
                                        </p:tgtEl>
                                        <p:attrNameLst>
                                          <p:attrName>style.visibility</p:attrName>
                                        </p:attrNameLst>
                                      </p:cBhvr>
                                      <p:to>
                                        <p:strVal val="visible"/>
                                      </p:to>
                                    </p:set>
                                    <p:animEffect transition="in" filter="wipe(down)">
                                      <p:cBhvr>
                                        <p:cTn id="133" dur="580">
                                          <p:stCondLst>
                                            <p:cond delay="0"/>
                                          </p:stCondLst>
                                        </p:cTn>
                                        <p:tgtEl>
                                          <p:spTgt spid="9225"/>
                                        </p:tgtEl>
                                      </p:cBhvr>
                                    </p:animEffect>
                                    <p:anim calcmode="lin" valueType="num">
                                      <p:cBhvr>
                                        <p:cTn id="134" dur="1822" tmFilter="0,0; 0.14,0.36; 0.43,0.73; 0.71,0.91; 1.0,1.0">
                                          <p:stCondLst>
                                            <p:cond delay="0"/>
                                          </p:stCondLst>
                                        </p:cTn>
                                        <p:tgtEl>
                                          <p:spTgt spid="9225"/>
                                        </p:tgtEl>
                                        <p:attrNameLst>
                                          <p:attrName>ppt_x</p:attrName>
                                        </p:attrNameLst>
                                      </p:cBhvr>
                                      <p:tavLst>
                                        <p:tav tm="0">
                                          <p:val>
                                            <p:strVal val="#ppt_x-0.25"/>
                                          </p:val>
                                        </p:tav>
                                        <p:tav tm="100000">
                                          <p:val>
                                            <p:strVal val="#ppt_x"/>
                                          </p:val>
                                        </p:tav>
                                      </p:tavLst>
                                    </p:anim>
                                    <p:anim calcmode="lin" valueType="num">
                                      <p:cBhvr>
                                        <p:cTn id="135" dur="664" tmFilter="0.0,0.0; 0.25,0.07; 0.50,0.2; 0.75,0.467; 1.0,1.0">
                                          <p:stCondLst>
                                            <p:cond delay="0"/>
                                          </p:stCondLst>
                                        </p:cTn>
                                        <p:tgtEl>
                                          <p:spTgt spid="9225"/>
                                        </p:tgtEl>
                                        <p:attrNameLst>
                                          <p:attrName>ppt_y</p:attrName>
                                        </p:attrNameLst>
                                      </p:cBhvr>
                                      <p:tavLst>
                                        <p:tav tm="0" fmla="#ppt_y-sin(pi*$)/3">
                                          <p:val>
                                            <p:fltVal val="0.5"/>
                                          </p:val>
                                        </p:tav>
                                        <p:tav tm="100000">
                                          <p:val>
                                            <p:fltVal val="1"/>
                                          </p:val>
                                        </p:tav>
                                      </p:tavLst>
                                    </p:anim>
                                    <p:anim calcmode="lin" valueType="num">
                                      <p:cBhvr>
                                        <p:cTn id="136" dur="664" tmFilter="0, 0; 0.125,0.2665; 0.25,0.4; 0.375,0.465; 0.5,0.5;  0.625,0.535; 0.75,0.6; 0.875,0.7335; 1,1">
                                          <p:stCondLst>
                                            <p:cond delay="664"/>
                                          </p:stCondLst>
                                        </p:cTn>
                                        <p:tgtEl>
                                          <p:spTgt spid="9225"/>
                                        </p:tgtEl>
                                        <p:attrNameLst>
                                          <p:attrName>ppt_y</p:attrName>
                                        </p:attrNameLst>
                                      </p:cBhvr>
                                      <p:tavLst>
                                        <p:tav tm="0" fmla="#ppt_y-sin(pi*$)/9">
                                          <p:val>
                                            <p:fltVal val="0"/>
                                          </p:val>
                                        </p:tav>
                                        <p:tav tm="100000">
                                          <p:val>
                                            <p:fltVal val="1"/>
                                          </p:val>
                                        </p:tav>
                                      </p:tavLst>
                                    </p:anim>
                                    <p:anim calcmode="lin" valueType="num">
                                      <p:cBhvr>
                                        <p:cTn id="137" dur="332" tmFilter="0, 0; 0.125,0.2665; 0.25,0.4; 0.375,0.465; 0.5,0.5;  0.625,0.535; 0.75,0.6; 0.875,0.7335; 1,1">
                                          <p:stCondLst>
                                            <p:cond delay="1324"/>
                                          </p:stCondLst>
                                        </p:cTn>
                                        <p:tgtEl>
                                          <p:spTgt spid="9225"/>
                                        </p:tgtEl>
                                        <p:attrNameLst>
                                          <p:attrName>ppt_y</p:attrName>
                                        </p:attrNameLst>
                                      </p:cBhvr>
                                      <p:tavLst>
                                        <p:tav tm="0" fmla="#ppt_y-sin(pi*$)/27">
                                          <p:val>
                                            <p:fltVal val="0"/>
                                          </p:val>
                                        </p:tav>
                                        <p:tav tm="100000">
                                          <p:val>
                                            <p:fltVal val="1"/>
                                          </p:val>
                                        </p:tav>
                                      </p:tavLst>
                                    </p:anim>
                                    <p:anim calcmode="lin" valueType="num">
                                      <p:cBhvr>
                                        <p:cTn id="138" dur="164" tmFilter="0, 0; 0.125,0.2665; 0.25,0.4; 0.375,0.465; 0.5,0.5;  0.625,0.535; 0.75,0.6; 0.875,0.7335; 1,1">
                                          <p:stCondLst>
                                            <p:cond delay="1656"/>
                                          </p:stCondLst>
                                        </p:cTn>
                                        <p:tgtEl>
                                          <p:spTgt spid="9225"/>
                                        </p:tgtEl>
                                        <p:attrNameLst>
                                          <p:attrName>ppt_y</p:attrName>
                                        </p:attrNameLst>
                                      </p:cBhvr>
                                      <p:tavLst>
                                        <p:tav tm="0" fmla="#ppt_y-sin(pi*$)/81">
                                          <p:val>
                                            <p:fltVal val="0"/>
                                          </p:val>
                                        </p:tav>
                                        <p:tav tm="100000">
                                          <p:val>
                                            <p:fltVal val="1"/>
                                          </p:val>
                                        </p:tav>
                                      </p:tavLst>
                                    </p:anim>
                                    <p:animScale>
                                      <p:cBhvr>
                                        <p:cTn id="139" dur="26">
                                          <p:stCondLst>
                                            <p:cond delay="650"/>
                                          </p:stCondLst>
                                        </p:cTn>
                                        <p:tgtEl>
                                          <p:spTgt spid="9225"/>
                                        </p:tgtEl>
                                      </p:cBhvr>
                                      <p:to x="100000" y="60000"/>
                                    </p:animScale>
                                    <p:animScale>
                                      <p:cBhvr>
                                        <p:cTn id="140" dur="166" decel="50000">
                                          <p:stCondLst>
                                            <p:cond delay="676"/>
                                          </p:stCondLst>
                                        </p:cTn>
                                        <p:tgtEl>
                                          <p:spTgt spid="9225"/>
                                        </p:tgtEl>
                                      </p:cBhvr>
                                      <p:to x="100000" y="100000"/>
                                    </p:animScale>
                                    <p:animScale>
                                      <p:cBhvr>
                                        <p:cTn id="141" dur="26">
                                          <p:stCondLst>
                                            <p:cond delay="1312"/>
                                          </p:stCondLst>
                                        </p:cTn>
                                        <p:tgtEl>
                                          <p:spTgt spid="9225"/>
                                        </p:tgtEl>
                                      </p:cBhvr>
                                      <p:to x="100000" y="80000"/>
                                    </p:animScale>
                                    <p:animScale>
                                      <p:cBhvr>
                                        <p:cTn id="142" dur="166" decel="50000">
                                          <p:stCondLst>
                                            <p:cond delay="1338"/>
                                          </p:stCondLst>
                                        </p:cTn>
                                        <p:tgtEl>
                                          <p:spTgt spid="9225"/>
                                        </p:tgtEl>
                                      </p:cBhvr>
                                      <p:to x="100000" y="100000"/>
                                    </p:animScale>
                                    <p:animScale>
                                      <p:cBhvr>
                                        <p:cTn id="143" dur="26">
                                          <p:stCondLst>
                                            <p:cond delay="1642"/>
                                          </p:stCondLst>
                                        </p:cTn>
                                        <p:tgtEl>
                                          <p:spTgt spid="9225"/>
                                        </p:tgtEl>
                                      </p:cBhvr>
                                      <p:to x="100000" y="90000"/>
                                    </p:animScale>
                                    <p:animScale>
                                      <p:cBhvr>
                                        <p:cTn id="144" dur="166" decel="50000">
                                          <p:stCondLst>
                                            <p:cond delay="1668"/>
                                          </p:stCondLst>
                                        </p:cTn>
                                        <p:tgtEl>
                                          <p:spTgt spid="9225"/>
                                        </p:tgtEl>
                                      </p:cBhvr>
                                      <p:to x="100000" y="100000"/>
                                    </p:animScale>
                                    <p:animScale>
                                      <p:cBhvr>
                                        <p:cTn id="145" dur="26">
                                          <p:stCondLst>
                                            <p:cond delay="1808"/>
                                          </p:stCondLst>
                                        </p:cTn>
                                        <p:tgtEl>
                                          <p:spTgt spid="9225"/>
                                        </p:tgtEl>
                                      </p:cBhvr>
                                      <p:to x="100000" y="95000"/>
                                    </p:animScale>
                                    <p:animScale>
                                      <p:cBhvr>
                                        <p:cTn id="146" dur="166" decel="50000">
                                          <p:stCondLst>
                                            <p:cond delay="1834"/>
                                          </p:stCondLst>
                                        </p:cTn>
                                        <p:tgtEl>
                                          <p:spTgt spid="9225"/>
                                        </p:tgtEl>
                                      </p:cBhvr>
                                      <p:to x="100000" y="100000"/>
                                    </p:animScale>
                                  </p:childTnLst>
                                </p:cTn>
                              </p:par>
                            </p:childTnLst>
                          </p:cTn>
                        </p:par>
                      </p:childTnLst>
                    </p:cTn>
                  </p:par>
                  <p:par>
                    <p:cTn id="147" fill="hold">
                      <p:stCondLst>
                        <p:cond delay="indefinite"/>
                      </p:stCondLst>
                      <p:childTnLst>
                        <p:par>
                          <p:cTn id="148" fill="hold">
                            <p:stCondLst>
                              <p:cond delay="0"/>
                            </p:stCondLst>
                            <p:childTnLst>
                              <p:par>
                                <p:cTn id="149" presetID="26" presetClass="entr" presetSubtype="0" fill="hold" nodeType="clickEffect">
                                  <p:stCondLst>
                                    <p:cond delay="0"/>
                                  </p:stCondLst>
                                  <p:childTnLst>
                                    <p:set>
                                      <p:cBhvr>
                                        <p:cTn id="150" dur="1" fill="hold">
                                          <p:stCondLst>
                                            <p:cond delay="0"/>
                                          </p:stCondLst>
                                        </p:cTn>
                                        <p:tgtEl>
                                          <p:spTgt spid="9228"/>
                                        </p:tgtEl>
                                        <p:attrNameLst>
                                          <p:attrName>style.visibility</p:attrName>
                                        </p:attrNameLst>
                                      </p:cBhvr>
                                      <p:to>
                                        <p:strVal val="visible"/>
                                      </p:to>
                                    </p:set>
                                    <p:animEffect transition="in" filter="wipe(down)">
                                      <p:cBhvr>
                                        <p:cTn id="151" dur="580">
                                          <p:stCondLst>
                                            <p:cond delay="0"/>
                                          </p:stCondLst>
                                        </p:cTn>
                                        <p:tgtEl>
                                          <p:spTgt spid="9228"/>
                                        </p:tgtEl>
                                      </p:cBhvr>
                                    </p:animEffect>
                                    <p:anim calcmode="lin" valueType="num">
                                      <p:cBhvr>
                                        <p:cTn id="152" dur="1822" tmFilter="0,0; 0.14,0.36; 0.43,0.73; 0.71,0.91; 1.0,1.0">
                                          <p:stCondLst>
                                            <p:cond delay="0"/>
                                          </p:stCondLst>
                                        </p:cTn>
                                        <p:tgtEl>
                                          <p:spTgt spid="9228"/>
                                        </p:tgtEl>
                                        <p:attrNameLst>
                                          <p:attrName>ppt_x</p:attrName>
                                        </p:attrNameLst>
                                      </p:cBhvr>
                                      <p:tavLst>
                                        <p:tav tm="0">
                                          <p:val>
                                            <p:strVal val="#ppt_x-0.25"/>
                                          </p:val>
                                        </p:tav>
                                        <p:tav tm="100000">
                                          <p:val>
                                            <p:strVal val="#ppt_x"/>
                                          </p:val>
                                        </p:tav>
                                      </p:tavLst>
                                    </p:anim>
                                    <p:anim calcmode="lin" valueType="num">
                                      <p:cBhvr>
                                        <p:cTn id="153" dur="664" tmFilter="0.0,0.0; 0.25,0.07; 0.50,0.2; 0.75,0.467; 1.0,1.0">
                                          <p:stCondLst>
                                            <p:cond delay="0"/>
                                          </p:stCondLst>
                                        </p:cTn>
                                        <p:tgtEl>
                                          <p:spTgt spid="9228"/>
                                        </p:tgtEl>
                                        <p:attrNameLst>
                                          <p:attrName>ppt_y</p:attrName>
                                        </p:attrNameLst>
                                      </p:cBhvr>
                                      <p:tavLst>
                                        <p:tav tm="0" fmla="#ppt_y-sin(pi*$)/3">
                                          <p:val>
                                            <p:fltVal val="0.5"/>
                                          </p:val>
                                        </p:tav>
                                        <p:tav tm="100000">
                                          <p:val>
                                            <p:fltVal val="1"/>
                                          </p:val>
                                        </p:tav>
                                      </p:tavLst>
                                    </p:anim>
                                    <p:anim calcmode="lin" valueType="num">
                                      <p:cBhvr>
                                        <p:cTn id="154" dur="664" tmFilter="0, 0; 0.125,0.2665; 0.25,0.4; 0.375,0.465; 0.5,0.5;  0.625,0.535; 0.75,0.6; 0.875,0.7335; 1,1">
                                          <p:stCondLst>
                                            <p:cond delay="664"/>
                                          </p:stCondLst>
                                        </p:cTn>
                                        <p:tgtEl>
                                          <p:spTgt spid="9228"/>
                                        </p:tgtEl>
                                        <p:attrNameLst>
                                          <p:attrName>ppt_y</p:attrName>
                                        </p:attrNameLst>
                                      </p:cBhvr>
                                      <p:tavLst>
                                        <p:tav tm="0" fmla="#ppt_y-sin(pi*$)/9">
                                          <p:val>
                                            <p:fltVal val="0"/>
                                          </p:val>
                                        </p:tav>
                                        <p:tav tm="100000">
                                          <p:val>
                                            <p:fltVal val="1"/>
                                          </p:val>
                                        </p:tav>
                                      </p:tavLst>
                                    </p:anim>
                                    <p:anim calcmode="lin" valueType="num">
                                      <p:cBhvr>
                                        <p:cTn id="155" dur="332" tmFilter="0, 0; 0.125,0.2665; 0.25,0.4; 0.375,0.465; 0.5,0.5;  0.625,0.535; 0.75,0.6; 0.875,0.7335; 1,1">
                                          <p:stCondLst>
                                            <p:cond delay="1324"/>
                                          </p:stCondLst>
                                        </p:cTn>
                                        <p:tgtEl>
                                          <p:spTgt spid="9228"/>
                                        </p:tgtEl>
                                        <p:attrNameLst>
                                          <p:attrName>ppt_y</p:attrName>
                                        </p:attrNameLst>
                                      </p:cBhvr>
                                      <p:tavLst>
                                        <p:tav tm="0" fmla="#ppt_y-sin(pi*$)/27">
                                          <p:val>
                                            <p:fltVal val="0"/>
                                          </p:val>
                                        </p:tav>
                                        <p:tav tm="100000">
                                          <p:val>
                                            <p:fltVal val="1"/>
                                          </p:val>
                                        </p:tav>
                                      </p:tavLst>
                                    </p:anim>
                                    <p:anim calcmode="lin" valueType="num">
                                      <p:cBhvr>
                                        <p:cTn id="156" dur="164" tmFilter="0, 0; 0.125,0.2665; 0.25,0.4; 0.375,0.465; 0.5,0.5;  0.625,0.535; 0.75,0.6; 0.875,0.7335; 1,1">
                                          <p:stCondLst>
                                            <p:cond delay="1656"/>
                                          </p:stCondLst>
                                        </p:cTn>
                                        <p:tgtEl>
                                          <p:spTgt spid="9228"/>
                                        </p:tgtEl>
                                        <p:attrNameLst>
                                          <p:attrName>ppt_y</p:attrName>
                                        </p:attrNameLst>
                                      </p:cBhvr>
                                      <p:tavLst>
                                        <p:tav tm="0" fmla="#ppt_y-sin(pi*$)/81">
                                          <p:val>
                                            <p:fltVal val="0"/>
                                          </p:val>
                                        </p:tav>
                                        <p:tav tm="100000">
                                          <p:val>
                                            <p:fltVal val="1"/>
                                          </p:val>
                                        </p:tav>
                                      </p:tavLst>
                                    </p:anim>
                                    <p:animScale>
                                      <p:cBhvr>
                                        <p:cTn id="157" dur="26">
                                          <p:stCondLst>
                                            <p:cond delay="650"/>
                                          </p:stCondLst>
                                        </p:cTn>
                                        <p:tgtEl>
                                          <p:spTgt spid="9228"/>
                                        </p:tgtEl>
                                      </p:cBhvr>
                                      <p:to x="100000" y="60000"/>
                                    </p:animScale>
                                    <p:animScale>
                                      <p:cBhvr>
                                        <p:cTn id="158" dur="166" decel="50000">
                                          <p:stCondLst>
                                            <p:cond delay="676"/>
                                          </p:stCondLst>
                                        </p:cTn>
                                        <p:tgtEl>
                                          <p:spTgt spid="9228"/>
                                        </p:tgtEl>
                                      </p:cBhvr>
                                      <p:to x="100000" y="100000"/>
                                    </p:animScale>
                                    <p:animScale>
                                      <p:cBhvr>
                                        <p:cTn id="159" dur="26">
                                          <p:stCondLst>
                                            <p:cond delay="1312"/>
                                          </p:stCondLst>
                                        </p:cTn>
                                        <p:tgtEl>
                                          <p:spTgt spid="9228"/>
                                        </p:tgtEl>
                                      </p:cBhvr>
                                      <p:to x="100000" y="80000"/>
                                    </p:animScale>
                                    <p:animScale>
                                      <p:cBhvr>
                                        <p:cTn id="160" dur="166" decel="50000">
                                          <p:stCondLst>
                                            <p:cond delay="1338"/>
                                          </p:stCondLst>
                                        </p:cTn>
                                        <p:tgtEl>
                                          <p:spTgt spid="9228"/>
                                        </p:tgtEl>
                                      </p:cBhvr>
                                      <p:to x="100000" y="100000"/>
                                    </p:animScale>
                                    <p:animScale>
                                      <p:cBhvr>
                                        <p:cTn id="161" dur="26">
                                          <p:stCondLst>
                                            <p:cond delay="1642"/>
                                          </p:stCondLst>
                                        </p:cTn>
                                        <p:tgtEl>
                                          <p:spTgt spid="9228"/>
                                        </p:tgtEl>
                                      </p:cBhvr>
                                      <p:to x="100000" y="90000"/>
                                    </p:animScale>
                                    <p:animScale>
                                      <p:cBhvr>
                                        <p:cTn id="162" dur="166" decel="50000">
                                          <p:stCondLst>
                                            <p:cond delay="1668"/>
                                          </p:stCondLst>
                                        </p:cTn>
                                        <p:tgtEl>
                                          <p:spTgt spid="9228"/>
                                        </p:tgtEl>
                                      </p:cBhvr>
                                      <p:to x="100000" y="100000"/>
                                    </p:animScale>
                                    <p:animScale>
                                      <p:cBhvr>
                                        <p:cTn id="163" dur="26">
                                          <p:stCondLst>
                                            <p:cond delay="1808"/>
                                          </p:stCondLst>
                                        </p:cTn>
                                        <p:tgtEl>
                                          <p:spTgt spid="9228"/>
                                        </p:tgtEl>
                                      </p:cBhvr>
                                      <p:to x="100000" y="95000"/>
                                    </p:animScale>
                                    <p:animScale>
                                      <p:cBhvr>
                                        <p:cTn id="164" dur="166" decel="50000">
                                          <p:stCondLst>
                                            <p:cond delay="1834"/>
                                          </p:stCondLst>
                                        </p:cTn>
                                        <p:tgtEl>
                                          <p:spTgt spid="9228"/>
                                        </p:tgtEl>
                                      </p:cBhvr>
                                      <p:to x="100000" y="100000"/>
                                    </p:animScale>
                                  </p:childTnLst>
                                </p:cTn>
                              </p:par>
                            </p:childTnLst>
                          </p:cTn>
                        </p:par>
                      </p:childTnLst>
                    </p:cTn>
                  </p:par>
                  <p:par>
                    <p:cTn id="165" fill="hold">
                      <p:stCondLst>
                        <p:cond delay="indefinite"/>
                      </p:stCondLst>
                      <p:childTnLst>
                        <p:par>
                          <p:cTn id="166" fill="hold">
                            <p:stCondLst>
                              <p:cond delay="0"/>
                            </p:stCondLst>
                            <p:childTnLst>
                              <p:par>
                                <p:cTn id="167" presetID="26" presetClass="entr" presetSubtype="0" fill="hold" nodeType="clickEffect">
                                  <p:stCondLst>
                                    <p:cond delay="0"/>
                                  </p:stCondLst>
                                  <p:childTnLst>
                                    <p:set>
                                      <p:cBhvr>
                                        <p:cTn id="168" dur="1" fill="hold">
                                          <p:stCondLst>
                                            <p:cond delay="0"/>
                                          </p:stCondLst>
                                        </p:cTn>
                                        <p:tgtEl>
                                          <p:spTgt spid="9230"/>
                                        </p:tgtEl>
                                        <p:attrNameLst>
                                          <p:attrName>style.visibility</p:attrName>
                                        </p:attrNameLst>
                                      </p:cBhvr>
                                      <p:to>
                                        <p:strVal val="visible"/>
                                      </p:to>
                                    </p:set>
                                    <p:animEffect transition="in" filter="wipe(down)">
                                      <p:cBhvr>
                                        <p:cTn id="169" dur="580">
                                          <p:stCondLst>
                                            <p:cond delay="0"/>
                                          </p:stCondLst>
                                        </p:cTn>
                                        <p:tgtEl>
                                          <p:spTgt spid="9230"/>
                                        </p:tgtEl>
                                      </p:cBhvr>
                                    </p:animEffect>
                                    <p:anim calcmode="lin" valueType="num">
                                      <p:cBhvr>
                                        <p:cTn id="170" dur="1822" tmFilter="0,0; 0.14,0.36; 0.43,0.73; 0.71,0.91; 1.0,1.0">
                                          <p:stCondLst>
                                            <p:cond delay="0"/>
                                          </p:stCondLst>
                                        </p:cTn>
                                        <p:tgtEl>
                                          <p:spTgt spid="9230"/>
                                        </p:tgtEl>
                                        <p:attrNameLst>
                                          <p:attrName>ppt_x</p:attrName>
                                        </p:attrNameLst>
                                      </p:cBhvr>
                                      <p:tavLst>
                                        <p:tav tm="0">
                                          <p:val>
                                            <p:strVal val="#ppt_x-0.25"/>
                                          </p:val>
                                        </p:tav>
                                        <p:tav tm="100000">
                                          <p:val>
                                            <p:strVal val="#ppt_x"/>
                                          </p:val>
                                        </p:tav>
                                      </p:tavLst>
                                    </p:anim>
                                    <p:anim calcmode="lin" valueType="num">
                                      <p:cBhvr>
                                        <p:cTn id="171" dur="664" tmFilter="0.0,0.0; 0.25,0.07; 0.50,0.2; 0.75,0.467; 1.0,1.0">
                                          <p:stCondLst>
                                            <p:cond delay="0"/>
                                          </p:stCondLst>
                                        </p:cTn>
                                        <p:tgtEl>
                                          <p:spTgt spid="9230"/>
                                        </p:tgtEl>
                                        <p:attrNameLst>
                                          <p:attrName>ppt_y</p:attrName>
                                        </p:attrNameLst>
                                      </p:cBhvr>
                                      <p:tavLst>
                                        <p:tav tm="0" fmla="#ppt_y-sin(pi*$)/3">
                                          <p:val>
                                            <p:fltVal val="0.5"/>
                                          </p:val>
                                        </p:tav>
                                        <p:tav tm="100000">
                                          <p:val>
                                            <p:fltVal val="1"/>
                                          </p:val>
                                        </p:tav>
                                      </p:tavLst>
                                    </p:anim>
                                    <p:anim calcmode="lin" valueType="num">
                                      <p:cBhvr>
                                        <p:cTn id="172" dur="664" tmFilter="0, 0; 0.125,0.2665; 0.25,0.4; 0.375,0.465; 0.5,0.5;  0.625,0.535; 0.75,0.6; 0.875,0.7335; 1,1">
                                          <p:stCondLst>
                                            <p:cond delay="664"/>
                                          </p:stCondLst>
                                        </p:cTn>
                                        <p:tgtEl>
                                          <p:spTgt spid="9230"/>
                                        </p:tgtEl>
                                        <p:attrNameLst>
                                          <p:attrName>ppt_y</p:attrName>
                                        </p:attrNameLst>
                                      </p:cBhvr>
                                      <p:tavLst>
                                        <p:tav tm="0" fmla="#ppt_y-sin(pi*$)/9">
                                          <p:val>
                                            <p:fltVal val="0"/>
                                          </p:val>
                                        </p:tav>
                                        <p:tav tm="100000">
                                          <p:val>
                                            <p:fltVal val="1"/>
                                          </p:val>
                                        </p:tav>
                                      </p:tavLst>
                                    </p:anim>
                                    <p:anim calcmode="lin" valueType="num">
                                      <p:cBhvr>
                                        <p:cTn id="173" dur="332" tmFilter="0, 0; 0.125,0.2665; 0.25,0.4; 0.375,0.465; 0.5,0.5;  0.625,0.535; 0.75,0.6; 0.875,0.7335; 1,1">
                                          <p:stCondLst>
                                            <p:cond delay="1324"/>
                                          </p:stCondLst>
                                        </p:cTn>
                                        <p:tgtEl>
                                          <p:spTgt spid="9230"/>
                                        </p:tgtEl>
                                        <p:attrNameLst>
                                          <p:attrName>ppt_y</p:attrName>
                                        </p:attrNameLst>
                                      </p:cBhvr>
                                      <p:tavLst>
                                        <p:tav tm="0" fmla="#ppt_y-sin(pi*$)/27">
                                          <p:val>
                                            <p:fltVal val="0"/>
                                          </p:val>
                                        </p:tav>
                                        <p:tav tm="100000">
                                          <p:val>
                                            <p:fltVal val="1"/>
                                          </p:val>
                                        </p:tav>
                                      </p:tavLst>
                                    </p:anim>
                                    <p:anim calcmode="lin" valueType="num">
                                      <p:cBhvr>
                                        <p:cTn id="174" dur="164" tmFilter="0, 0; 0.125,0.2665; 0.25,0.4; 0.375,0.465; 0.5,0.5;  0.625,0.535; 0.75,0.6; 0.875,0.7335; 1,1">
                                          <p:stCondLst>
                                            <p:cond delay="1656"/>
                                          </p:stCondLst>
                                        </p:cTn>
                                        <p:tgtEl>
                                          <p:spTgt spid="9230"/>
                                        </p:tgtEl>
                                        <p:attrNameLst>
                                          <p:attrName>ppt_y</p:attrName>
                                        </p:attrNameLst>
                                      </p:cBhvr>
                                      <p:tavLst>
                                        <p:tav tm="0" fmla="#ppt_y-sin(pi*$)/81">
                                          <p:val>
                                            <p:fltVal val="0"/>
                                          </p:val>
                                        </p:tav>
                                        <p:tav tm="100000">
                                          <p:val>
                                            <p:fltVal val="1"/>
                                          </p:val>
                                        </p:tav>
                                      </p:tavLst>
                                    </p:anim>
                                    <p:animScale>
                                      <p:cBhvr>
                                        <p:cTn id="175" dur="26">
                                          <p:stCondLst>
                                            <p:cond delay="650"/>
                                          </p:stCondLst>
                                        </p:cTn>
                                        <p:tgtEl>
                                          <p:spTgt spid="9230"/>
                                        </p:tgtEl>
                                      </p:cBhvr>
                                      <p:to x="100000" y="60000"/>
                                    </p:animScale>
                                    <p:animScale>
                                      <p:cBhvr>
                                        <p:cTn id="176" dur="166" decel="50000">
                                          <p:stCondLst>
                                            <p:cond delay="676"/>
                                          </p:stCondLst>
                                        </p:cTn>
                                        <p:tgtEl>
                                          <p:spTgt spid="9230"/>
                                        </p:tgtEl>
                                      </p:cBhvr>
                                      <p:to x="100000" y="100000"/>
                                    </p:animScale>
                                    <p:animScale>
                                      <p:cBhvr>
                                        <p:cTn id="177" dur="26">
                                          <p:stCondLst>
                                            <p:cond delay="1312"/>
                                          </p:stCondLst>
                                        </p:cTn>
                                        <p:tgtEl>
                                          <p:spTgt spid="9230"/>
                                        </p:tgtEl>
                                      </p:cBhvr>
                                      <p:to x="100000" y="80000"/>
                                    </p:animScale>
                                    <p:animScale>
                                      <p:cBhvr>
                                        <p:cTn id="178" dur="166" decel="50000">
                                          <p:stCondLst>
                                            <p:cond delay="1338"/>
                                          </p:stCondLst>
                                        </p:cTn>
                                        <p:tgtEl>
                                          <p:spTgt spid="9230"/>
                                        </p:tgtEl>
                                      </p:cBhvr>
                                      <p:to x="100000" y="100000"/>
                                    </p:animScale>
                                    <p:animScale>
                                      <p:cBhvr>
                                        <p:cTn id="179" dur="26">
                                          <p:stCondLst>
                                            <p:cond delay="1642"/>
                                          </p:stCondLst>
                                        </p:cTn>
                                        <p:tgtEl>
                                          <p:spTgt spid="9230"/>
                                        </p:tgtEl>
                                      </p:cBhvr>
                                      <p:to x="100000" y="90000"/>
                                    </p:animScale>
                                    <p:animScale>
                                      <p:cBhvr>
                                        <p:cTn id="180" dur="166" decel="50000">
                                          <p:stCondLst>
                                            <p:cond delay="1668"/>
                                          </p:stCondLst>
                                        </p:cTn>
                                        <p:tgtEl>
                                          <p:spTgt spid="9230"/>
                                        </p:tgtEl>
                                      </p:cBhvr>
                                      <p:to x="100000" y="100000"/>
                                    </p:animScale>
                                    <p:animScale>
                                      <p:cBhvr>
                                        <p:cTn id="181" dur="26">
                                          <p:stCondLst>
                                            <p:cond delay="1808"/>
                                          </p:stCondLst>
                                        </p:cTn>
                                        <p:tgtEl>
                                          <p:spTgt spid="9230"/>
                                        </p:tgtEl>
                                      </p:cBhvr>
                                      <p:to x="100000" y="95000"/>
                                    </p:animScale>
                                    <p:animScale>
                                      <p:cBhvr>
                                        <p:cTn id="182" dur="166" decel="50000">
                                          <p:stCondLst>
                                            <p:cond delay="1834"/>
                                          </p:stCondLst>
                                        </p:cTn>
                                        <p:tgtEl>
                                          <p:spTgt spid="923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Spelling Bee Facts </a:t>
            </a:r>
            <a:endParaRPr lang="en-US" dirty="0"/>
          </a:p>
        </p:txBody>
      </p:sp>
      <p:sp>
        <p:nvSpPr>
          <p:cNvPr id="5" name="Content Placeholder 4"/>
          <p:cNvSpPr>
            <a:spLocks noGrp="1"/>
          </p:cNvSpPr>
          <p:nvPr>
            <p:ph sz="quarter" idx="1"/>
          </p:nvPr>
        </p:nvSpPr>
        <p:spPr>
          <a:xfrm>
            <a:off x="4114800" y="1752600"/>
            <a:ext cx="4648200" cy="1752600"/>
          </a:xfrm>
        </p:spPr>
        <p:txBody>
          <a:bodyPr/>
          <a:lstStyle/>
          <a:p>
            <a:r>
              <a:rPr lang="en-US" sz="2400" dirty="0" smtClean="0"/>
              <a:t>Originated in the US 1850s</a:t>
            </a:r>
          </a:p>
          <a:p>
            <a:r>
              <a:rPr lang="en-US" sz="2400" dirty="0" smtClean="0"/>
              <a:t>Some other imperfect languages have only recently starting Spelling Bees</a:t>
            </a:r>
          </a:p>
          <a:p>
            <a:endParaRPr lang="en-US" dirty="0"/>
          </a:p>
        </p:txBody>
      </p:sp>
      <p:sp>
        <p:nvSpPr>
          <p:cNvPr id="7" name="TextBox 6"/>
          <p:cNvSpPr txBox="1"/>
          <p:nvPr/>
        </p:nvSpPr>
        <p:spPr>
          <a:xfrm>
            <a:off x="4953000" y="3505200"/>
            <a:ext cx="3352800" cy="369332"/>
          </a:xfrm>
          <a:prstGeom prst="rect">
            <a:avLst/>
          </a:prstGeom>
          <a:noFill/>
        </p:spPr>
        <p:txBody>
          <a:bodyPr wrap="square" rtlCol="0">
            <a:spAutoFit/>
          </a:bodyPr>
          <a:lstStyle/>
          <a:p>
            <a:r>
              <a:rPr lang="en-US" dirty="0" smtClean="0"/>
              <a:t>From Spelling Bee Rule Book</a:t>
            </a:r>
            <a:endParaRPr lang="en-US" dirty="0"/>
          </a:p>
        </p:txBody>
      </p:sp>
      <p:pic>
        <p:nvPicPr>
          <p:cNvPr id="1027" name="Picture 3"/>
          <p:cNvPicPr>
            <a:picLocks noChangeAspect="1" noChangeArrowheads="1"/>
          </p:cNvPicPr>
          <p:nvPr/>
        </p:nvPicPr>
        <p:blipFill>
          <a:blip r:embed="rId3" cstate="print"/>
          <a:srcRect/>
          <a:stretch>
            <a:fillRect/>
          </a:stretch>
        </p:blipFill>
        <p:spPr bwMode="auto">
          <a:xfrm>
            <a:off x="4724400" y="3838575"/>
            <a:ext cx="3933825" cy="3019425"/>
          </a:xfrm>
          <a:prstGeom prst="rect">
            <a:avLst/>
          </a:prstGeom>
          <a:noFill/>
          <a:ln w="9525">
            <a:noFill/>
            <a:miter lim="800000"/>
            <a:headEnd/>
            <a:tailEnd/>
          </a:ln>
        </p:spPr>
      </p:pic>
      <p:pic>
        <p:nvPicPr>
          <p:cNvPr id="9" name="Picture 8" descr="spellingbee.jpg"/>
          <p:cNvPicPr>
            <a:picLocks noChangeAspect="1"/>
          </p:cNvPicPr>
          <p:nvPr/>
        </p:nvPicPr>
        <p:blipFill>
          <a:blip r:embed="rId4" cstate="print"/>
          <a:stretch>
            <a:fillRect/>
          </a:stretch>
        </p:blipFill>
        <p:spPr>
          <a:xfrm>
            <a:off x="228600" y="1143000"/>
            <a:ext cx="3556000" cy="5397500"/>
          </a:xfrm>
          <a:prstGeom prst="rect">
            <a:avLst/>
          </a:prstGeom>
        </p:spPr>
      </p:pic>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/s/ word sort- sort the words by how the /s/ sound is spelled (c, s). What is the pattern you see?</a:t>
            </a:r>
            <a:endParaRPr lang="en-US" sz="2800" dirty="0"/>
          </a:p>
        </p:txBody>
      </p:sp>
      <p:graphicFrame>
        <p:nvGraphicFramePr>
          <p:cNvPr id="4" name="Table 3"/>
          <p:cNvGraphicFramePr>
            <a:graphicFrameLocks noGrp="1"/>
          </p:cNvGraphicFramePr>
          <p:nvPr/>
        </p:nvGraphicFramePr>
        <p:xfrm>
          <a:off x="381000" y="1676400"/>
          <a:ext cx="8382000" cy="5029200"/>
        </p:xfrm>
        <a:graphic>
          <a:graphicData uri="http://schemas.openxmlformats.org/drawingml/2006/table">
            <a:tbl>
              <a:tblPr firstRow="1" bandRow="1">
                <a:tableStyleId>{5940675A-B579-460E-94D1-54222C63F5DA}</a:tableStyleId>
              </a:tblPr>
              <a:tblGrid>
                <a:gridCol w="2095500"/>
                <a:gridCol w="2095500"/>
                <a:gridCol w="2095500"/>
                <a:gridCol w="2095500"/>
              </a:tblGrid>
              <a:tr h="1600200">
                <a:tc>
                  <a:txBody>
                    <a:bodyPr/>
                    <a:lstStyle/>
                    <a:p>
                      <a:pPr algn="ctr"/>
                      <a:r>
                        <a:rPr lang="en-US" sz="4000" dirty="0" smtClean="0"/>
                        <a:t>case</a:t>
                      </a:r>
                      <a:endParaRPr lang="en-US" sz="4000" dirty="0"/>
                    </a:p>
                  </a:txBody>
                  <a:tcPr/>
                </a:tc>
                <a:tc>
                  <a:txBody>
                    <a:bodyPr/>
                    <a:lstStyle/>
                    <a:p>
                      <a:pPr algn="ctr"/>
                      <a:r>
                        <a:rPr lang="en-US" sz="4000" dirty="0" smtClean="0"/>
                        <a:t>cast</a:t>
                      </a:r>
                      <a:endParaRPr lang="en-US" sz="4000" dirty="0"/>
                    </a:p>
                  </a:txBody>
                  <a:tcPr/>
                </a:tc>
                <a:tc>
                  <a:txBody>
                    <a:bodyPr/>
                    <a:lstStyle/>
                    <a:p>
                      <a:pPr algn="ctr"/>
                      <a:r>
                        <a:rPr lang="en-US" sz="4000" dirty="0" smtClean="0"/>
                        <a:t>coast</a:t>
                      </a:r>
                      <a:endParaRPr lang="en-US" sz="4000" dirty="0"/>
                    </a:p>
                  </a:txBody>
                  <a:tcPr/>
                </a:tc>
                <a:tc>
                  <a:txBody>
                    <a:bodyPr/>
                    <a:lstStyle/>
                    <a:p>
                      <a:pPr algn="ctr"/>
                      <a:r>
                        <a:rPr lang="en-US" sz="4000" dirty="0" smtClean="0"/>
                        <a:t>cold</a:t>
                      </a:r>
                      <a:endParaRPr lang="en-US" sz="4000" dirty="0"/>
                    </a:p>
                  </a:txBody>
                  <a:tcPr/>
                </a:tc>
              </a:tr>
              <a:tr h="1828800">
                <a:tc>
                  <a:txBody>
                    <a:bodyPr/>
                    <a:lstStyle/>
                    <a:p>
                      <a:pPr algn="ctr"/>
                      <a:r>
                        <a:rPr lang="en-US" sz="4000" dirty="0" smtClean="0"/>
                        <a:t>cube</a:t>
                      </a:r>
                      <a:endParaRPr lang="en-US" sz="4000" dirty="0"/>
                    </a:p>
                  </a:txBody>
                  <a:tcPr/>
                </a:tc>
                <a:tc>
                  <a:txBody>
                    <a:bodyPr/>
                    <a:lstStyle/>
                    <a:p>
                      <a:pPr algn="ctr"/>
                      <a:r>
                        <a:rPr lang="en-US" sz="4000" dirty="0" smtClean="0"/>
                        <a:t>celery</a:t>
                      </a:r>
                      <a:endParaRPr lang="en-US" sz="4000" dirty="0"/>
                    </a:p>
                  </a:txBody>
                  <a:tcPr/>
                </a:tc>
                <a:tc>
                  <a:txBody>
                    <a:bodyPr/>
                    <a:lstStyle/>
                    <a:p>
                      <a:pPr algn="ctr"/>
                      <a:r>
                        <a:rPr lang="en-US" sz="4000" dirty="0" smtClean="0"/>
                        <a:t>cement</a:t>
                      </a:r>
                      <a:endParaRPr lang="en-US" sz="4000" dirty="0"/>
                    </a:p>
                  </a:txBody>
                  <a:tcPr/>
                </a:tc>
                <a:tc>
                  <a:txBody>
                    <a:bodyPr/>
                    <a:lstStyle/>
                    <a:p>
                      <a:pPr algn="ctr"/>
                      <a:r>
                        <a:rPr lang="en-US" sz="4000" dirty="0" smtClean="0"/>
                        <a:t>cinder</a:t>
                      </a:r>
                      <a:endParaRPr lang="en-US" sz="4000" dirty="0"/>
                    </a:p>
                  </a:txBody>
                  <a:tcPr/>
                </a:tc>
              </a:tr>
              <a:tr h="1600200">
                <a:tc>
                  <a:txBody>
                    <a:bodyPr/>
                    <a:lstStyle/>
                    <a:p>
                      <a:pPr algn="ctr"/>
                      <a:r>
                        <a:rPr lang="en-US" sz="4000" dirty="0" smtClean="0"/>
                        <a:t>mercy</a:t>
                      </a:r>
                      <a:endParaRPr lang="en-US" sz="4000" dirty="0"/>
                    </a:p>
                  </a:txBody>
                  <a:tcPr/>
                </a:tc>
                <a:tc>
                  <a:txBody>
                    <a:bodyPr/>
                    <a:lstStyle/>
                    <a:p>
                      <a:pPr algn="ctr"/>
                      <a:r>
                        <a:rPr lang="en-US" sz="4000" dirty="0" smtClean="0"/>
                        <a:t>ounce</a:t>
                      </a:r>
                      <a:r>
                        <a:rPr lang="en-US" sz="4000" baseline="0" dirty="0" smtClean="0"/>
                        <a:t> </a:t>
                      </a:r>
                      <a:endParaRPr lang="en-US" sz="4000" dirty="0"/>
                    </a:p>
                  </a:txBody>
                  <a:tcPr/>
                </a:tc>
                <a:tc>
                  <a:txBody>
                    <a:bodyPr/>
                    <a:lstStyle/>
                    <a:p>
                      <a:pPr algn="ctr"/>
                      <a:endParaRPr lang="en-US" sz="4000" dirty="0"/>
                    </a:p>
                  </a:txBody>
                  <a:tcPr/>
                </a:tc>
                <a:tc>
                  <a:txBody>
                    <a:bodyPr/>
                    <a:lstStyle/>
                    <a:p>
                      <a:pPr algn="ctr"/>
                      <a:endParaRPr lang="en-US" sz="4000" dirty="0"/>
                    </a:p>
                  </a:txBody>
                  <a:tcPr/>
                </a:tc>
              </a:tr>
            </a:tbl>
          </a:graphicData>
        </a:graphic>
      </p:graphicFrame>
      <p:pic>
        <p:nvPicPr>
          <p:cNvPr id="5" name="Picture 2" descr="C:\Users\rfrantu.DPSUSER\AppData\Local\Microsoft\Windows\Temporary Internet Files\Content.IE5\3SHZE2XY\MC900383672[1].wmf"/>
          <p:cNvPicPr>
            <a:picLocks noChangeAspect="1" noChangeArrowheads="1"/>
          </p:cNvPicPr>
          <p:nvPr/>
        </p:nvPicPr>
        <p:blipFill>
          <a:blip r:embed="rId2" cstate="print"/>
          <a:srcRect/>
          <a:stretch>
            <a:fillRect/>
          </a:stretch>
        </p:blipFill>
        <p:spPr bwMode="auto">
          <a:xfrm>
            <a:off x="990600" y="2286000"/>
            <a:ext cx="673895" cy="896112"/>
          </a:xfrm>
          <a:prstGeom prst="rect">
            <a:avLst/>
          </a:prstGeom>
          <a:noFill/>
        </p:spPr>
      </p:pic>
      <p:pic>
        <p:nvPicPr>
          <p:cNvPr id="6" name="Picture 3" descr="C:\Users\rfrantu.DPSUSER\AppData\Local\Microsoft\Windows\Temporary Internet Files\Content.IE5\3SHZE2XY\MC900413574[1].wmf"/>
          <p:cNvPicPr>
            <a:picLocks noChangeAspect="1" noChangeArrowheads="1"/>
          </p:cNvPicPr>
          <p:nvPr/>
        </p:nvPicPr>
        <p:blipFill>
          <a:blip r:embed="rId3" cstate="print"/>
          <a:srcRect/>
          <a:stretch>
            <a:fillRect/>
          </a:stretch>
        </p:blipFill>
        <p:spPr bwMode="auto">
          <a:xfrm>
            <a:off x="3200400" y="2209800"/>
            <a:ext cx="608846" cy="885064"/>
          </a:xfrm>
          <a:prstGeom prst="rect">
            <a:avLst/>
          </a:prstGeom>
          <a:noFill/>
        </p:spPr>
      </p:pic>
      <p:pic>
        <p:nvPicPr>
          <p:cNvPr id="7" name="Picture 4" descr="C:\Users\rfrantu.DPSUSER\AppData\Local\Microsoft\Windows\Temporary Internet Files\Content.IE5\J1XMBT85\MP900439340[1].jpg"/>
          <p:cNvPicPr>
            <a:picLocks noChangeAspect="1" noChangeArrowheads="1"/>
          </p:cNvPicPr>
          <p:nvPr/>
        </p:nvPicPr>
        <p:blipFill>
          <a:blip r:embed="rId4" cstate="print"/>
          <a:srcRect/>
          <a:stretch>
            <a:fillRect/>
          </a:stretch>
        </p:blipFill>
        <p:spPr bwMode="auto">
          <a:xfrm>
            <a:off x="5181600" y="2438400"/>
            <a:ext cx="838200" cy="558800"/>
          </a:xfrm>
          <a:prstGeom prst="rect">
            <a:avLst/>
          </a:prstGeom>
          <a:noFill/>
        </p:spPr>
      </p:pic>
      <p:pic>
        <p:nvPicPr>
          <p:cNvPr id="8" name="Picture 5" descr="C:\Users\rfrantu.DPSUSER\AppData\Local\Microsoft\Windows\Temporary Internet Files\Content.IE5\J1XMBT85\MC900053397[1].wmf"/>
          <p:cNvPicPr>
            <a:picLocks noChangeAspect="1" noChangeArrowheads="1"/>
          </p:cNvPicPr>
          <p:nvPr/>
        </p:nvPicPr>
        <p:blipFill>
          <a:blip r:embed="rId5" cstate="print"/>
          <a:srcRect/>
          <a:stretch>
            <a:fillRect/>
          </a:stretch>
        </p:blipFill>
        <p:spPr bwMode="auto">
          <a:xfrm>
            <a:off x="7437899" y="2362200"/>
            <a:ext cx="639301" cy="710489"/>
          </a:xfrm>
          <a:prstGeom prst="rect">
            <a:avLst/>
          </a:prstGeom>
          <a:noFill/>
        </p:spPr>
      </p:pic>
      <p:pic>
        <p:nvPicPr>
          <p:cNvPr id="9" name="Picture 6" descr="C:\Users\rfrantu.DPSUSER\AppData\Local\Microsoft\Windows\Temporary Internet Files\Content.IE5\1SD72RZ4\MC900300049[1].wmf"/>
          <p:cNvPicPr>
            <a:picLocks noChangeAspect="1" noChangeArrowheads="1"/>
          </p:cNvPicPr>
          <p:nvPr/>
        </p:nvPicPr>
        <p:blipFill>
          <a:blip r:embed="rId6" cstate="print"/>
          <a:srcRect/>
          <a:stretch>
            <a:fillRect/>
          </a:stretch>
        </p:blipFill>
        <p:spPr bwMode="auto">
          <a:xfrm>
            <a:off x="762000" y="3962400"/>
            <a:ext cx="1287924" cy="1049122"/>
          </a:xfrm>
          <a:prstGeom prst="rect">
            <a:avLst/>
          </a:prstGeom>
          <a:noFill/>
        </p:spPr>
      </p:pic>
      <p:pic>
        <p:nvPicPr>
          <p:cNvPr id="10" name="Picture 7" descr="C:\Users\rfrantu.DPSUSER\AppData\Local\Microsoft\Windows\Temporary Internet Files\Content.IE5\J1XMBT85\MC900232545[1].wmf"/>
          <p:cNvPicPr>
            <a:picLocks noChangeAspect="1" noChangeArrowheads="1"/>
          </p:cNvPicPr>
          <p:nvPr/>
        </p:nvPicPr>
        <p:blipFill>
          <a:blip r:embed="rId7" cstate="print"/>
          <a:srcRect/>
          <a:stretch>
            <a:fillRect/>
          </a:stretch>
        </p:blipFill>
        <p:spPr bwMode="auto">
          <a:xfrm>
            <a:off x="2819400" y="3942784"/>
            <a:ext cx="1160799" cy="857816"/>
          </a:xfrm>
          <a:prstGeom prst="rect">
            <a:avLst/>
          </a:prstGeom>
          <a:noFill/>
        </p:spPr>
      </p:pic>
      <p:pic>
        <p:nvPicPr>
          <p:cNvPr id="11" name="Picture 8" descr="C:\Users\rfrantu.DPSUSER\AppData\Local\Microsoft\Windows\Temporary Internet Files\Content.IE5\1SD72RZ4\MC900318818[1].wmf"/>
          <p:cNvPicPr>
            <a:picLocks noChangeAspect="1" noChangeArrowheads="1"/>
          </p:cNvPicPr>
          <p:nvPr/>
        </p:nvPicPr>
        <p:blipFill>
          <a:blip r:embed="rId8" cstate="print"/>
          <a:srcRect/>
          <a:stretch>
            <a:fillRect/>
          </a:stretch>
        </p:blipFill>
        <p:spPr bwMode="auto">
          <a:xfrm>
            <a:off x="5105400" y="3962400"/>
            <a:ext cx="989686" cy="989686"/>
          </a:xfrm>
          <a:prstGeom prst="rect">
            <a:avLst/>
          </a:prstGeom>
          <a:noFill/>
        </p:spPr>
      </p:pic>
      <p:pic>
        <p:nvPicPr>
          <p:cNvPr id="12" name="Picture 9" descr="C:\Users\rfrantu.DPSUSER\AppData\Local\Microsoft\Windows\Temporary Internet Files\Content.IE5\1SD72RZ4\MC900318506[1].wmf"/>
          <p:cNvPicPr>
            <a:picLocks noChangeAspect="1" noChangeArrowheads="1"/>
          </p:cNvPicPr>
          <p:nvPr/>
        </p:nvPicPr>
        <p:blipFill>
          <a:blip r:embed="rId9" cstate="print"/>
          <a:srcRect/>
          <a:stretch>
            <a:fillRect/>
          </a:stretch>
        </p:blipFill>
        <p:spPr bwMode="auto">
          <a:xfrm>
            <a:off x="7208614" y="4038600"/>
            <a:ext cx="1401986" cy="914400"/>
          </a:xfrm>
          <a:prstGeom prst="rect">
            <a:avLst/>
          </a:prstGeom>
          <a:noFill/>
        </p:spPr>
      </p:pic>
      <p:pic>
        <p:nvPicPr>
          <p:cNvPr id="13" name="Picture 12" descr="http://ts3.mm.bing.net/th?id=H.4511447589061678&amp;pid=1.7"/>
          <p:cNvPicPr>
            <a:picLocks noChangeAspect="1" noChangeArrowheads="1"/>
          </p:cNvPicPr>
          <p:nvPr/>
        </p:nvPicPr>
        <p:blipFill>
          <a:blip r:embed="rId10" cstate="print"/>
          <a:srcRect/>
          <a:stretch>
            <a:fillRect/>
          </a:stretch>
        </p:blipFill>
        <p:spPr bwMode="auto">
          <a:xfrm>
            <a:off x="914400" y="5715000"/>
            <a:ext cx="982663" cy="982663"/>
          </a:xfrm>
          <a:prstGeom prst="rect">
            <a:avLst/>
          </a:prstGeom>
          <a:noFill/>
        </p:spPr>
      </p:pic>
      <p:pic>
        <p:nvPicPr>
          <p:cNvPr id="14" name="Picture 14" descr="http://50.57.74.139/wordpress/images/Math/Basic-Math/Lesson7-Units-of-Measurement/Units-of-Liquid-Capacity/units-of-liquid-capacity_46.png"/>
          <p:cNvPicPr>
            <a:picLocks noChangeAspect="1" noChangeArrowheads="1"/>
          </p:cNvPicPr>
          <p:nvPr/>
        </p:nvPicPr>
        <p:blipFill>
          <a:blip r:embed="rId11" cstate="print"/>
          <a:srcRect/>
          <a:stretch>
            <a:fillRect/>
          </a:stretch>
        </p:blipFill>
        <p:spPr bwMode="auto">
          <a:xfrm>
            <a:off x="3330429" y="5867400"/>
            <a:ext cx="631971" cy="609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80">
                                          <p:stCondLst>
                                            <p:cond delay="0"/>
                                          </p:stCondLst>
                                        </p:cTn>
                                        <p:tgtEl>
                                          <p:spTgt spid="6"/>
                                        </p:tgtEl>
                                      </p:cBhvr>
                                    </p:animEffect>
                                    <p:anim calcmode="lin" valueType="num">
                                      <p:cBhvr>
                                        <p:cTn id="26"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1" dur="26">
                                          <p:stCondLst>
                                            <p:cond delay="650"/>
                                          </p:stCondLst>
                                        </p:cTn>
                                        <p:tgtEl>
                                          <p:spTgt spid="6"/>
                                        </p:tgtEl>
                                      </p:cBhvr>
                                      <p:to x="100000" y="60000"/>
                                    </p:animScale>
                                    <p:animScale>
                                      <p:cBhvr>
                                        <p:cTn id="32" dur="166" decel="50000">
                                          <p:stCondLst>
                                            <p:cond delay="676"/>
                                          </p:stCondLst>
                                        </p:cTn>
                                        <p:tgtEl>
                                          <p:spTgt spid="6"/>
                                        </p:tgtEl>
                                      </p:cBhvr>
                                      <p:to x="100000" y="100000"/>
                                    </p:animScale>
                                    <p:animScale>
                                      <p:cBhvr>
                                        <p:cTn id="33" dur="26">
                                          <p:stCondLst>
                                            <p:cond delay="1312"/>
                                          </p:stCondLst>
                                        </p:cTn>
                                        <p:tgtEl>
                                          <p:spTgt spid="6"/>
                                        </p:tgtEl>
                                      </p:cBhvr>
                                      <p:to x="100000" y="80000"/>
                                    </p:animScale>
                                    <p:animScale>
                                      <p:cBhvr>
                                        <p:cTn id="34" dur="166" decel="50000">
                                          <p:stCondLst>
                                            <p:cond delay="1338"/>
                                          </p:stCondLst>
                                        </p:cTn>
                                        <p:tgtEl>
                                          <p:spTgt spid="6"/>
                                        </p:tgtEl>
                                      </p:cBhvr>
                                      <p:to x="100000" y="100000"/>
                                    </p:animScale>
                                    <p:animScale>
                                      <p:cBhvr>
                                        <p:cTn id="35" dur="26">
                                          <p:stCondLst>
                                            <p:cond delay="1642"/>
                                          </p:stCondLst>
                                        </p:cTn>
                                        <p:tgtEl>
                                          <p:spTgt spid="6"/>
                                        </p:tgtEl>
                                      </p:cBhvr>
                                      <p:to x="100000" y="90000"/>
                                    </p:animScale>
                                    <p:animScale>
                                      <p:cBhvr>
                                        <p:cTn id="36" dur="166" decel="50000">
                                          <p:stCondLst>
                                            <p:cond delay="1668"/>
                                          </p:stCondLst>
                                        </p:cTn>
                                        <p:tgtEl>
                                          <p:spTgt spid="6"/>
                                        </p:tgtEl>
                                      </p:cBhvr>
                                      <p:to x="100000" y="100000"/>
                                    </p:animScale>
                                    <p:animScale>
                                      <p:cBhvr>
                                        <p:cTn id="37" dur="26">
                                          <p:stCondLst>
                                            <p:cond delay="1808"/>
                                          </p:stCondLst>
                                        </p:cTn>
                                        <p:tgtEl>
                                          <p:spTgt spid="6"/>
                                        </p:tgtEl>
                                      </p:cBhvr>
                                      <p:to x="100000" y="95000"/>
                                    </p:animScale>
                                    <p:animScale>
                                      <p:cBhvr>
                                        <p:cTn id="38" dur="166" decel="50000">
                                          <p:stCondLst>
                                            <p:cond delay="1834"/>
                                          </p:stCondLst>
                                        </p:cTn>
                                        <p:tgtEl>
                                          <p:spTgt spid="6"/>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down)">
                                      <p:cBhvr>
                                        <p:cTn id="43" dur="580">
                                          <p:stCondLst>
                                            <p:cond delay="0"/>
                                          </p:stCondLst>
                                        </p:cTn>
                                        <p:tgtEl>
                                          <p:spTgt spid="7"/>
                                        </p:tgtEl>
                                      </p:cBhvr>
                                    </p:animEffect>
                                    <p:anim calcmode="lin" valueType="num">
                                      <p:cBhvr>
                                        <p:cTn id="4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49" dur="26">
                                          <p:stCondLst>
                                            <p:cond delay="650"/>
                                          </p:stCondLst>
                                        </p:cTn>
                                        <p:tgtEl>
                                          <p:spTgt spid="7"/>
                                        </p:tgtEl>
                                      </p:cBhvr>
                                      <p:to x="100000" y="60000"/>
                                    </p:animScale>
                                    <p:animScale>
                                      <p:cBhvr>
                                        <p:cTn id="50" dur="166" decel="50000">
                                          <p:stCondLst>
                                            <p:cond delay="676"/>
                                          </p:stCondLst>
                                        </p:cTn>
                                        <p:tgtEl>
                                          <p:spTgt spid="7"/>
                                        </p:tgtEl>
                                      </p:cBhvr>
                                      <p:to x="100000" y="100000"/>
                                    </p:animScale>
                                    <p:animScale>
                                      <p:cBhvr>
                                        <p:cTn id="51" dur="26">
                                          <p:stCondLst>
                                            <p:cond delay="1312"/>
                                          </p:stCondLst>
                                        </p:cTn>
                                        <p:tgtEl>
                                          <p:spTgt spid="7"/>
                                        </p:tgtEl>
                                      </p:cBhvr>
                                      <p:to x="100000" y="80000"/>
                                    </p:animScale>
                                    <p:animScale>
                                      <p:cBhvr>
                                        <p:cTn id="52" dur="166" decel="50000">
                                          <p:stCondLst>
                                            <p:cond delay="1338"/>
                                          </p:stCondLst>
                                        </p:cTn>
                                        <p:tgtEl>
                                          <p:spTgt spid="7"/>
                                        </p:tgtEl>
                                      </p:cBhvr>
                                      <p:to x="100000" y="100000"/>
                                    </p:animScale>
                                    <p:animScale>
                                      <p:cBhvr>
                                        <p:cTn id="53" dur="26">
                                          <p:stCondLst>
                                            <p:cond delay="1642"/>
                                          </p:stCondLst>
                                        </p:cTn>
                                        <p:tgtEl>
                                          <p:spTgt spid="7"/>
                                        </p:tgtEl>
                                      </p:cBhvr>
                                      <p:to x="100000" y="90000"/>
                                    </p:animScale>
                                    <p:animScale>
                                      <p:cBhvr>
                                        <p:cTn id="54" dur="166" decel="50000">
                                          <p:stCondLst>
                                            <p:cond delay="1668"/>
                                          </p:stCondLst>
                                        </p:cTn>
                                        <p:tgtEl>
                                          <p:spTgt spid="7"/>
                                        </p:tgtEl>
                                      </p:cBhvr>
                                      <p:to x="100000" y="100000"/>
                                    </p:animScale>
                                    <p:animScale>
                                      <p:cBhvr>
                                        <p:cTn id="55" dur="26">
                                          <p:stCondLst>
                                            <p:cond delay="1808"/>
                                          </p:stCondLst>
                                        </p:cTn>
                                        <p:tgtEl>
                                          <p:spTgt spid="7"/>
                                        </p:tgtEl>
                                      </p:cBhvr>
                                      <p:to x="100000" y="95000"/>
                                    </p:animScale>
                                    <p:animScale>
                                      <p:cBhvr>
                                        <p:cTn id="56" dur="166" decel="50000">
                                          <p:stCondLst>
                                            <p:cond delay="1834"/>
                                          </p:stCondLst>
                                        </p:cTn>
                                        <p:tgtEl>
                                          <p:spTgt spid="7"/>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wipe(down)">
                                      <p:cBhvr>
                                        <p:cTn id="61" dur="580">
                                          <p:stCondLst>
                                            <p:cond delay="0"/>
                                          </p:stCondLst>
                                        </p:cTn>
                                        <p:tgtEl>
                                          <p:spTgt spid="8"/>
                                        </p:tgtEl>
                                      </p:cBhvr>
                                    </p:animEffect>
                                    <p:anim calcmode="lin" valueType="num">
                                      <p:cBhvr>
                                        <p:cTn id="62"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67" dur="26">
                                          <p:stCondLst>
                                            <p:cond delay="650"/>
                                          </p:stCondLst>
                                        </p:cTn>
                                        <p:tgtEl>
                                          <p:spTgt spid="8"/>
                                        </p:tgtEl>
                                      </p:cBhvr>
                                      <p:to x="100000" y="60000"/>
                                    </p:animScale>
                                    <p:animScale>
                                      <p:cBhvr>
                                        <p:cTn id="68" dur="166" decel="50000">
                                          <p:stCondLst>
                                            <p:cond delay="676"/>
                                          </p:stCondLst>
                                        </p:cTn>
                                        <p:tgtEl>
                                          <p:spTgt spid="8"/>
                                        </p:tgtEl>
                                      </p:cBhvr>
                                      <p:to x="100000" y="100000"/>
                                    </p:animScale>
                                    <p:animScale>
                                      <p:cBhvr>
                                        <p:cTn id="69" dur="26">
                                          <p:stCondLst>
                                            <p:cond delay="1312"/>
                                          </p:stCondLst>
                                        </p:cTn>
                                        <p:tgtEl>
                                          <p:spTgt spid="8"/>
                                        </p:tgtEl>
                                      </p:cBhvr>
                                      <p:to x="100000" y="80000"/>
                                    </p:animScale>
                                    <p:animScale>
                                      <p:cBhvr>
                                        <p:cTn id="70" dur="166" decel="50000">
                                          <p:stCondLst>
                                            <p:cond delay="1338"/>
                                          </p:stCondLst>
                                        </p:cTn>
                                        <p:tgtEl>
                                          <p:spTgt spid="8"/>
                                        </p:tgtEl>
                                      </p:cBhvr>
                                      <p:to x="100000" y="100000"/>
                                    </p:animScale>
                                    <p:animScale>
                                      <p:cBhvr>
                                        <p:cTn id="71" dur="26">
                                          <p:stCondLst>
                                            <p:cond delay="1642"/>
                                          </p:stCondLst>
                                        </p:cTn>
                                        <p:tgtEl>
                                          <p:spTgt spid="8"/>
                                        </p:tgtEl>
                                      </p:cBhvr>
                                      <p:to x="100000" y="90000"/>
                                    </p:animScale>
                                    <p:animScale>
                                      <p:cBhvr>
                                        <p:cTn id="72" dur="166" decel="50000">
                                          <p:stCondLst>
                                            <p:cond delay="1668"/>
                                          </p:stCondLst>
                                        </p:cTn>
                                        <p:tgtEl>
                                          <p:spTgt spid="8"/>
                                        </p:tgtEl>
                                      </p:cBhvr>
                                      <p:to x="100000" y="100000"/>
                                    </p:animScale>
                                    <p:animScale>
                                      <p:cBhvr>
                                        <p:cTn id="73" dur="26">
                                          <p:stCondLst>
                                            <p:cond delay="1808"/>
                                          </p:stCondLst>
                                        </p:cTn>
                                        <p:tgtEl>
                                          <p:spTgt spid="8"/>
                                        </p:tgtEl>
                                      </p:cBhvr>
                                      <p:to x="100000" y="95000"/>
                                    </p:animScale>
                                    <p:animScale>
                                      <p:cBhvr>
                                        <p:cTn id="74" dur="166" decel="50000">
                                          <p:stCondLst>
                                            <p:cond delay="1834"/>
                                          </p:stCondLst>
                                        </p:cTn>
                                        <p:tgtEl>
                                          <p:spTgt spid="8"/>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nodeType="clickEffect">
                                  <p:stCondLst>
                                    <p:cond delay="0"/>
                                  </p:stCondLst>
                                  <p:childTnLst>
                                    <p:set>
                                      <p:cBhvr>
                                        <p:cTn id="78" dur="1" fill="hold">
                                          <p:stCondLst>
                                            <p:cond delay="0"/>
                                          </p:stCondLst>
                                        </p:cTn>
                                        <p:tgtEl>
                                          <p:spTgt spid="9"/>
                                        </p:tgtEl>
                                        <p:attrNameLst>
                                          <p:attrName>style.visibility</p:attrName>
                                        </p:attrNameLst>
                                      </p:cBhvr>
                                      <p:to>
                                        <p:strVal val="visible"/>
                                      </p:to>
                                    </p:set>
                                    <p:animEffect transition="in" filter="wipe(down)">
                                      <p:cBhvr>
                                        <p:cTn id="79" dur="580">
                                          <p:stCondLst>
                                            <p:cond delay="0"/>
                                          </p:stCondLst>
                                        </p:cTn>
                                        <p:tgtEl>
                                          <p:spTgt spid="9"/>
                                        </p:tgtEl>
                                      </p:cBhvr>
                                    </p:animEffect>
                                    <p:anim calcmode="lin" valueType="num">
                                      <p:cBhvr>
                                        <p:cTn id="80"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85" dur="26">
                                          <p:stCondLst>
                                            <p:cond delay="650"/>
                                          </p:stCondLst>
                                        </p:cTn>
                                        <p:tgtEl>
                                          <p:spTgt spid="9"/>
                                        </p:tgtEl>
                                      </p:cBhvr>
                                      <p:to x="100000" y="60000"/>
                                    </p:animScale>
                                    <p:animScale>
                                      <p:cBhvr>
                                        <p:cTn id="86" dur="166" decel="50000">
                                          <p:stCondLst>
                                            <p:cond delay="676"/>
                                          </p:stCondLst>
                                        </p:cTn>
                                        <p:tgtEl>
                                          <p:spTgt spid="9"/>
                                        </p:tgtEl>
                                      </p:cBhvr>
                                      <p:to x="100000" y="100000"/>
                                    </p:animScale>
                                    <p:animScale>
                                      <p:cBhvr>
                                        <p:cTn id="87" dur="26">
                                          <p:stCondLst>
                                            <p:cond delay="1312"/>
                                          </p:stCondLst>
                                        </p:cTn>
                                        <p:tgtEl>
                                          <p:spTgt spid="9"/>
                                        </p:tgtEl>
                                      </p:cBhvr>
                                      <p:to x="100000" y="80000"/>
                                    </p:animScale>
                                    <p:animScale>
                                      <p:cBhvr>
                                        <p:cTn id="88" dur="166" decel="50000">
                                          <p:stCondLst>
                                            <p:cond delay="1338"/>
                                          </p:stCondLst>
                                        </p:cTn>
                                        <p:tgtEl>
                                          <p:spTgt spid="9"/>
                                        </p:tgtEl>
                                      </p:cBhvr>
                                      <p:to x="100000" y="100000"/>
                                    </p:animScale>
                                    <p:animScale>
                                      <p:cBhvr>
                                        <p:cTn id="89" dur="26">
                                          <p:stCondLst>
                                            <p:cond delay="1642"/>
                                          </p:stCondLst>
                                        </p:cTn>
                                        <p:tgtEl>
                                          <p:spTgt spid="9"/>
                                        </p:tgtEl>
                                      </p:cBhvr>
                                      <p:to x="100000" y="90000"/>
                                    </p:animScale>
                                    <p:animScale>
                                      <p:cBhvr>
                                        <p:cTn id="90" dur="166" decel="50000">
                                          <p:stCondLst>
                                            <p:cond delay="1668"/>
                                          </p:stCondLst>
                                        </p:cTn>
                                        <p:tgtEl>
                                          <p:spTgt spid="9"/>
                                        </p:tgtEl>
                                      </p:cBhvr>
                                      <p:to x="100000" y="100000"/>
                                    </p:animScale>
                                    <p:animScale>
                                      <p:cBhvr>
                                        <p:cTn id="91" dur="26">
                                          <p:stCondLst>
                                            <p:cond delay="1808"/>
                                          </p:stCondLst>
                                        </p:cTn>
                                        <p:tgtEl>
                                          <p:spTgt spid="9"/>
                                        </p:tgtEl>
                                      </p:cBhvr>
                                      <p:to x="100000" y="95000"/>
                                    </p:animScale>
                                    <p:animScale>
                                      <p:cBhvr>
                                        <p:cTn id="92" dur="166" decel="50000">
                                          <p:stCondLst>
                                            <p:cond delay="1834"/>
                                          </p:stCondLst>
                                        </p:cTn>
                                        <p:tgtEl>
                                          <p:spTgt spid="9"/>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nodeType="clickEffect">
                                  <p:stCondLst>
                                    <p:cond delay="0"/>
                                  </p:stCondLst>
                                  <p:childTnLst>
                                    <p:set>
                                      <p:cBhvr>
                                        <p:cTn id="96" dur="1" fill="hold">
                                          <p:stCondLst>
                                            <p:cond delay="0"/>
                                          </p:stCondLst>
                                        </p:cTn>
                                        <p:tgtEl>
                                          <p:spTgt spid="10"/>
                                        </p:tgtEl>
                                        <p:attrNameLst>
                                          <p:attrName>style.visibility</p:attrName>
                                        </p:attrNameLst>
                                      </p:cBhvr>
                                      <p:to>
                                        <p:strVal val="visible"/>
                                      </p:to>
                                    </p:set>
                                    <p:animEffect transition="in" filter="wipe(down)">
                                      <p:cBhvr>
                                        <p:cTn id="97" dur="580">
                                          <p:stCondLst>
                                            <p:cond delay="0"/>
                                          </p:stCondLst>
                                        </p:cTn>
                                        <p:tgtEl>
                                          <p:spTgt spid="10"/>
                                        </p:tgtEl>
                                      </p:cBhvr>
                                    </p:animEffect>
                                    <p:anim calcmode="lin" valueType="num">
                                      <p:cBhvr>
                                        <p:cTn id="98"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03" dur="26">
                                          <p:stCondLst>
                                            <p:cond delay="650"/>
                                          </p:stCondLst>
                                        </p:cTn>
                                        <p:tgtEl>
                                          <p:spTgt spid="10"/>
                                        </p:tgtEl>
                                      </p:cBhvr>
                                      <p:to x="100000" y="60000"/>
                                    </p:animScale>
                                    <p:animScale>
                                      <p:cBhvr>
                                        <p:cTn id="104" dur="166" decel="50000">
                                          <p:stCondLst>
                                            <p:cond delay="676"/>
                                          </p:stCondLst>
                                        </p:cTn>
                                        <p:tgtEl>
                                          <p:spTgt spid="10"/>
                                        </p:tgtEl>
                                      </p:cBhvr>
                                      <p:to x="100000" y="100000"/>
                                    </p:animScale>
                                    <p:animScale>
                                      <p:cBhvr>
                                        <p:cTn id="105" dur="26">
                                          <p:stCondLst>
                                            <p:cond delay="1312"/>
                                          </p:stCondLst>
                                        </p:cTn>
                                        <p:tgtEl>
                                          <p:spTgt spid="10"/>
                                        </p:tgtEl>
                                      </p:cBhvr>
                                      <p:to x="100000" y="80000"/>
                                    </p:animScale>
                                    <p:animScale>
                                      <p:cBhvr>
                                        <p:cTn id="106" dur="166" decel="50000">
                                          <p:stCondLst>
                                            <p:cond delay="1338"/>
                                          </p:stCondLst>
                                        </p:cTn>
                                        <p:tgtEl>
                                          <p:spTgt spid="10"/>
                                        </p:tgtEl>
                                      </p:cBhvr>
                                      <p:to x="100000" y="100000"/>
                                    </p:animScale>
                                    <p:animScale>
                                      <p:cBhvr>
                                        <p:cTn id="107" dur="26">
                                          <p:stCondLst>
                                            <p:cond delay="1642"/>
                                          </p:stCondLst>
                                        </p:cTn>
                                        <p:tgtEl>
                                          <p:spTgt spid="10"/>
                                        </p:tgtEl>
                                      </p:cBhvr>
                                      <p:to x="100000" y="90000"/>
                                    </p:animScale>
                                    <p:animScale>
                                      <p:cBhvr>
                                        <p:cTn id="108" dur="166" decel="50000">
                                          <p:stCondLst>
                                            <p:cond delay="1668"/>
                                          </p:stCondLst>
                                        </p:cTn>
                                        <p:tgtEl>
                                          <p:spTgt spid="10"/>
                                        </p:tgtEl>
                                      </p:cBhvr>
                                      <p:to x="100000" y="100000"/>
                                    </p:animScale>
                                    <p:animScale>
                                      <p:cBhvr>
                                        <p:cTn id="109" dur="26">
                                          <p:stCondLst>
                                            <p:cond delay="1808"/>
                                          </p:stCondLst>
                                        </p:cTn>
                                        <p:tgtEl>
                                          <p:spTgt spid="10"/>
                                        </p:tgtEl>
                                      </p:cBhvr>
                                      <p:to x="100000" y="95000"/>
                                    </p:animScale>
                                    <p:animScale>
                                      <p:cBhvr>
                                        <p:cTn id="110" dur="166" decel="50000">
                                          <p:stCondLst>
                                            <p:cond delay="1834"/>
                                          </p:stCondLst>
                                        </p:cTn>
                                        <p:tgtEl>
                                          <p:spTgt spid="10"/>
                                        </p:tgtEl>
                                      </p:cBhvr>
                                      <p:to x="100000" y="100000"/>
                                    </p:animScale>
                                  </p:childTnLst>
                                </p:cTn>
                              </p:par>
                            </p:childTnLst>
                          </p:cTn>
                        </p:par>
                      </p:childTnLst>
                    </p:cTn>
                  </p:par>
                  <p:par>
                    <p:cTn id="111" fill="hold">
                      <p:stCondLst>
                        <p:cond delay="indefinite"/>
                      </p:stCondLst>
                      <p:childTnLst>
                        <p:par>
                          <p:cTn id="112" fill="hold">
                            <p:stCondLst>
                              <p:cond delay="0"/>
                            </p:stCondLst>
                            <p:childTnLst>
                              <p:par>
                                <p:cTn id="113" presetID="26" presetClass="entr" presetSubtype="0" fill="hold" nodeType="clickEffect">
                                  <p:stCondLst>
                                    <p:cond delay="0"/>
                                  </p:stCondLst>
                                  <p:childTnLst>
                                    <p:set>
                                      <p:cBhvr>
                                        <p:cTn id="114" dur="1" fill="hold">
                                          <p:stCondLst>
                                            <p:cond delay="0"/>
                                          </p:stCondLst>
                                        </p:cTn>
                                        <p:tgtEl>
                                          <p:spTgt spid="11"/>
                                        </p:tgtEl>
                                        <p:attrNameLst>
                                          <p:attrName>style.visibility</p:attrName>
                                        </p:attrNameLst>
                                      </p:cBhvr>
                                      <p:to>
                                        <p:strVal val="visible"/>
                                      </p:to>
                                    </p:set>
                                    <p:animEffect transition="in" filter="wipe(down)">
                                      <p:cBhvr>
                                        <p:cTn id="115" dur="580">
                                          <p:stCondLst>
                                            <p:cond delay="0"/>
                                          </p:stCondLst>
                                        </p:cTn>
                                        <p:tgtEl>
                                          <p:spTgt spid="11"/>
                                        </p:tgtEl>
                                      </p:cBhvr>
                                    </p:animEffect>
                                    <p:anim calcmode="lin" valueType="num">
                                      <p:cBhvr>
                                        <p:cTn id="116"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117"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18"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119"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20"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121" dur="26">
                                          <p:stCondLst>
                                            <p:cond delay="650"/>
                                          </p:stCondLst>
                                        </p:cTn>
                                        <p:tgtEl>
                                          <p:spTgt spid="11"/>
                                        </p:tgtEl>
                                      </p:cBhvr>
                                      <p:to x="100000" y="60000"/>
                                    </p:animScale>
                                    <p:animScale>
                                      <p:cBhvr>
                                        <p:cTn id="122" dur="166" decel="50000">
                                          <p:stCondLst>
                                            <p:cond delay="676"/>
                                          </p:stCondLst>
                                        </p:cTn>
                                        <p:tgtEl>
                                          <p:spTgt spid="11"/>
                                        </p:tgtEl>
                                      </p:cBhvr>
                                      <p:to x="100000" y="100000"/>
                                    </p:animScale>
                                    <p:animScale>
                                      <p:cBhvr>
                                        <p:cTn id="123" dur="26">
                                          <p:stCondLst>
                                            <p:cond delay="1312"/>
                                          </p:stCondLst>
                                        </p:cTn>
                                        <p:tgtEl>
                                          <p:spTgt spid="11"/>
                                        </p:tgtEl>
                                      </p:cBhvr>
                                      <p:to x="100000" y="80000"/>
                                    </p:animScale>
                                    <p:animScale>
                                      <p:cBhvr>
                                        <p:cTn id="124" dur="166" decel="50000">
                                          <p:stCondLst>
                                            <p:cond delay="1338"/>
                                          </p:stCondLst>
                                        </p:cTn>
                                        <p:tgtEl>
                                          <p:spTgt spid="11"/>
                                        </p:tgtEl>
                                      </p:cBhvr>
                                      <p:to x="100000" y="100000"/>
                                    </p:animScale>
                                    <p:animScale>
                                      <p:cBhvr>
                                        <p:cTn id="125" dur="26">
                                          <p:stCondLst>
                                            <p:cond delay="1642"/>
                                          </p:stCondLst>
                                        </p:cTn>
                                        <p:tgtEl>
                                          <p:spTgt spid="11"/>
                                        </p:tgtEl>
                                      </p:cBhvr>
                                      <p:to x="100000" y="90000"/>
                                    </p:animScale>
                                    <p:animScale>
                                      <p:cBhvr>
                                        <p:cTn id="126" dur="166" decel="50000">
                                          <p:stCondLst>
                                            <p:cond delay="1668"/>
                                          </p:stCondLst>
                                        </p:cTn>
                                        <p:tgtEl>
                                          <p:spTgt spid="11"/>
                                        </p:tgtEl>
                                      </p:cBhvr>
                                      <p:to x="100000" y="100000"/>
                                    </p:animScale>
                                    <p:animScale>
                                      <p:cBhvr>
                                        <p:cTn id="127" dur="26">
                                          <p:stCondLst>
                                            <p:cond delay="1808"/>
                                          </p:stCondLst>
                                        </p:cTn>
                                        <p:tgtEl>
                                          <p:spTgt spid="11"/>
                                        </p:tgtEl>
                                      </p:cBhvr>
                                      <p:to x="100000" y="95000"/>
                                    </p:animScale>
                                    <p:animScale>
                                      <p:cBhvr>
                                        <p:cTn id="128" dur="166" decel="50000">
                                          <p:stCondLst>
                                            <p:cond delay="1834"/>
                                          </p:stCondLst>
                                        </p:cTn>
                                        <p:tgtEl>
                                          <p:spTgt spid="11"/>
                                        </p:tgtEl>
                                      </p:cBhvr>
                                      <p:to x="100000" y="100000"/>
                                    </p:animScale>
                                  </p:childTnLst>
                                </p:cTn>
                              </p:par>
                            </p:childTnLst>
                          </p:cTn>
                        </p:par>
                      </p:childTnLst>
                    </p:cTn>
                  </p:par>
                  <p:par>
                    <p:cTn id="129" fill="hold">
                      <p:stCondLst>
                        <p:cond delay="indefinite"/>
                      </p:stCondLst>
                      <p:childTnLst>
                        <p:par>
                          <p:cTn id="130" fill="hold">
                            <p:stCondLst>
                              <p:cond delay="0"/>
                            </p:stCondLst>
                            <p:childTnLst>
                              <p:par>
                                <p:cTn id="131" presetID="26" presetClass="entr" presetSubtype="0" fill="hold" nodeType="clickEffect">
                                  <p:stCondLst>
                                    <p:cond delay="0"/>
                                  </p:stCondLst>
                                  <p:childTnLst>
                                    <p:set>
                                      <p:cBhvr>
                                        <p:cTn id="132" dur="1" fill="hold">
                                          <p:stCondLst>
                                            <p:cond delay="0"/>
                                          </p:stCondLst>
                                        </p:cTn>
                                        <p:tgtEl>
                                          <p:spTgt spid="12"/>
                                        </p:tgtEl>
                                        <p:attrNameLst>
                                          <p:attrName>style.visibility</p:attrName>
                                        </p:attrNameLst>
                                      </p:cBhvr>
                                      <p:to>
                                        <p:strVal val="visible"/>
                                      </p:to>
                                    </p:set>
                                    <p:animEffect transition="in" filter="wipe(down)">
                                      <p:cBhvr>
                                        <p:cTn id="133" dur="580">
                                          <p:stCondLst>
                                            <p:cond delay="0"/>
                                          </p:stCondLst>
                                        </p:cTn>
                                        <p:tgtEl>
                                          <p:spTgt spid="12"/>
                                        </p:tgtEl>
                                      </p:cBhvr>
                                    </p:animEffect>
                                    <p:anim calcmode="lin" valueType="num">
                                      <p:cBhvr>
                                        <p:cTn id="134"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135"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36"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137"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138"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139" dur="26">
                                          <p:stCondLst>
                                            <p:cond delay="650"/>
                                          </p:stCondLst>
                                        </p:cTn>
                                        <p:tgtEl>
                                          <p:spTgt spid="12"/>
                                        </p:tgtEl>
                                      </p:cBhvr>
                                      <p:to x="100000" y="60000"/>
                                    </p:animScale>
                                    <p:animScale>
                                      <p:cBhvr>
                                        <p:cTn id="140" dur="166" decel="50000">
                                          <p:stCondLst>
                                            <p:cond delay="676"/>
                                          </p:stCondLst>
                                        </p:cTn>
                                        <p:tgtEl>
                                          <p:spTgt spid="12"/>
                                        </p:tgtEl>
                                      </p:cBhvr>
                                      <p:to x="100000" y="100000"/>
                                    </p:animScale>
                                    <p:animScale>
                                      <p:cBhvr>
                                        <p:cTn id="141" dur="26">
                                          <p:stCondLst>
                                            <p:cond delay="1312"/>
                                          </p:stCondLst>
                                        </p:cTn>
                                        <p:tgtEl>
                                          <p:spTgt spid="12"/>
                                        </p:tgtEl>
                                      </p:cBhvr>
                                      <p:to x="100000" y="80000"/>
                                    </p:animScale>
                                    <p:animScale>
                                      <p:cBhvr>
                                        <p:cTn id="142" dur="166" decel="50000">
                                          <p:stCondLst>
                                            <p:cond delay="1338"/>
                                          </p:stCondLst>
                                        </p:cTn>
                                        <p:tgtEl>
                                          <p:spTgt spid="12"/>
                                        </p:tgtEl>
                                      </p:cBhvr>
                                      <p:to x="100000" y="100000"/>
                                    </p:animScale>
                                    <p:animScale>
                                      <p:cBhvr>
                                        <p:cTn id="143" dur="26">
                                          <p:stCondLst>
                                            <p:cond delay="1642"/>
                                          </p:stCondLst>
                                        </p:cTn>
                                        <p:tgtEl>
                                          <p:spTgt spid="12"/>
                                        </p:tgtEl>
                                      </p:cBhvr>
                                      <p:to x="100000" y="90000"/>
                                    </p:animScale>
                                    <p:animScale>
                                      <p:cBhvr>
                                        <p:cTn id="144" dur="166" decel="50000">
                                          <p:stCondLst>
                                            <p:cond delay="1668"/>
                                          </p:stCondLst>
                                        </p:cTn>
                                        <p:tgtEl>
                                          <p:spTgt spid="12"/>
                                        </p:tgtEl>
                                      </p:cBhvr>
                                      <p:to x="100000" y="100000"/>
                                    </p:animScale>
                                    <p:animScale>
                                      <p:cBhvr>
                                        <p:cTn id="145" dur="26">
                                          <p:stCondLst>
                                            <p:cond delay="1808"/>
                                          </p:stCondLst>
                                        </p:cTn>
                                        <p:tgtEl>
                                          <p:spTgt spid="12"/>
                                        </p:tgtEl>
                                      </p:cBhvr>
                                      <p:to x="100000" y="95000"/>
                                    </p:animScale>
                                    <p:animScale>
                                      <p:cBhvr>
                                        <p:cTn id="146" dur="166" decel="50000">
                                          <p:stCondLst>
                                            <p:cond delay="1834"/>
                                          </p:stCondLst>
                                        </p:cTn>
                                        <p:tgtEl>
                                          <p:spTgt spid="12"/>
                                        </p:tgtEl>
                                      </p:cBhvr>
                                      <p:to x="100000" y="100000"/>
                                    </p:animScale>
                                  </p:childTnLst>
                                </p:cTn>
                              </p:par>
                            </p:childTnLst>
                          </p:cTn>
                        </p:par>
                      </p:childTnLst>
                    </p:cTn>
                  </p:par>
                  <p:par>
                    <p:cTn id="147" fill="hold">
                      <p:stCondLst>
                        <p:cond delay="indefinite"/>
                      </p:stCondLst>
                      <p:childTnLst>
                        <p:par>
                          <p:cTn id="148" fill="hold">
                            <p:stCondLst>
                              <p:cond delay="0"/>
                            </p:stCondLst>
                            <p:childTnLst>
                              <p:par>
                                <p:cTn id="149" presetID="26" presetClass="entr" presetSubtype="0" fill="hold" nodeType="clickEffect">
                                  <p:stCondLst>
                                    <p:cond delay="0"/>
                                  </p:stCondLst>
                                  <p:childTnLst>
                                    <p:set>
                                      <p:cBhvr>
                                        <p:cTn id="150" dur="1" fill="hold">
                                          <p:stCondLst>
                                            <p:cond delay="0"/>
                                          </p:stCondLst>
                                        </p:cTn>
                                        <p:tgtEl>
                                          <p:spTgt spid="13"/>
                                        </p:tgtEl>
                                        <p:attrNameLst>
                                          <p:attrName>style.visibility</p:attrName>
                                        </p:attrNameLst>
                                      </p:cBhvr>
                                      <p:to>
                                        <p:strVal val="visible"/>
                                      </p:to>
                                    </p:set>
                                    <p:animEffect transition="in" filter="wipe(down)">
                                      <p:cBhvr>
                                        <p:cTn id="151" dur="580">
                                          <p:stCondLst>
                                            <p:cond delay="0"/>
                                          </p:stCondLst>
                                        </p:cTn>
                                        <p:tgtEl>
                                          <p:spTgt spid="13"/>
                                        </p:tgtEl>
                                      </p:cBhvr>
                                    </p:animEffect>
                                    <p:anim calcmode="lin" valueType="num">
                                      <p:cBhvr>
                                        <p:cTn id="152"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153"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54"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155"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156"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157" dur="26">
                                          <p:stCondLst>
                                            <p:cond delay="650"/>
                                          </p:stCondLst>
                                        </p:cTn>
                                        <p:tgtEl>
                                          <p:spTgt spid="13"/>
                                        </p:tgtEl>
                                      </p:cBhvr>
                                      <p:to x="100000" y="60000"/>
                                    </p:animScale>
                                    <p:animScale>
                                      <p:cBhvr>
                                        <p:cTn id="158" dur="166" decel="50000">
                                          <p:stCondLst>
                                            <p:cond delay="676"/>
                                          </p:stCondLst>
                                        </p:cTn>
                                        <p:tgtEl>
                                          <p:spTgt spid="13"/>
                                        </p:tgtEl>
                                      </p:cBhvr>
                                      <p:to x="100000" y="100000"/>
                                    </p:animScale>
                                    <p:animScale>
                                      <p:cBhvr>
                                        <p:cTn id="159" dur="26">
                                          <p:stCondLst>
                                            <p:cond delay="1312"/>
                                          </p:stCondLst>
                                        </p:cTn>
                                        <p:tgtEl>
                                          <p:spTgt spid="13"/>
                                        </p:tgtEl>
                                      </p:cBhvr>
                                      <p:to x="100000" y="80000"/>
                                    </p:animScale>
                                    <p:animScale>
                                      <p:cBhvr>
                                        <p:cTn id="160" dur="166" decel="50000">
                                          <p:stCondLst>
                                            <p:cond delay="1338"/>
                                          </p:stCondLst>
                                        </p:cTn>
                                        <p:tgtEl>
                                          <p:spTgt spid="13"/>
                                        </p:tgtEl>
                                      </p:cBhvr>
                                      <p:to x="100000" y="100000"/>
                                    </p:animScale>
                                    <p:animScale>
                                      <p:cBhvr>
                                        <p:cTn id="161" dur="26">
                                          <p:stCondLst>
                                            <p:cond delay="1642"/>
                                          </p:stCondLst>
                                        </p:cTn>
                                        <p:tgtEl>
                                          <p:spTgt spid="13"/>
                                        </p:tgtEl>
                                      </p:cBhvr>
                                      <p:to x="100000" y="90000"/>
                                    </p:animScale>
                                    <p:animScale>
                                      <p:cBhvr>
                                        <p:cTn id="162" dur="166" decel="50000">
                                          <p:stCondLst>
                                            <p:cond delay="1668"/>
                                          </p:stCondLst>
                                        </p:cTn>
                                        <p:tgtEl>
                                          <p:spTgt spid="13"/>
                                        </p:tgtEl>
                                      </p:cBhvr>
                                      <p:to x="100000" y="100000"/>
                                    </p:animScale>
                                    <p:animScale>
                                      <p:cBhvr>
                                        <p:cTn id="163" dur="26">
                                          <p:stCondLst>
                                            <p:cond delay="1808"/>
                                          </p:stCondLst>
                                        </p:cTn>
                                        <p:tgtEl>
                                          <p:spTgt spid="13"/>
                                        </p:tgtEl>
                                      </p:cBhvr>
                                      <p:to x="100000" y="95000"/>
                                    </p:animScale>
                                    <p:animScale>
                                      <p:cBhvr>
                                        <p:cTn id="164" dur="166" decel="50000">
                                          <p:stCondLst>
                                            <p:cond delay="1834"/>
                                          </p:stCondLst>
                                        </p:cTn>
                                        <p:tgtEl>
                                          <p:spTgt spid="13"/>
                                        </p:tgtEl>
                                      </p:cBhvr>
                                      <p:to x="100000" y="100000"/>
                                    </p:animScale>
                                  </p:childTnLst>
                                </p:cTn>
                              </p:par>
                            </p:childTnLst>
                          </p:cTn>
                        </p:par>
                      </p:childTnLst>
                    </p:cTn>
                  </p:par>
                  <p:par>
                    <p:cTn id="165" fill="hold">
                      <p:stCondLst>
                        <p:cond delay="indefinite"/>
                      </p:stCondLst>
                      <p:childTnLst>
                        <p:par>
                          <p:cTn id="166" fill="hold">
                            <p:stCondLst>
                              <p:cond delay="0"/>
                            </p:stCondLst>
                            <p:childTnLst>
                              <p:par>
                                <p:cTn id="167" presetID="26" presetClass="entr" presetSubtype="0" fill="hold" nodeType="clickEffect">
                                  <p:stCondLst>
                                    <p:cond delay="0"/>
                                  </p:stCondLst>
                                  <p:childTnLst>
                                    <p:set>
                                      <p:cBhvr>
                                        <p:cTn id="168" dur="1" fill="hold">
                                          <p:stCondLst>
                                            <p:cond delay="0"/>
                                          </p:stCondLst>
                                        </p:cTn>
                                        <p:tgtEl>
                                          <p:spTgt spid="14"/>
                                        </p:tgtEl>
                                        <p:attrNameLst>
                                          <p:attrName>style.visibility</p:attrName>
                                        </p:attrNameLst>
                                      </p:cBhvr>
                                      <p:to>
                                        <p:strVal val="visible"/>
                                      </p:to>
                                    </p:set>
                                    <p:animEffect transition="in" filter="wipe(down)">
                                      <p:cBhvr>
                                        <p:cTn id="169" dur="580">
                                          <p:stCondLst>
                                            <p:cond delay="0"/>
                                          </p:stCondLst>
                                        </p:cTn>
                                        <p:tgtEl>
                                          <p:spTgt spid="14"/>
                                        </p:tgtEl>
                                      </p:cBhvr>
                                    </p:animEffect>
                                    <p:anim calcmode="lin" valueType="num">
                                      <p:cBhvr>
                                        <p:cTn id="170"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171"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172"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173"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174"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175" dur="26">
                                          <p:stCondLst>
                                            <p:cond delay="650"/>
                                          </p:stCondLst>
                                        </p:cTn>
                                        <p:tgtEl>
                                          <p:spTgt spid="14"/>
                                        </p:tgtEl>
                                      </p:cBhvr>
                                      <p:to x="100000" y="60000"/>
                                    </p:animScale>
                                    <p:animScale>
                                      <p:cBhvr>
                                        <p:cTn id="176" dur="166" decel="50000">
                                          <p:stCondLst>
                                            <p:cond delay="676"/>
                                          </p:stCondLst>
                                        </p:cTn>
                                        <p:tgtEl>
                                          <p:spTgt spid="14"/>
                                        </p:tgtEl>
                                      </p:cBhvr>
                                      <p:to x="100000" y="100000"/>
                                    </p:animScale>
                                    <p:animScale>
                                      <p:cBhvr>
                                        <p:cTn id="177" dur="26">
                                          <p:stCondLst>
                                            <p:cond delay="1312"/>
                                          </p:stCondLst>
                                        </p:cTn>
                                        <p:tgtEl>
                                          <p:spTgt spid="14"/>
                                        </p:tgtEl>
                                      </p:cBhvr>
                                      <p:to x="100000" y="80000"/>
                                    </p:animScale>
                                    <p:animScale>
                                      <p:cBhvr>
                                        <p:cTn id="178" dur="166" decel="50000">
                                          <p:stCondLst>
                                            <p:cond delay="1338"/>
                                          </p:stCondLst>
                                        </p:cTn>
                                        <p:tgtEl>
                                          <p:spTgt spid="14"/>
                                        </p:tgtEl>
                                      </p:cBhvr>
                                      <p:to x="100000" y="100000"/>
                                    </p:animScale>
                                    <p:animScale>
                                      <p:cBhvr>
                                        <p:cTn id="179" dur="26">
                                          <p:stCondLst>
                                            <p:cond delay="1642"/>
                                          </p:stCondLst>
                                        </p:cTn>
                                        <p:tgtEl>
                                          <p:spTgt spid="14"/>
                                        </p:tgtEl>
                                      </p:cBhvr>
                                      <p:to x="100000" y="90000"/>
                                    </p:animScale>
                                    <p:animScale>
                                      <p:cBhvr>
                                        <p:cTn id="180" dur="166" decel="50000">
                                          <p:stCondLst>
                                            <p:cond delay="1668"/>
                                          </p:stCondLst>
                                        </p:cTn>
                                        <p:tgtEl>
                                          <p:spTgt spid="14"/>
                                        </p:tgtEl>
                                      </p:cBhvr>
                                      <p:to x="100000" y="100000"/>
                                    </p:animScale>
                                    <p:animScale>
                                      <p:cBhvr>
                                        <p:cTn id="181" dur="26">
                                          <p:stCondLst>
                                            <p:cond delay="1808"/>
                                          </p:stCondLst>
                                        </p:cTn>
                                        <p:tgtEl>
                                          <p:spTgt spid="14"/>
                                        </p:tgtEl>
                                      </p:cBhvr>
                                      <p:to x="100000" y="95000"/>
                                    </p:animScale>
                                    <p:animScale>
                                      <p:cBhvr>
                                        <p:cTn id="182" dur="166" decel="50000">
                                          <p:stCondLst>
                                            <p:cond delay="1834"/>
                                          </p:stCondLst>
                                        </p:cTn>
                                        <p:tgtEl>
                                          <p:spTgt spid="1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Homework </a:t>
            </a:r>
            <a:endParaRPr lang="en-US" dirty="0"/>
          </a:p>
        </p:txBody>
      </p:sp>
      <p:sp>
        <p:nvSpPr>
          <p:cNvPr id="5" name="Content Placeholder 4"/>
          <p:cNvSpPr>
            <a:spLocks noGrp="1"/>
          </p:cNvSpPr>
          <p:nvPr>
            <p:ph sz="quarter" idx="1"/>
          </p:nvPr>
        </p:nvSpPr>
        <p:spPr/>
        <p:txBody>
          <a:bodyPr/>
          <a:lstStyle/>
          <a:p>
            <a:r>
              <a:rPr lang="en-US" dirty="0" smtClean="0"/>
              <a:t>Needs to focus on the logical spelling process</a:t>
            </a:r>
          </a:p>
          <a:p>
            <a:endParaRPr lang="en-US" dirty="0" smtClean="0"/>
          </a:p>
          <a:p>
            <a:endParaRPr lang="en-US" dirty="0" smtClean="0"/>
          </a:p>
          <a:p>
            <a:endParaRPr lang="en-US" dirty="0" smtClean="0"/>
          </a:p>
          <a:p>
            <a:r>
              <a:rPr lang="en-US" dirty="0" smtClean="0"/>
              <a:t>What do you hear?</a:t>
            </a:r>
          </a:p>
          <a:p>
            <a:r>
              <a:rPr lang="en-US" dirty="0" smtClean="0"/>
              <a:t>Write what you hear?</a:t>
            </a:r>
          </a:p>
          <a:p>
            <a:r>
              <a:rPr lang="en-US" dirty="0" smtClean="0"/>
              <a:t>Does it look right?  </a:t>
            </a:r>
            <a:endParaRPr lang="en-US" dirty="0"/>
          </a:p>
        </p:txBody>
      </p:sp>
      <p:cxnSp>
        <p:nvCxnSpPr>
          <p:cNvPr id="7" name="Straight Arrow Connector 6"/>
          <p:cNvCxnSpPr/>
          <p:nvPr/>
        </p:nvCxnSpPr>
        <p:spPr>
          <a:xfrm>
            <a:off x="381000" y="2971800"/>
            <a:ext cx="7848600" cy="0"/>
          </a:xfrm>
          <a:prstGeom prst="straightConnector1">
            <a:avLst/>
          </a:prstGeom>
          <a:ln w="76200">
            <a:headEnd type="arrow"/>
            <a:tailEnd type="arrow"/>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381000" y="2133600"/>
            <a:ext cx="32766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activate the phonological processor first </a:t>
            </a:r>
            <a:endParaRPr lang="en-US" dirty="0"/>
          </a:p>
        </p:txBody>
      </p:sp>
      <p:sp>
        <p:nvSpPr>
          <p:cNvPr id="9" name="Rectangle 8"/>
          <p:cNvSpPr/>
          <p:nvPr/>
        </p:nvSpPr>
        <p:spPr>
          <a:xfrm>
            <a:off x="4648200" y="2133600"/>
            <a:ext cx="32766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then activate the orthographic processor second </a:t>
            </a:r>
            <a:endParaRPr lang="en-US" dirty="0"/>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Spelling is pre – 12 grade skill</a:t>
            </a:r>
            <a:endParaRPr lang="en-US" dirty="0"/>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rfrantu.DPSUSER\Pictures\hour glass.gif"/>
          <p:cNvPicPr>
            <a:picLocks noChangeAspect="1" noChangeArrowheads="1"/>
          </p:cNvPicPr>
          <p:nvPr/>
        </p:nvPicPr>
        <p:blipFill>
          <a:blip r:embed="rId2" cstate="print"/>
          <a:srcRect/>
          <a:stretch>
            <a:fillRect/>
          </a:stretch>
        </p:blipFill>
        <p:spPr bwMode="auto">
          <a:xfrm>
            <a:off x="990600" y="685800"/>
            <a:ext cx="3486150" cy="5553075"/>
          </a:xfrm>
          <a:prstGeom prst="rect">
            <a:avLst/>
          </a:prstGeom>
          <a:noFill/>
        </p:spPr>
      </p:pic>
      <p:sp>
        <p:nvSpPr>
          <p:cNvPr id="5" name="TextBox 4"/>
          <p:cNvSpPr txBox="1"/>
          <p:nvPr/>
        </p:nvSpPr>
        <p:spPr>
          <a:xfrm>
            <a:off x="4343400" y="762000"/>
            <a:ext cx="2209800" cy="5632311"/>
          </a:xfrm>
          <a:prstGeom prst="rect">
            <a:avLst/>
          </a:prstGeom>
          <a:noFill/>
        </p:spPr>
        <p:txBody>
          <a:bodyPr wrap="square" rtlCol="0">
            <a:spAutoFit/>
          </a:bodyPr>
          <a:lstStyle/>
          <a:p>
            <a:r>
              <a:rPr lang="en-US" dirty="0" smtClean="0"/>
              <a:t>pre- kindergarten</a:t>
            </a:r>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primary elementary</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intermediate</a:t>
            </a:r>
          </a:p>
          <a:p>
            <a:r>
              <a:rPr lang="en-US" dirty="0" smtClean="0"/>
              <a:t>middle</a:t>
            </a:r>
          </a:p>
          <a:p>
            <a:r>
              <a:rPr lang="en-US" dirty="0" smtClean="0"/>
              <a:t>high school  </a:t>
            </a:r>
          </a:p>
          <a:p>
            <a:endParaRPr lang="en-US" dirty="0" smtClean="0"/>
          </a:p>
          <a:p>
            <a:endParaRPr lang="en-US" dirty="0"/>
          </a:p>
        </p:txBody>
      </p:sp>
      <p:cxnSp>
        <p:nvCxnSpPr>
          <p:cNvPr id="7" name="Straight Arrow Connector 6"/>
          <p:cNvCxnSpPr/>
          <p:nvPr/>
        </p:nvCxnSpPr>
        <p:spPr>
          <a:xfrm>
            <a:off x="5105400" y="1219200"/>
            <a:ext cx="228600" cy="137160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5181600" y="3200400"/>
            <a:ext cx="304800" cy="160020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600200" y="6172200"/>
            <a:ext cx="6248400" cy="369332"/>
          </a:xfrm>
          <a:prstGeom prst="rect">
            <a:avLst/>
          </a:prstGeom>
          <a:solidFill>
            <a:schemeClr val="accent2"/>
          </a:solidFill>
        </p:spPr>
        <p:txBody>
          <a:bodyPr wrap="square" rtlCol="0">
            <a:spAutoFit/>
          </a:bodyPr>
          <a:lstStyle/>
          <a:p>
            <a:r>
              <a:rPr lang="en-US" dirty="0" smtClean="0"/>
              <a:t>Remember English now has over 1,000,000 words!!!!!!!!!!!!!!</a:t>
            </a:r>
            <a:endParaRPr lang="en-US" dirty="0"/>
          </a:p>
        </p:txBody>
      </p:sp>
      <p:sp>
        <p:nvSpPr>
          <p:cNvPr id="9" name="TextBox 8"/>
          <p:cNvSpPr txBox="1"/>
          <p:nvPr/>
        </p:nvSpPr>
        <p:spPr>
          <a:xfrm>
            <a:off x="6858000" y="838200"/>
            <a:ext cx="1752600" cy="5355312"/>
          </a:xfrm>
          <a:prstGeom prst="rect">
            <a:avLst/>
          </a:prstGeom>
          <a:noFill/>
        </p:spPr>
        <p:txBody>
          <a:bodyPr wrap="square" rtlCol="0">
            <a:spAutoFit/>
          </a:bodyPr>
          <a:lstStyle/>
          <a:p>
            <a:r>
              <a:rPr lang="en-US" dirty="0" smtClean="0"/>
              <a:t>Emergent </a:t>
            </a:r>
          </a:p>
          <a:p>
            <a:endParaRPr lang="en-US" dirty="0" smtClean="0"/>
          </a:p>
          <a:p>
            <a:endParaRPr lang="en-US" dirty="0" smtClean="0"/>
          </a:p>
          <a:p>
            <a:endParaRPr lang="en-US" dirty="0" smtClean="0"/>
          </a:p>
          <a:p>
            <a:endParaRPr lang="en-US" dirty="0" smtClean="0"/>
          </a:p>
          <a:p>
            <a:r>
              <a:rPr lang="en-US" dirty="0" smtClean="0"/>
              <a:t>Letter name </a:t>
            </a:r>
          </a:p>
          <a:p>
            <a:endParaRPr lang="en-US" dirty="0" smtClean="0"/>
          </a:p>
          <a:p>
            <a:endParaRPr lang="en-US" dirty="0" smtClean="0"/>
          </a:p>
          <a:p>
            <a:r>
              <a:rPr lang="en-US" dirty="0" smtClean="0"/>
              <a:t>Within Word Pattern</a:t>
            </a:r>
          </a:p>
          <a:p>
            <a:endParaRPr lang="en-US" dirty="0" smtClean="0"/>
          </a:p>
          <a:p>
            <a:endParaRPr lang="en-US" dirty="0" smtClean="0"/>
          </a:p>
          <a:p>
            <a:endParaRPr lang="en-US" dirty="0" smtClean="0"/>
          </a:p>
          <a:p>
            <a:r>
              <a:rPr lang="en-US" dirty="0" smtClean="0"/>
              <a:t>Syllable and Affixes</a:t>
            </a:r>
          </a:p>
          <a:p>
            <a:endParaRPr lang="en-US" dirty="0" smtClean="0"/>
          </a:p>
          <a:p>
            <a:endParaRPr lang="en-US" dirty="0" smtClean="0"/>
          </a:p>
          <a:p>
            <a:r>
              <a:rPr lang="en-US" dirty="0" smtClean="0"/>
              <a:t>Derivational Relations </a:t>
            </a:r>
            <a:endParaRPr lang="en-US" dirty="0"/>
          </a:p>
        </p:txBody>
      </p:sp>
      <p:cxnSp>
        <p:nvCxnSpPr>
          <p:cNvPr id="11" name="Straight Arrow Connector 10"/>
          <p:cNvCxnSpPr/>
          <p:nvPr/>
        </p:nvCxnSpPr>
        <p:spPr>
          <a:xfrm flipH="1">
            <a:off x="7467600" y="1143000"/>
            <a:ext cx="304800" cy="106680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7391400" y="2590800"/>
            <a:ext cx="228600" cy="53340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7467600" y="3733800"/>
            <a:ext cx="228600" cy="68580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7543800" y="5029200"/>
            <a:ext cx="76200" cy="53340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p:txBody>
          <a:bodyPr/>
          <a:lstStyle/>
          <a:p>
            <a:r>
              <a:rPr lang="en-US" dirty="0" smtClean="0"/>
              <a:t>The next slide has resources for teaching the spelling </a:t>
            </a:r>
            <a:endParaRPr lang="en-US" dirty="0"/>
          </a:p>
        </p:txBody>
      </p:sp>
      <p:sp>
        <p:nvSpPr>
          <p:cNvPr id="2" name="Title 1"/>
          <p:cNvSpPr>
            <a:spLocks noGrp="1"/>
          </p:cNvSpPr>
          <p:nvPr>
            <p:ph type="title"/>
          </p:nvPr>
        </p:nvSpPr>
        <p:spPr/>
        <p:txBody>
          <a:bodyPr/>
          <a:lstStyle/>
          <a:p>
            <a:r>
              <a:rPr lang="en-US" dirty="0" smtClean="0"/>
              <a:t>R</a:t>
            </a:r>
            <a:r>
              <a:rPr lang="en-US" dirty="0" smtClean="0"/>
              <a:t>esources for teaching this class</a:t>
            </a:r>
            <a:endParaRPr lang="en-US" dirty="0"/>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/f/ word sort- sort the words by how the /f/ sound is spelled (f, ff, </a:t>
            </a:r>
            <a:r>
              <a:rPr lang="en-US" sz="2800" dirty="0" err="1" smtClean="0"/>
              <a:t>gh</a:t>
            </a:r>
            <a:r>
              <a:rPr lang="en-US" sz="2800" dirty="0" smtClean="0"/>
              <a:t> and ph). What is the pattern you see?</a:t>
            </a:r>
            <a:endParaRPr lang="en-US" sz="2800" dirty="0"/>
          </a:p>
        </p:txBody>
      </p:sp>
      <p:graphicFrame>
        <p:nvGraphicFramePr>
          <p:cNvPr id="4" name="Table 3"/>
          <p:cNvGraphicFramePr>
            <a:graphicFrameLocks noGrp="1"/>
          </p:cNvGraphicFramePr>
          <p:nvPr/>
        </p:nvGraphicFramePr>
        <p:xfrm>
          <a:off x="381000" y="1676400"/>
          <a:ext cx="8382000" cy="3600450"/>
        </p:xfrm>
        <a:graphic>
          <a:graphicData uri="http://schemas.openxmlformats.org/drawingml/2006/table">
            <a:tbl>
              <a:tblPr firstRow="1" bandRow="1">
                <a:tableStyleId>{5940675A-B579-460E-94D1-54222C63F5DA}</a:tableStyleId>
              </a:tblPr>
              <a:tblGrid>
                <a:gridCol w="2095500"/>
                <a:gridCol w="2095500"/>
                <a:gridCol w="2095500"/>
                <a:gridCol w="2095500"/>
              </a:tblGrid>
              <a:tr h="1200150">
                <a:tc>
                  <a:txBody>
                    <a:bodyPr/>
                    <a:lstStyle/>
                    <a:p>
                      <a:pPr algn="ctr"/>
                      <a:r>
                        <a:rPr lang="en-US" sz="4000" dirty="0" smtClean="0"/>
                        <a:t>fun</a:t>
                      </a:r>
                      <a:endParaRPr lang="en-US" sz="4000" dirty="0"/>
                    </a:p>
                  </a:txBody>
                  <a:tcPr/>
                </a:tc>
                <a:tc>
                  <a:txBody>
                    <a:bodyPr/>
                    <a:lstStyle/>
                    <a:p>
                      <a:pPr algn="ctr"/>
                      <a:r>
                        <a:rPr lang="en-US" sz="4000" dirty="0" smtClean="0"/>
                        <a:t>half</a:t>
                      </a:r>
                      <a:endParaRPr lang="en-US" sz="4000" dirty="0"/>
                    </a:p>
                  </a:txBody>
                  <a:tcPr/>
                </a:tc>
                <a:tc>
                  <a:txBody>
                    <a:bodyPr/>
                    <a:lstStyle/>
                    <a:p>
                      <a:pPr algn="ctr"/>
                      <a:r>
                        <a:rPr lang="en-US" sz="4000" dirty="0" smtClean="0"/>
                        <a:t>puff</a:t>
                      </a:r>
                      <a:endParaRPr lang="en-US" sz="4000" dirty="0"/>
                    </a:p>
                  </a:txBody>
                  <a:tcPr/>
                </a:tc>
                <a:tc>
                  <a:txBody>
                    <a:bodyPr/>
                    <a:lstStyle/>
                    <a:p>
                      <a:pPr algn="ctr"/>
                      <a:r>
                        <a:rPr lang="en-US" sz="4000" dirty="0" smtClean="0"/>
                        <a:t>graph</a:t>
                      </a:r>
                      <a:endParaRPr lang="en-US" sz="4000" dirty="0"/>
                    </a:p>
                  </a:txBody>
                  <a:tcPr/>
                </a:tc>
              </a:tr>
              <a:tr h="1200150">
                <a:tc>
                  <a:txBody>
                    <a:bodyPr/>
                    <a:lstStyle/>
                    <a:p>
                      <a:pPr algn="ctr"/>
                      <a:r>
                        <a:rPr lang="en-US" sz="4000" dirty="0" smtClean="0"/>
                        <a:t>phone</a:t>
                      </a:r>
                      <a:endParaRPr lang="en-US" sz="4000" dirty="0"/>
                    </a:p>
                  </a:txBody>
                  <a:tcPr/>
                </a:tc>
                <a:tc>
                  <a:txBody>
                    <a:bodyPr/>
                    <a:lstStyle/>
                    <a:p>
                      <a:pPr algn="ctr"/>
                      <a:r>
                        <a:rPr lang="en-US" sz="4000" dirty="0" smtClean="0"/>
                        <a:t>gruff</a:t>
                      </a:r>
                      <a:endParaRPr lang="en-US" sz="4000" dirty="0"/>
                    </a:p>
                  </a:txBody>
                  <a:tcPr/>
                </a:tc>
                <a:tc>
                  <a:txBody>
                    <a:bodyPr/>
                    <a:lstStyle/>
                    <a:p>
                      <a:pPr algn="ctr"/>
                      <a:r>
                        <a:rPr lang="en-US" sz="4000" dirty="0" smtClean="0"/>
                        <a:t>photo</a:t>
                      </a:r>
                      <a:endParaRPr lang="en-US" sz="4000" dirty="0"/>
                    </a:p>
                  </a:txBody>
                  <a:tcPr/>
                </a:tc>
                <a:tc>
                  <a:txBody>
                    <a:bodyPr/>
                    <a:lstStyle/>
                    <a:p>
                      <a:pPr algn="ctr"/>
                      <a:r>
                        <a:rPr lang="en-US" sz="4000" dirty="0" smtClean="0"/>
                        <a:t>laugh</a:t>
                      </a:r>
                      <a:endParaRPr lang="en-US" sz="4000" dirty="0"/>
                    </a:p>
                  </a:txBody>
                  <a:tcPr/>
                </a:tc>
              </a:tr>
              <a:tr h="1200150">
                <a:tc>
                  <a:txBody>
                    <a:bodyPr/>
                    <a:lstStyle/>
                    <a:p>
                      <a:pPr algn="ctr"/>
                      <a:r>
                        <a:rPr lang="en-US" sz="4000" dirty="0" smtClean="0"/>
                        <a:t>cough</a:t>
                      </a:r>
                      <a:endParaRPr lang="en-US" sz="4000" dirty="0"/>
                    </a:p>
                  </a:txBody>
                  <a:tcPr/>
                </a:tc>
                <a:tc>
                  <a:txBody>
                    <a:bodyPr/>
                    <a:lstStyle/>
                    <a:p>
                      <a:pPr algn="ctr"/>
                      <a:r>
                        <a:rPr lang="en-US" sz="4000" dirty="0" smtClean="0"/>
                        <a:t>fake</a:t>
                      </a:r>
                      <a:endParaRPr lang="en-US" sz="4000" dirty="0"/>
                    </a:p>
                  </a:txBody>
                  <a:tcPr/>
                </a:tc>
                <a:tc>
                  <a:txBody>
                    <a:bodyPr/>
                    <a:lstStyle/>
                    <a:p>
                      <a:pPr algn="ctr"/>
                      <a:r>
                        <a:rPr lang="en-US" sz="4000" dirty="0" smtClean="0"/>
                        <a:t>firm</a:t>
                      </a:r>
                      <a:endParaRPr lang="en-US" sz="4000" dirty="0"/>
                    </a:p>
                  </a:txBody>
                  <a:tcPr/>
                </a:tc>
                <a:tc>
                  <a:txBody>
                    <a:bodyPr/>
                    <a:lstStyle/>
                    <a:p>
                      <a:pPr algn="ctr"/>
                      <a:r>
                        <a:rPr lang="en-US" sz="4000" dirty="0" smtClean="0"/>
                        <a:t>drift</a:t>
                      </a:r>
                      <a:endParaRPr lang="en-US" sz="4000" dirty="0"/>
                    </a:p>
                  </a:txBody>
                  <a:tcPr/>
                </a:tc>
              </a:tr>
            </a:tbl>
          </a:graphicData>
        </a:graphic>
      </p:graphicFrame>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/k/ word sort- sort the words by how the /k/ sound is spelled (c, k, ck). What is the pattern you see?</a:t>
            </a:r>
            <a:endParaRPr lang="en-US" sz="2800" dirty="0"/>
          </a:p>
        </p:txBody>
      </p:sp>
      <p:graphicFrame>
        <p:nvGraphicFramePr>
          <p:cNvPr id="4" name="Table 3"/>
          <p:cNvGraphicFramePr>
            <a:graphicFrameLocks noGrp="1"/>
          </p:cNvGraphicFramePr>
          <p:nvPr/>
        </p:nvGraphicFramePr>
        <p:xfrm>
          <a:off x="381000" y="1676400"/>
          <a:ext cx="8382000" cy="4800600"/>
        </p:xfrm>
        <a:graphic>
          <a:graphicData uri="http://schemas.openxmlformats.org/drawingml/2006/table">
            <a:tbl>
              <a:tblPr firstRow="1" bandRow="1">
                <a:tableStyleId>{5940675A-B579-460E-94D1-54222C63F5DA}</a:tableStyleId>
              </a:tblPr>
              <a:tblGrid>
                <a:gridCol w="2095500"/>
                <a:gridCol w="2095500"/>
                <a:gridCol w="2095500"/>
                <a:gridCol w="2095500"/>
              </a:tblGrid>
              <a:tr h="1200150">
                <a:tc>
                  <a:txBody>
                    <a:bodyPr/>
                    <a:lstStyle/>
                    <a:p>
                      <a:pPr algn="ctr"/>
                      <a:r>
                        <a:rPr lang="en-US" sz="4000" dirty="0" smtClean="0"/>
                        <a:t>coat</a:t>
                      </a:r>
                      <a:endParaRPr lang="en-US" sz="4000" dirty="0"/>
                    </a:p>
                  </a:txBody>
                  <a:tcPr/>
                </a:tc>
                <a:tc>
                  <a:txBody>
                    <a:bodyPr/>
                    <a:lstStyle/>
                    <a:p>
                      <a:pPr algn="ctr"/>
                      <a:r>
                        <a:rPr lang="en-US" sz="4000" dirty="0" smtClean="0"/>
                        <a:t>kettle</a:t>
                      </a:r>
                      <a:endParaRPr lang="en-US" sz="4000" dirty="0"/>
                    </a:p>
                  </a:txBody>
                  <a:tcPr/>
                </a:tc>
                <a:tc>
                  <a:txBody>
                    <a:bodyPr/>
                    <a:lstStyle/>
                    <a:p>
                      <a:pPr algn="ctr"/>
                      <a:r>
                        <a:rPr lang="en-US" sz="4000" dirty="0" smtClean="0"/>
                        <a:t>knack</a:t>
                      </a:r>
                      <a:endParaRPr lang="en-US" sz="4000" dirty="0"/>
                    </a:p>
                  </a:txBody>
                  <a:tcPr/>
                </a:tc>
                <a:tc>
                  <a:txBody>
                    <a:bodyPr/>
                    <a:lstStyle/>
                    <a:p>
                      <a:pPr algn="ctr"/>
                      <a:r>
                        <a:rPr lang="en-US" sz="4000" dirty="0" smtClean="0"/>
                        <a:t>clear</a:t>
                      </a:r>
                      <a:endParaRPr lang="en-US" sz="4000" dirty="0"/>
                    </a:p>
                  </a:txBody>
                  <a:tcPr/>
                </a:tc>
              </a:tr>
              <a:tr h="1200150">
                <a:tc>
                  <a:txBody>
                    <a:bodyPr/>
                    <a:lstStyle/>
                    <a:p>
                      <a:pPr algn="ctr"/>
                      <a:r>
                        <a:rPr lang="en-US" sz="4000" dirty="0" smtClean="0"/>
                        <a:t>Kyle</a:t>
                      </a:r>
                      <a:endParaRPr lang="en-US" sz="4000" dirty="0"/>
                    </a:p>
                  </a:txBody>
                  <a:tcPr/>
                </a:tc>
                <a:tc>
                  <a:txBody>
                    <a:bodyPr/>
                    <a:lstStyle/>
                    <a:p>
                      <a:pPr algn="ctr"/>
                      <a:r>
                        <a:rPr lang="en-US" sz="4000" dirty="0" smtClean="0"/>
                        <a:t>deck</a:t>
                      </a:r>
                      <a:endParaRPr lang="en-US" sz="4000" dirty="0"/>
                    </a:p>
                  </a:txBody>
                  <a:tcPr/>
                </a:tc>
                <a:tc>
                  <a:txBody>
                    <a:bodyPr/>
                    <a:lstStyle/>
                    <a:p>
                      <a:pPr algn="ctr"/>
                      <a:r>
                        <a:rPr lang="en-US" sz="4000" dirty="0" smtClean="0"/>
                        <a:t>cuddle</a:t>
                      </a:r>
                      <a:endParaRPr lang="en-US" sz="4000" dirty="0"/>
                    </a:p>
                  </a:txBody>
                  <a:tcPr/>
                </a:tc>
                <a:tc>
                  <a:txBody>
                    <a:bodyPr/>
                    <a:lstStyle/>
                    <a:p>
                      <a:pPr algn="ctr"/>
                      <a:r>
                        <a:rPr lang="en-US" sz="4000" dirty="0" smtClean="0"/>
                        <a:t>sneak</a:t>
                      </a:r>
                      <a:endParaRPr lang="en-US" sz="4000" dirty="0"/>
                    </a:p>
                  </a:txBody>
                  <a:tcPr/>
                </a:tc>
              </a:tr>
              <a:tr h="1200150">
                <a:tc>
                  <a:txBody>
                    <a:bodyPr/>
                    <a:lstStyle/>
                    <a:p>
                      <a:pPr algn="ctr"/>
                      <a:r>
                        <a:rPr lang="en-US" sz="4000" dirty="0" smtClean="0"/>
                        <a:t>pick</a:t>
                      </a:r>
                      <a:endParaRPr lang="en-US" sz="4000" dirty="0"/>
                    </a:p>
                  </a:txBody>
                  <a:tcPr/>
                </a:tc>
                <a:tc>
                  <a:txBody>
                    <a:bodyPr/>
                    <a:lstStyle/>
                    <a:p>
                      <a:pPr algn="ctr"/>
                      <a:r>
                        <a:rPr lang="en-US" sz="4000" dirty="0" smtClean="0"/>
                        <a:t>cover</a:t>
                      </a:r>
                      <a:endParaRPr lang="en-US" sz="4000" dirty="0"/>
                    </a:p>
                  </a:txBody>
                  <a:tcPr/>
                </a:tc>
                <a:tc>
                  <a:txBody>
                    <a:bodyPr/>
                    <a:lstStyle/>
                    <a:p>
                      <a:pPr algn="ctr"/>
                      <a:r>
                        <a:rPr lang="en-US" sz="4000" dirty="0" smtClean="0"/>
                        <a:t>hook</a:t>
                      </a:r>
                      <a:endParaRPr lang="en-US" sz="4000" dirty="0"/>
                    </a:p>
                  </a:txBody>
                  <a:tcPr/>
                </a:tc>
                <a:tc>
                  <a:txBody>
                    <a:bodyPr/>
                    <a:lstStyle/>
                    <a:p>
                      <a:pPr algn="ctr"/>
                      <a:r>
                        <a:rPr lang="en-US" sz="4000" dirty="0" smtClean="0"/>
                        <a:t>kind</a:t>
                      </a:r>
                      <a:endParaRPr lang="en-US" sz="4000" dirty="0"/>
                    </a:p>
                  </a:txBody>
                  <a:tcPr/>
                </a:tc>
              </a:tr>
              <a:tr h="1200150">
                <a:tc>
                  <a:txBody>
                    <a:bodyPr/>
                    <a:lstStyle/>
                    <a:p>
                      <a:pPr algn="ctr"/>
                      <a:r>
                        <a:rPr lang="en-US" sz="4000" dirty="0" smtClean="0"/>
                        <a:t>squawk</a:t>
                      </a:r>
                      <a:endParaRPr lang="en-US" sz="4000" dirty="0"/>
                    </a:p>
                  </a:txBody>
                  <a:tcPr/>
                </a:tc>
                <a:tc>
                  <a:txBody>
                    <a:bodyPr/>
                    <a:lstStyle/>
                    <a:p>
                      <a:pPr algn="ctr"/>
                      <a:r>
                        <a:rPr lang="en-US" sz="4000" dirty="0" smtClean="0"/>
                        <a:t>catch</a:t>
                      </a:r>
                      <a:endParaRPr lang="en-US" sz="4000" dirty="0"/>
                    </a:p>
                  </a:txBody>
                  <a:tcPr/>
                </a:tc>
                <a:tc>
                  <a:txBody>
                    <a:bodyPr/>
                    <a:lstStyle/>
                    <a:p>
                      <a:pPr algn="ctr"/>
                      <a:r>
                        <a:rPr lang="en-US" sz="4000" dirty="0" smtClean="0"/>
                        <a:t>flock</a:t>
                      </a:r>
                      <a:endParaRPr lang="en-US" sz="4000" dirty="0"/>
                    </a:p>
                  </a:txBody>
                  <a:tcPr/>
                </a:tc>
                <a:tc>
                  <a:txBody>
                    <a:bodyPr/>
                    <a:lstStyle/>
                    <a:p>
                      <a:pPr algn="ctr"/>
                      <a:r>
                        <a:rPr lang="en-US" sz="4000" dirty="0" smtClean="0"/>
                        <a:t>stuck</a:t>
                      </a:r>
                      <a:endParaRPr lang="en-US" sz="4000" dirty="0"/>
                    </a:p>
                  </a:txBody>
                  <a:tcPr/>
                </a:tc>
              </a:tr>
            </a:tbl>
          </a:graphicData>
        </a:graphic>
      </p:graphicFrame>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/s/ word sort- sort the words by how the /s/ sound is spelled (c, s). What is the pattern you see?</a:t>
            </a:r>
            <a:endParaRPr lang="en-US" sz="2800" dirty="0"/>
          </a:p>
        </p:txBody>
      </p:sp>
      <p:graphicFrame>
        <p:nvGraphicFramePr>
          <p:cNvPr id="4" name="Table 3"/>
          <p:cNvGraphicFramePr>
            <a:graphicFrameLocks noGrp="1"/>
          </p:cNvGraphicFramePr>
          <p:nvPr/>
        </p:nvGraphicFramePr>
        <p:xfrm>
          <a:off x="381000" y="1676400"/>
          <a:ext cx="8382000" cy="3600450"/>
        </p:xfrm>
        <a:graphic>
          <a:graphicData uri="http://schemas.openxmlformats.org/drawingml/2006/table">
            <a:tbl>
              <a:tblPr firstRow="1" bandRow="1">
                <a:tableStyleId>{5940675A-B579-460E-94D1-54222C63F5DA}</a:tableStyleId>
              </a:tblPr>
              <a:tblGrid>
                <a:gridCol w="2095500"/>
                <a:gridCol w="2095500"/>
                <a:gridCol w="2095500"/>
                <a:gridCol w="2095500"/>
              </a:tblGrid>
              <a:tr h="1200150">
                <a:tc>
                  <a:txBody>
                    <a:bodyPr/>
                    <a:lstStyle/>
                    <a:p>
                      <a:pPr algn="ctr"/>
                      <a:r>
                        <a:rPr lang="en-US" sz="4000" dirty="0" smtClean="0"/>
                        <a:t>circus</a:t>
                      </a:r>
                      <a:endParaRPr lang="en-US" sz="4000" dirty="0"/>
                    </a:p>
                  </a:txBody>
                  <a:tcPr/>
                </a:tc>
                <a:tc>
                  <a:txBody>
                    <a:bodyPr/>
                    <a:lstStyle/>
                    <a:p>
                      <a:pPr algn="ctr"/>
                      <a:r>
                        <a:rPr lang="en-US" sz="4000" dirty="0" smtClean="0"/>
                        <a:t>cycle</a:t>
                      </a:r>
                      <a:endParaRPr lang="en-US" sz="4000" dirty="0"/>
                    </a:p>
                  </a:txBody>
                  <a:tcPr/>
                </a:tc>
                <a:tc>
                  <a:txBody>
                    <a:bodyPr/>
                    <a:lstStyle/>
                    <a:p>
                      <a:pPr algn="ctr"/>
                      <a:r>
                        <a:rPr lang="en-US" sz="4000" dirty="0" smtClean="0"/>
                        <a:t>cyclone</a:t>
                      </a:r>
                      <a:endParaRPr lang="en-US" sz="4000" dirty="0"/>
                    </a:p>
                  </a:txBody>
                  <a:tcPr/>
                </a:tc>
                <a:tc>
                  <a:txBody>
                    <a:bodyPr/>
                    <a:lstStyle/>
                    <a:p>
                      <a:pPr algn="ctr"/>
                      <a:r>
                        <a:rPr lang="en-US" sz="4000" dirty="0" smtClean="0"/>
                        <a:t>cent</a:t>
                      </a:r>
                      <a:endParaRPr lang="en-US" sz="4000" dirty="0"/>
                    </a:p>
                  </a:txBody>
                  <a:tcPr/>
                </a:tc>
              </a:tr>
              <a:tr h="1200150">
                <a:tc>
                  <a:txBody>
                    <a:bodyPr/>
                    <a:lstStyle/>
                    <a:p>
                      <a:pPr algn="ctr"/>
                      <a:r>
                        <a:rPr lang="en-US" sz="4000" dirty="0" smtClean="0"/>
                        <a:t>suit</a:t>
                      </a:r>
                      <a:endParaRPr lang="en-US" sz="4000" dirty="0"/>
                    </a:p>
                  </a:txBody>
                  <a:tcPr/>
                </a:tc>
                <a:tc>
                  <a:txBody>
                    <a:bodyPr/>
                    <a:lstStyle/>
                    <a:p>
                      <a:pPr algn="ctr"/>
                      <a:r>
                        <a:rPr lang="en-US" sz="4000" dirty="0" smtClean="0"/>
                        <a:t>sock</a:t>
                      </a:r>
                      <a:endParaRPr lang="en-US" sz="4000" dirty="0"/>
                    </a:p>
                  </a:txBody>
                  <a:tcPr/>
                </a:tc>
                <a:tc>
                  <a:txBody>
                    <a:bodyPr/>
                    <a:lstStyle/>
                    <a:p>
                      <a:pPr algn="ctr"/>
                      <a:r>
                        <a:rPr lang="en-US" sz="4000" dirty="0" smtClean="0"/>
                        <a:t>sad</a:t>
                      </a:r>
                      <a:endParaRPr lang="en-US" sz="4000" dirty="0"/>
                    </a:p>
                  </a:txBody>
                  <a:tcPr/>
                </a:tc>
                <a:tc>
                  <a:txBody>
                    <a:bodyPr/>
                    <a:lstStyle/>
                    <a:p>
                      <a:pPr algn="ctr"/>
                      <a:r>
                        <a:rPr lang="en-US" sz="4000" dirty="0" smtClean="0"/>
                        <a:t>sack</a:t>
                      </a:r>
                      <a:endParaRPr lang="en-US" sz="4000" dirty="0"/>
                    </a:p>
                  </a:txBody>
                  <a:tcPr/>
                </a:tc>
              </a:tr>
              <a:tr h="1200150">
                <a:tc>
                  <a:txBody>
                    <a:bodyPr/>
                    <a:lstStyle/>
                    <a:p>
                      <a:pPr algn="ctr"/>
                      <a:r>
                        <a:rPr lang="en-US" sz="4000" dirty="0" smtClean="0"/>
                        <a:t>simple</a:t>
                      </a:r>
                      <a:endParaRPr lang="en-US" sz="4000" dirty="0"/>
                    </a:p>
                  </a:txBody>
                  <a:tcPr/>
                </a:tc>
                <a:tc>
                  <a:txBody>
                    <a:bodyPr/>
                    <a:lstStyle/>
                    <a:p>
                      <a:pPr algn="ctr"/>
                      <a:r>
                        <a:rPr lang="en-US" sz="4000" dirty="0" smtClean="0"/>
                        <a:t>sun</a:t>
                      </a:r>
                      <a:endParaRPr lang="en-US" sz="4000" dirty="0"/>
                    </a:p>
                  </a:txBody>
                  <a:tcPr/>
                </a:tc>
                <a:tc>
                  <a:txBody>
                    <a:bodyPr/>
                    <a:lstStyle/>
                    <a:p>
                      <a:pPr algn="ctr"/>
                      <a:r>
                        <a:rPr lang="en-US" sz="4000" dirty="0" smtClean="0"/>
                        <a:t>simple</a:t>
                      </a:r>
                      <a:endParaRPr lang="en-US" sz="4000" dirty="0"/>
                    </a:p>
                  </a:txBody>
                  <a:tcPr/>
                </a:tc>
                <a:tc>
                  <a:txBody>
                    <a:bodyPr/>
                    <a:lstStyle/>
                    <a:p>
                      <a:pPr algn="ctr"/>
                      <a:r>
                        <a:rPr lang="en-US" sz="4000" dirty="0" smtClean="0"/>
                        <a:t>set</a:t>
                      </a:r>
                      <a:endParaRPr lang="en-US" sz="4000" dirty="0"/>
                    </a:p>
                  </a:txBody>
                  <a:tcPr/>
                </a:tc>
              </a:tr>
            </a:tbl>
          </a:graphicData>
        </a:graphic>
      </p:graphicFrame>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/j/ word sort- sort the words by how the /j/ sound is spelled (j, g). What is the pattern you see?</a:t>
            </a:r>
            <a:endParaRPr lang="en-US" sz="2800" dirty="0"/>
          </a:p>
        </p:txBody>
      </p:sp>
      <p:graphicFrame>
        <p:nvGraphicFramePr>
          <p:cNvPr id="4" name="Table 3"/>
          <p:cNvGraphicFramePr>
            <a:graphicFrameLocks noGrp="1"/>
          </p:cNvGraphicFramePr>
          <p:nvPr/>
        </p:nvGraphicFramePr>
        <p:xfrm>
          <a:off x="381000" y="1676400"/>
          <a:ext cx="8382000" cy="3600450"/>
        </p:xfrm>
        <a:graphic>
          <a:graphicData uri="http://schemas.openxmlformats.org/drawingml/2006/table">
            <a:tbl>
              <a:tblPr firstRow="1" bandRow="1">
                <a:tableStyleId>{5940675A-B579-460E-94D1-54222C63F5DA}</a:tableStyleId>
              </a:tblPr>
              <a:tblGrid>
                <a:gridCol w="2095500"/>
                <a:gridCol w="2095500"/>
                <a:gridCol w="2095500"/>
                <a:gridCol w="2095500"/>
              </a:tblGrid>
              <a:tr h="1200150">
                <a:tc>
                  <a:txBody>
                    <a:bodyPr/>
                    <a:lstStyle/>
                    <a:p>
                      <a:pPr algn="ctr"/>
                      <a:r>
                        <a:rPr lang="en-US" sz="4000" dirty="0" smtClean="0"/>
                        <a:t>gym</a:t>
                      </a:r>
                      <a:endParaRPr lang="en-US" sz="4000" dirty="0"/>
                    </a:p>
                  </a:txBody>
                  <a:tcPr/>
                </a:tc>
                <a:tc>
                  <a:txBody>
                    <a:bodyPr/>
                    <a:lstStyle/>
                    <a:p>
                      <a:pPr algn="ctr"/>
                      <a:r>
                        <a:rPr lang="en-US" sz="4000" dirty="0" smtClean="0"/>
                        <a:t>gent</a:t>
                      </a:r>
                      <a:endParaRPr lang="en-US" sz="4000" dirty="0"/>
                    </a:p>
                  </a:txBody>
                  <a:tcPr/>
                </a:tc>
                <a:tc>
                  <a:txBody>
                    <a:bodyPr/>
                    <a:lstStyle/>
                    <a:p>
                      <a:pPr algn="ctr"/>
                      <a:r>
                        <a:rPr lang="en-US" sz="4000" dirty="0" smtClean="0"/>
                        <a:t>gin</a:t>
                      </a:r>
                      <a:r>
                        <a:rPr lang="en-US" sz="4000" baseline="0" dirty="0" smtClean="0"/>
                        <a:t> </a:t>
                      </a:r>
                      <a:endParaRPr lang="en-US" sz="4000" dirty="0"/>
                    </a:p>
                  </a:txBody>
                  <a:tcPr/>
                </a:tc>
                <a:tc>
                  <a:txBody>
                    <a:bodyPr/>
                    <a:lstStyle/>
                    <a:p>
                      <a:pPr algn="ctr"/>
                      <a:r>
                        <a:rPr lang="en-US" sz="4000" dirty="0" smtClean="0"/>
                        <a:t>gem</a:t>
                      </a:r>
                      <a:endParaRPr lang="en-US" sz="4000" dirty="0"/>
                    </a:p>
                  </a:txBody>
                  <a:tcPr/>
                </a:tc>
              </a:tr>
              <a:tr h="1200150">
                <a:tc>
                  <a:txBody>
                    <a:bodyPr/>
                    <a:lstStyle/>
                    <a:p>
                      <a:pPr algn="ctr"/>
                      <a:r>
                        <a:rPr lang="en-US" sz="4000" dirty="0" smtClean="0"/>
                        <a:t>jump</a:t>
                      </a:r>
                      <a:endParaRPr lang="en-US" sz="4000" dirty="0"/>
                    </a:p>
                  </a:txBody>
                  <a:tcPr/>
                </a:tc>
                <a:tc>
                  <a:txBody>
                    <a:bodyPr/>
                    <a:lstStyle/>
                    <a:p>
                      <a:pPr algn="ctr"/>
                      <a:r>
                        <a:rPr lang="en-US" sz="4000" dirty="0" smtClean="0"/>
                        <a:t>jock</a:t>
                      </a:r>
                      <a:endParaRPr lang="en-US" sz="4000" dirty="0"/>
                    </a:p>
                  </a:txBody>
                  <a:tcPr/>
                </a:tc>
                <a:tc>
                  <a:txBody>
                    <a:bodyPr/>
                    <a:lstStyle/>
                    <a:p>
                      <a:pPr algn="ctr"/>
                      <a:r>
                        <a:rPr lang="en-US" sz="4000" dirty="0" smtClean="0"/>
                        <a:t>jade</a:t>
                      </a:r>
                      <a:endParaRPr lang="en-US" sz="4000" dirty="0"/>
                    </a:p>
                  </a:txBody>
                  <a:tcPr/>
                </a:tc>
                <a:tc>
                  <a:txBody>
                    <a:bodyPr/>
                    <a:lstStyle/>
                    <a:p>
                      <a:pPr algn="ctr"/>
                      <a:r>
                        <a:rPr lang="en-US" sz="4000" dirty="0" smtClean="0"/>
                        <a:t>Jack</a:t>
                      </a:r>
                      <a:endParaRPr lang="en-US" sz="4000" dirty="0"/>
                    </a:p>
                  </a:txBody>
                  <a:tcPr/>
                </a:tc>
              </a:tr>
              <a:tr h="1200150">
                <a:tc>
                  <a:txBody>
                    <a:bodyPr/>
                    <a:lstStyle/>
                    <a:p>
                      <a:pPr algn="ctr"/>
                      <a:r>
                        <a:rPr lang="en-US" sz="4000" dirty="0" smtClean="0"/>
                        <a:t>jerk</a:t>
                      </a:r>
                      <a:endParaRPr lang="en-US" sz="4000" dirty="0"/>
                    </a:p>
                  </a:txBody>
                  <a:tcPr/>
                </a:tc>
                <a:tc>
                  <a:txBody>
                    <a:bodyPr/>
                    <a:lstStyle/>
                    <a:p>
                      <a:pPr algn="ctr"/>
                      <a:r>
                        <a:rPr lang="en-US" sz="4000" dirty="0" err="1" smtClean="0"/>
                        <a:t>june</a:t>
                      </a:r>
                      <a:endParaRPr lang="en-US" sz="4000" dirty="0"/>
                    </a:p>
                  </a:txBody>
                  <a:tcPr/>
                </a:tc>
                <a:tc>
                  <a:txBody>
                    <a:bodyPr/>
                    <a:lstStyle/>
                    <a:p>
                      <a:pPr algn="ctr"/>
                      <a:r>
                        <a:rPr lang="en-US" sz="4000" dirty="0" smtClean="0"/>
                        <a:t>joker</a:t>
                      </a:r>
                      <a:endParaRPr lang="en-US" sz="4000" dirty="0"/>
                    </a:p>
                  </a:txBody>
                  <a:tcPr/>
                </a:tc>
                <a:tc>
                  <a:txBody>
                    <a:bodyPr/>
                    <a:lstStyle/>
                    <a:p>
                      <a:pPr algn="ctr"/>
                      <a:r>
                        <a:rPr lang="en-US" sz="4000" dirty="0" smtClean="0"/>
                        <a:t>jet</a:t>
                      </a:r>
                      <a:endParaRPr lang="en-US" sz="4000" dirty="0"/>
                    </a:p>
                  </a:txBody>
                  <a:tcPr/>
                </a:tc>
              </a:tr>
            </a:tbl>
          </a:graphicData>
        </a:graphic>
      </p:graphicFrame>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a:t>
            </a:r>
            <a:r>
              <a:rPr lang="en-US" sz="2800" dirty="0" err="1" smtClean="0"/>
              <a:t>ng</a:t>
            </a:r>
            <a:r>
              <a:rPr lang="en-US" sz="2800" dirty="0" smtClean="0"/>
              <a:t>/ word sort- sort the words by how the /</a:t>
            </a:r>
            <a:r>
              <a:rPr lang="en-US" sz="2800" dirty="0" err="1" smtClean="0"/>
              <a:t>ng</a:t>
            </a:r>
            <a:r>
              <a:rPr lang="en-US" sz="2800" dirty="0" smtClean="0"/>
              <a:t>/ sound is spelled (n, </a:t>
            </a:r>
            <a:r>
              <a:rPr lang="en-US" sz="2800" dirty="0" err="1" smtClean="0"/>
              <a:t>ng</a:t>
            </a:r>
            <a:r>
              <a:rPr lang="en-US" sz="2800" dirty="0" smtClean="0"/>
              <a:t>). What is the pattern you see?</a:t>
            </a:r>
            <a:endParaRPr lang="en-US" sz="2800" dirty="0"/>
          </a:p>
        </p:txBody>
      </p:sp>
      <p:graphicFrame>
        <p:nvGraphicFramePr>
          <p:cNvPr id="4" name="Table 3"/>
          <p:cNvGraphicFramePr>
            <a:graphicFrameLocks noGrp="1"/>
          </p:cNvGraphicFramePr>
          <p:nvPr/>
        </p:nvGraphicFramePr>
        <p:xfrm>
          <a:off x="381000" y="1676400"/>
          <a:ext cx="8382000" cy="3600450"/>
        </p:xfrm>
        <a:graphic>
          <a:graphicData uri="http://schemas.openxmlformats.org/drawingml/2006/table">
            <a:tbl>
              <a:tblPr firstRow="1" bandRow="1">
                <a:tableStyleId>{5940675A-B579-460E-94D1-54222C63F5DA}</a:tableStyleId>
              </a:tblPr>
              <a:tblGrid>
                <a:gridCol w="2095500"/>
                <a:gridCol w="2095500"/>
                <a:gridCol w="2095500"/>
                <a:gridCol w="2095500"/>
              </a:tblGrid>
              <a:tr h="1200150">
                <a:tc>
                  <a:txBody>
                    <a:bodyPr/>
                    <a:lstStyle/>
                    <a:p>
                      <a:pPr algn="ctr"/>
                      <a:r>
                        <a:rPr lang="en-US" sz="4000" dirty="0" smtClean="0"/>
                        <a:t>finger</a:t>
                      </a:r>
                      <a:endParaRPr lang="en-US" sz="4000" dirty="0"/>
                    </a:p>
                  </a:txBody>
                  <a:tcPr/>
                </a:tc>
                <a:tc>
                  <a:txBody>
                    <a:bodyPr/>
                    <a:lstStyle/>
                    <a:p>
                      <a:pPr algn="ctr"/>
                      <a:r>
                        <a:rPr lang="en-US" sz="4000" dirty="0" smtClean="0"/>
                        <a:t>long</a:t>
                      </a:r>
                      <a:endParaRPr lang="en-US" sz="4000" dirty="0"/>
                    </a:p>
                  </a:txBody>
                  <a:tcPr/>
                </a:tc>
                <a:tc>
                  <a:txBody>
                    <a:bodyPr/>
                    <a:lstStyle/>
                    <a:p>
                      <a:pPr algn="ctr"/>
                      <a:r>
                        <a:rPr lang="en-US" sz="4000" baseline="0" dirty="0" smtClean="0"/>
                        <a:t>wrong </a:t>
                      </a:r>
                      <a:endParaRPr lang="en-US" sz="4000" dirty="0"/>
                    </a:p>
                  </a:txBody>
                  <a:tcPr/>
                </a:tc>
                <a:tc>
                  <a:txBody>
                    <a:bodyPr/>
                    <a:lstStyle/>
                    <a:p>
                      <a:pPr algn="ctr"/>
                      <a:r>
                        <a:rPr lang="en-US" sz="4000" dirty="0" smtClean="0"/>
                        <a:t>length</a:t>
                      </a:r>
                      <a:endParaRPr lang="en-US" sz="4000" dirty="0"/>
                    </a:p>
                  </a:txBody>
                  <a:tcPr/>
                </a:tc>
              </a:tr>
              <a:tr h="1200150">
                <a:tc>
                  <a:txBody>
                    <a:bodyPr/>
                    <a:lstStyle/>
                    <a:p>
                      <a:pPr algn="ctr"/>
                      <a:r>
                        <a:rPr lang="en-US" sz="4000" dirty="0" smtClean="0"/>
                        <a:t>tinkle</a:t>
                      </a:r>
                      <a:endParaRPr lang="en-US" sz="4000" dirty="0"/>
                    </a:p>
                  </a:txBody>
                  <a:tcPr/>
                </a:tc>
                <a:tc>
                  <a:txBody>
                    <a:bodyPr/>
                    <a:lstStyle/>
                    <a:p>
                      <a:pPr algn="ctr"/>
                      <a:r>
                        <a:rPr lang="en-US" sz="4000" dirty="0" smtClean="0"/>
                        <a:t>mink</a:t>
                      </a:r>
                      <a:endParaRPr lang="en-US" sz="4000" dirty="0"/>
                    </a:p>
                  </a:txBody>
                  <a:tcPr/>
                </a:tc>
                <a:tc>
                  <a:txBody>
                    <a:bodyPr/>
                    <a:lstStyle/>
                    <a:p>
                      <a:pPr algn="ctr"/>
                      <a:r>
                        <a:rPr lang="en-US" sz="4000" dirty="0" smtClean="0"/>
                        <a:t>English</a:t>
                      </a:r>
                      <a:endParaRPr lang="en-US" sz="4000" dirty="0"/>
                    </a:p>
                  </a:txBody>
                  <a:tcPr/>
                </a:tc>
                <a:tc>
                  <a:txBody>
                    <a:bodyPr/>
                    <a:lstStyle/>
                    <a:p>
                      <a:pPr algn="ctr"/>
                      <a:r>
                        <a:rPr lang="en-US" sz="4000" dirty="0" smtClean="0"/>
                        <a:t>uncle</a:t>
                      </a:r>
                      <a:endParaRPr lang="en-US" sz="4000" dirty="0"/>
                    </a:p>
                  </a:txBody>
                  <a:tcPr/>
                </a:tc>
              </a:tr>
              <a:tr h="1200150">
                <a:tc>
                  <a:txBody>
                    <a:bodyPr/>
                    <a:lstStyle/>
                    <a:p>
                      <a:pPr algn="ctr"/>
                      <a:r>
                        <a:rPr lang="en-US" sz="4000" dirty="0" smtClean="0"/>
                        <a:t>hunk</a:t>
                      </a:r>
                      <a:endParaRPr lang="en-US" sz="4000" dirty="0"/>
                    </a:p>
                  </a:txBody>
                  <a:tcPr/>
                </a:tc>
                <a:tc>
                  <a:txBody>
                    <a:bodyPr/>
                    <a:lstStyle/>
                    <a:p>
                      <a:pPr algn="ctr"/>
                      <a:r>
                        <a:rPr lang="en-US" sz="4000" dirty="0" smtClean="0"/>
                        <a:t>anger</a:t>
                      </a:r>
                      <a:endParaRPr lang="en-US" sz="4000" dirty="0"/>
                    </a:p>
                  </a:txBody>
                  <a:tcPr/>
                </a:tc>
                <a:tc>
                  <a:txBody>
                    <a:bodyPr/>
                    <a:lstStyle/>
                    <a:p>
                      <a:pPr algn="ctr"/>
                      <a:r>
                        <a:rPr lang="en-US" sz="4000" dirty="0" smtClean="0"/>
                        <a:t>wrinkle</a:t>
                      </a:r>
                      <a:endParaRPr lang="en-US" sz="4000" dirty="0"/>
                    </a:p>
                  </a:txBody>
                  <a:tcPr/>
                </a:tc>
                <a:tc>
                  <a:txBody>
                    <a:bodyPr/>
                    <a:lstStyle/>
                    <a:p>
                      <a:pPr algn="ctr"/>
                      <a:r>
                        <a:rPr lang="en-US" sz="4000" dirty="0" smtClean="0"/>
                        <a:t>mustang</a:t>
                      </a:r>
                      <a:endParaRPr lang="en-US" sz="4000" dirty="0"/>
                    </a:p>
                  </a:txBody>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Layers of English </a:t>
            </a:r>
            <a:endParaRPr lang="en-US" dirty="0"/>
          </a:p>
        </p:txBody>
      </p:sp>
      <p:graphicFrame>
        <p:nvGraphicFramePr>
          <p:cNvPr id="5" name="Diagram 4"/>
          <p:cNvGraphicFramePr/>
          <p:nvPr/>
        </p:nvGraphicFramePr>
        <p:xfrm>
          <a:off x="1524000" y="23622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55650" name="Picture 2" descr="http://www.teesarchaeology.com/new/images/anglo-saxon.JPG"/>
          <p:cNvPicPr>
            <a:picLocks noChangeAspect="1" noChangeArrowheads="1"/>
          </p:cNvPicPr>
          <p:nvPr/>
        </p:nvPicPr>
        <p:blipFill>
          <a:blip r:embed="rId7" cstate="print"/>
          <a:srcRect/>
          <a:stretch>
            <a:fillRect/>
          </a:stretch>
        </p:blipFill>
        <p:spPr bwMode="auto">
          <a:xfrm>
            <a:off x="1143000" y="4876800"/>
            <a:ext cx="838200" cy="1763713"/>
          </a:xfrm>
          <a:prstGeom prst="rect">
            <a:avLst/>
          </a:prstGeom>
          <a:noFill/>
        </p:spPr>
      </p:pic>
      <p:pic>
        <p:nvPicPr>
          <p:cNvPr id="155652" name="Picture 4" descr="http://upload.wikimedia.org/wikipedia/commons/thumb/d/d3/Les_Tres_Riches_Heures_du_duc_de_Berry_avril_detail.jpg/300px-Les_Tres_Riches_Heures_du_duc_de_Berry_avril_detail.jpg"/>
          <p:cNvPicPr>
            <a:picLocks noChangeAspect="1" noChangeArrowheads="1"/>
          </p:cNvPicPr>
          <p:nvPr/>
        </p:nvPicPr>
        <p:blipFill>
          <a:blip r:embed="rId8" cstate="print"/>
          <a:srcRect/>
          <a:stretch>
            <a:fillRect/>
          </a:stretch>
        </p:blipFill>
        <p:spPr bwMode="auto">
          <a:xfrm>
            <a:off x="6477000" y="3810000"/>
            <a:ext cx="1474252" cy="1543050"/>
          </a:xfrm>
          <a:prstGeom prst="rect">
            <a:avLst/>
          </a:prstGeom>
          <a:noFill/>
        </p:spPr>
      </p:pic>
      <p:pic>
        <p:nvPicPr>
          <p:cNvPr id="155654" name="Picture 6" descr="http://www.augustus.to/image/400/renia_01.jpg"/>
          <p:cNvPicPr>
            <a:picLocks noChangeAspect="1" noChangeArrowheads="1"/>
          </p:cNvPicPr>
          <p:nvPr/>
        </p:nvPicPr>
        <p:blipFill>
          <a:blip r:embed="rId9" cstate="print"/>
          <a:srcRect/>
          <a:stretch>
            <a:fillRect/>
          </a:stretch>
        </p:blipFill>
        <p:spPr bwMode="auto">
          <a:xfrm>
            <a:off x="1752600" y="2362200"/>
            <a:ext cx="1828800" cy="1828800"/>
          </a:xfrm>
          <a:prstGeom prst="rect">
            <a:avLst/>
          </a:prstGeom>
          <a:noFill/>
        </p:spPr>
      </p:pic>
      <p:pic>
        <p:nvPicPr>
          <p:cNvPr id="155656" name="Picture 8" descr="http://img.wikinut.com/img/1xrtbs.adpbol8gu/jpeg/0/Ancient-Greek-Temple.jpeg"/>
          <p:cNvPicPr>
            <a:picLocks noChangeAspect="1" noChangeArrowheads="1"/>
          </p:cNvPicPr>
          <p:nvPr/>
        </p:nvPicPr>
        <p:blipFill>
          <a:blip r:embed="rId10" cstate="print"/>
          <a:srcRect/>
          <a:stretch>
            <a:fillRect/>
          </a:stretch>
        </p:blipFill>
        <p:spPr bwMode="auto">
          <a:xfrm>
            <a:off x="4572000" y="1600200"/>
            <a:ext cx="1524000" cy="1016000"/>
          </a:xfrm>
          <a:prstGeom prst="rect">
            <a:avLst/>
          </a:prstGeom>
          <a:noFill/>
        </p:spPr>
      </p:pic>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a:t>
            </a:r>
            <a:r>
              <a:rPr lang="en-US" sz="2800" dirty="0" err="1" smtClean="0"/>
              <a:t>ch</a:t>
            </a:r>
            <a:r>
              <a:rPr lang="en-US" sz="2800" dirty="0" smtClean="0"/>
              <a:t>/ word sort- sort the words by how the /</a:t>
            </a:r>
            <a:r>
              <a:rPr lang="en-US" sz="2800" dirty="0" err="1" smtClean="0"/>
              <a:t>ch</a:t>
            </a:r>
            <a:r>
              <a:rPr lang="en-US" sz="2800" dirty="0" smtClean="0"/>
              <a:t>/ sound is spelled (</a:t>
            </a:r>
            <a:r>
              <a:rPr lang="en-US" sz="2800" dirty="0" err="1" smtClean="0"/>
              <a:t>ch</a:t>
            </a:r>
            <a:r>
              <a:rPr lang="en-US" sz="2800" dirty="0" smtClean="0"/>
              <a:t>, </a:t>
            </a:r>
            <a:r>
              <a:rPr lang="en-US" sz="2800" dirty="0" err="1" smtClean="0"/>
              <a:t>tch</a:t>
            </a:r>
            <a:r>
              <a:rPr lang="en-US" sz="2800" dirty="0" smtClean="0"/>
              <a:t>). What is the pattern you see?</a:t>
            </a:r>
            <a:endParaRPr lang="en-US" sz="2800" dirty="0"/>
          </a:p>
        </p:txBody>
      </p:sp>
      <p:graphicFrame>
        <p:nvGraphicFramePr>
          <p:cNvPr id="4" name="Table 3"/>
          <p:cNvGraphicFramePr>
            <a:graphicFrameLocks noGrp="1"/>
          </p:cNvGraphicFramePr>
          <p:nvPr/>
        </p:nvGraphicFramePr>
        <p:xfrm>
          <a:off x="381000" y="1676400"/>
          <a:ext cx="8382000" cy="3600450"/>
        </p:xfrm>
        <a:graphic>
          <a:graphicData uri="http://schemas.openxmlformats.org/drawingml/2006/table">
            <a:tbl>
              <a:tblPr firstRow="1" bandRow="1">
                <a:tableStyleId>{5940675A-B579-460E-94D1-54222C63F5DA}</a:tableStyleId>
              </a:tblPr>
              <a:tblGrid>
                <a:gridCol w="2095500"/>
                <a:gridCol w="2095500"/>
                <a:gridCol w="2095500"/>
                <a:gridCol w="2095500"/>
              </a:tblGrid>
              <a:tr h="1200150">
                <a:tc>
                  <a:txBody>
                    <a:bodyPr/>
                    <a:lstStyle/>
                    <a:p>
                      <a:pPr algn="ctr"/>
                      <a:r>
                        <a:rPr lang="en-US" sz="4000" dirty="0" smtClean="0"/>
                        <a:t>munch</a:t>
                      </a:r>
                      <a:endParaRPr lang="en-US" sz="4000" dirty="0"/>
                    </a:p>
                  </a:txBody>
                  <a:tcPr/>
                </a:tc>
                <a:tc>
                  <a:txBody>
                    <a:bodyPr/>
                    <a:lstStyle/>
                    <a:p>
                      <a:pPr algn="ctr"/>
                      <a:r>
                        <a:rPr lang="en-US" sz="4000" dirty="0" smtClean="0"/>
                        <a:t>latch</a:t>
                      </a:r>
                      <a:endParaRPr lang="en-US" sz="4000" dirty="0"/>
                    </a:p>
                  </a:txBody>
                  <a:tcPr/>
                </a:tc>
                <a:tc>
                  <a:txBody>
                    <a:bodyPr/>
                    <a:lstStyle/>
                    <a:p>
                      <a:pPr algn="ctr"/>
                      <a:r>
                        <a:rPr lang="en-US" sz="4000" baseline="0" dirty="0" smtClean="0"/>
                        <a:t>gulch</a:t>
                      </a:r>
                      <a:endParaRPr lang="en-US" sz="4000" dirty="0"/>
                    </a:p>
                  </a:txBody>
                  <a:tcPr/>
                </a:tc>
                <a:tc>
                  <a:txBody>
                    <a:bodyPr/>
                    <a:lstStyle/>
                    <a:p>
                      <a:pPr algn="ctr"/>
                      <a:r>
                        <a:rPr lang="en-US" sz="4000" dirty="0" smtClean="0"/>
                        <a:t>smooch</a:t>
                      </a:r>
                      <a:endParaRPr lang="en-US" sz="4000" dirty="0"/>
                    </a:p>
                  </a:txBody>
                  <a:tcPr/>
                </a:tc>
              </a:tr>
              <a:tr h="1200150">
                <a:tc>
                  <a:txBody>
                    <a:bodyPr/>
                    <a:lstStyle/>
                    <a:p>
                      <a:pPr algn="ctr"/>
                      <a:r>
                        <a:rPr lang="en-US" sz="4000" dirty="0" smtClean="0"/>
                        <a:t>bench</a:t>
                      </a:r>
                      <a:endParaRPr lang="en-US" sz="4000" dirty="0"/>
                    </a:p>
                  </a:txBody>
                  <a:tcPr/>
                </a:tc>
                <a:tc>
                  <a:txBody>
                    <a:bodyPr/>
                    <a:lstStyle/>
                    <a:p>
                      <a:pPr algn="ctr"/>
                      <a:r>
                        <a:rPr lang="en-US" sz="4000" dirty="0" smtClean="0"/>
                        <a:t>pitch</a:t>
                      </a:r>
                      <a:endParaRPr lang="en-US" sz="4000" dirty="0"/>
                    </a:p>
                  </a:txBody>
                  <a:tcPr/>
                </a:tc>
                <a:tc>
                  <a:txBody>
                    <a:bodyPr/>
                    <a:lstStyle/>
                    <a:p>
                      <a:pPr algn="ctr"/>
                      <a:r>
                        <a:rPr lang="en-US" sz="4000" dirty="0" smtClean="0"/>
                        <a:t>belch</a:t>
                      </a:r>
                      <a:endParaRPr lang="en-US" sz="4000" dirty="0"/>
                    </a:p>
                  </a:txBody>
                  <a:tcPr/>
                </a:tc>
                <a:tc>
                  <a:txBody>
                    <a:bodyPr/>
                    <a:lstStyle/>
                    <a:p>
                      <a:pPr algn="ctr"/>
                      <a:r>
                        <a:rPr lang="en-US" sz="4000" dirty="0" smtClean="0"/>
                        <a:t>botch</a:t>
                      </a:r>
                      <a:endParaRPr lang="en-US" sz="4000" dirty="0"/>
                    </a:p>
                  </a:txBody>
                  <a:tcPr/>
                </a:tc>
              </a:tr>
              <a:tr h="1200150">
                <a:tc>
                  <a:txBody>
                    <a:bodyPr/>
                    <a:lstStyle/>
                    <a:p>
                      <a:pPr algn="ctr"/>
                      <a:r>
                        <a:rPr lang="en-US" sz="4000" dirty="0" smtClean="0"/>
                        <a:t>pitch</a:t>
                      </a:r>
                      <a:endParaRPr lang="en-US" sz="4000" dirty="0"/>
                    </a:p>
                  </a:txBody>
                  <a:tcPr/>
                </a:tc>
                <a:tc>
                  <a:txBody>
                    <a:bodyPr/>
                    <a:lstStyle/>
                    <a:p>
                      <a:pPr algn="ctr"/>
                      <a:r>
                        <a:rPr lang="en-US" sz="4000" smtClean="0"/>
                        <a:t>filch</a:t>
                      </a:r>
                      <a:endParaRPr lang="en-US" sz="4000" dirty="0"/>
                    </a:p>
                  </a:txBody>
                  <a:tcPr/>
                </a:tc>
                <a:tc>
                  <a:txBody>
                    <a:bodyPr/>
                    <a:lstStyle/>
                    <a:p>
                      <a:pPr algn="ctr"/>
                      <a:r>
                        <a:rPr lang="en-US" sz="4000" dirty="0" smtClean="0"/>
                        <a:t>clutch</a:t>
                      </a:r>
                      <a:endParaRPr lang="en-US" sz="4000" dirty="0"/>
                    </a:p>
                  </a:txBody>
                  <a:tcPr/>
                </a:tc>
                <a:tc>
                  <a:txBody>
                    <a:bodyPr/>
                    <a:lstStyle/>
                    <a:p>
                      <a:pPr algn="ctr"/>
                      <a:r>
                        <a:rPr lang="en-US" sz="4000" dirty="0" smtClean="0"/>
                        <a:t>starch</a:t>
                      </a:r>
                      <a:endParaRPr lang="en-US" sz="4000" dirty="0"/>
                    </a:p>
                  </a:txBody>
                  <a:tcPr/>
                </a:tc>
              </a:tr>
            </a:tbl>
          </a:graphicData>
        </a:graphic>
      </p:graphicFrame>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/n/ word sort- sort the words by how the /</a:t>
            </a:r>
            <a:r>
              <a:rPr lang="en-US" sz="2800" dirty="0" err="1" smtClean="0"/>
              <a:t>ch</a:t>
            </a:r>
            <a:r>
              <a:rPr lang="en-US" sz="2800" dirty="0" smtClean="0"/>
              <a:t>/ sound is spelled (n, </a:t>
            </a:r>
            <a:r>
              <a:rPr lang="en-US" sz="2800" dirty="0" err="1" smtClean="0"/>
              <a:t>kn</a:t>
            </a:r>
            <a:r>
              <a:rPr lang="en-US" sz="2800" dirty="0" smtClean="0"/>
              <a:t>, </a:t>
            </a:r>
            <a:r>
              <a:rPr lang="en-US" sz="2800" dirty="0" err="1" smtClean="0"/>
              <a:t>gn</a:t>
            </a:r>
            <a:r>
              <a:rPr lang="en-US" sz="2800" dirty="0" smtClean="0"/>
              <a:t>). What is the pattern you see?</a:t>
            </a:r>
            <a:endParaRPr lang="en-US" sz="2800" dirty="0"/>
          </a:p>
        </p:txBody>
      </p:sp>
      <p:graphicFrame>
        <p:nvGraphicFramePr>
          <p:cNvPr id="4" name="Table 3"/>
          <p:cNvGraphicFramePr>
            <a:graphicFrameLocks noGrp="1"/>
          </p:cNvGraphicFramePr>
          <p:nvPr/>
        </p:nvGraphicFramePr>
        <p:xfrm>
          <a:off x="381000" y="1676400"/>
          <a:ext cx="8382000" cy="3600450"/>
        </p:xfrm>
        <a:graphic>
          <a:graphicData uri="http://schemas.openxmlformats.org/drawingml/2006/table">
            <a:tbl>
              <a:tblPr firstRow="1" bandRow="1">
                <a:tableStyleId>{5940675A-B579-460E-94D1-54222C63F5DA}</a:tableStyleId>
              </a:tblPr>
              <a:tblGrid>
                <a:gridCol w="2095500"/>
                <a:gridCol w="2095500"/>
                <a:gridCol w="2095500"/>
                <a:gridCol w="2095500"/>
              </a:tblGrid>
              <a:tr h="1200150">
                <a:tc>
                  <a:txBody>
                    <a:bodyPr/>
                    <a:lstStyle/>
                    <a:p>
                      <a:pPr algn="ctr"/>
                      <a:r>
                        <a:rPr lang="en-US" sz="4000" dirty="0" smtClean="0"/>
                        <a:t>knight </a:t>
                      </a:r>
                      <a:endParaRPr lang="en-US" sz="4000" dirty="0"/>
                    </a:p>
                  </a:txBody>
                  <a:tcPr/>
                </a:tc>
                <a:tc>
                  <a:txBody>
                    <a:bodyPr/>
                    <a:lstStyle/>
                    <a:p>
                      <a:pPr algn="ctr"/>
                      <a:r>
                        <a:rPr lang="en-US" sz="4000" dirty="0" smtClean="0"/>
                        <a:t>knife</a:t>
                      </a:r>
                      <a:endParaRPr lang="en-US" sz="4000" dirty="0"/>
                    </a:p>
                  </a:txBody>
                  <a:tcPr/>
                </a:tc>
                <a:tc>
                  <a:txBody>
                    <a:bodyPr/>
                    <a:lstStyle/>
                    <a:p>
                      <a:pPr algn="ctr"/>
                      <a:r>
                        <a:rPr lang="en-US" sz="4000" baseline="0" dirty="0" smtClean="0"/>
                        <a:t>gnat</a:t>
                      </a:r>
                      <a:endParaRPr lang="en-US" sz="4000" dirty="0"/>
                    </a:p>
                  </a:txBody>
                  <a:tcPr/>
                </a:tc>
                <a:tc>
                  <a:txBody>
                    <a:bodyPr/>
                    <a:lstStyle/>
                    <a:p>
                      <a:pPr algn="ctr"/>
                      <a:r>
                        <a:rPr lang="en-US" sz="4000" dirty="0" smtClean="0"/>
                        <a:t>reign</a:t>
                      </a:r>
                      <a:endParaRPr lang="en-US" sz="4000" dirty="0"/>
                    </a:p>
                  </a:txBody>
                  <a:tcPr/>
                </a:tc>
              </a:tr>
              <a:tr h="1200150">
                <a:tc>
                  <a:txBody>
                    <a:bodyPr/>
                    <a:lstStyle/>
                    <a:p>
                      <a:pPr algn="ctr"/>
                      <a:r>
                        <a:rPr lang="en-US" sz="4000" dirty="0" smtClean="0"/>
                        <a:t>note</a:t>
                      </a:r>
                      <a:endParaRPr lang="en-US" sz="4000" dirty="0"/>
                    </a:p>
                  </a:txBody>
                  <a:tcPr/>
                </a:tc>
                <a:tc>
                  <a:txBody>
                    <a:bodyPr/>
                    <a:lstStyle/>
                    <a:p>
                      <a:pPr algn="ctr"/>
                      <a:r>
                        <a:rPr lang="en-US" sz="4000" dirty="0" smtClean="0"/>
                        <a:t>nibble</a:t>
                      </a:r>
                      <a:endParaRPr lang="en-US" sz="4000" dirty="0"/>
                    </a:p>
                  </a:txBody>
                  <a:tcPr/>
                </a:tc>
                <a:tc>
                  <a:txBody>
                    <a:bodyPr/>
                    <a:lstStyle/>
                    <a:p>
                      <a:pPr algn="ctr"/>
                      <a:r>
                        <a:rPr lang="en-US" sz="4000" dirty="0" smtClean="0"/>
                        <a:t>knot</a:t>
                      </a:r>
                      <a:endParaRPr lang="en-US" sz="4000" dirty="0"/>
                    </a:p>
                  </a:txBody>
                  <a:tcPr/>
                </a:tc>
                <a:tc>
                  <a:txBody>
                    <a:bodyPr/>
                    <a:lstStyle/>
                    <a:p>
                      <a:pPr algn="ctr"/>
                      <a:r>
                        <a:rPr lang="en-US" sz="4000" dirty="0" smtClean="0"/>
                        <a:t>gnu</a:t>
                      </a:r>
                      <a:endParaRPr lang="en-US" sz="4000" dirty="0"/>
                    </a:p>
                  </a:txBody>
                  <a:tcPr/>
                </a:tc>
              </a:tr>
              <a:tr h="1200150">
                <a:tc>
                  <a:txBody>
                    <a:bodyPr/>
                    <a:lstStyle/>
                    <a:p>
                      <a:pPr algn="ctr"/>
                      <a:r>
                        <a:rPr lang="en-US" sz="4000" dirty="0" smtClean="0"/>
                        <a:t>benign</a:t>
                      </a:r>
                      <a:endParaRPr lang="en-US" sz="4000" dirty="0"/>
                    </a:p>
                  </a:txBody>
                  <a:tcPr/>
                </a:tc>
                <a:tc>
                  <a:txBody>
                    <a:bodyPr/>
                    <a:lstStyle/>
                    <a:p>
                      <a:pPr algn="ctr"/>
                      <a:r>
                        <a:rPr lang="en-US" sz="4000" dirty="0" smtClean="0"/>
                        <a:t>knock</a:t>
                      </a:r>
                      <a:endParaRPr lang="en-US" sz="4000" dirty="0"/>
                    </a:p>
                  </a:txBody>
                  <a:tcPr/>
                </a:tc>
                <a:tc>
                  <a:txBody>
                    <a:bodyPr/>
                    <a:lstStyle/>
                    <a:p>
                      <a:pPr algn="ctr"/>
                      <a:r>
                        <a:rPr lang="en-US" sz="4000" dirty="0" smtClean="0"/>
                        <a:t>nit</a:t>
                      </a:r>
                      <a:endParaRPr lang="en-US" sz="4000" dirty="0"/>
                    </a:p>
                  </a:txBody>
                  <a:tcPr/>
                </a:tc>
                <a:tc>
                  <a:txBody>
                    <a:bodyPr/>
                    <a:lstStyle/>
                    <a:p>
                      <a:pPr algn="ctr"/>
                      <a:r>
                        <a:rPr lang="en-US" sz="4000" dirty="0" err="1" smtClean="0"/>
                        <a:t>nob</a:t>
                      </a:r>
                      <a:endParaRPr lang="en-US" sz="4000" dirty="0"/>
                    </a:p>
                  </a:txBody>
                  <a:tcPr/>
                </a:tc>
              </a:tr>
            </a:tbl>
          </a:graphicData>
        </a:graphic>
      </p:graphicFrame>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/g/ word sort- sort the words by how the /g/ sound is spelled (g, </a:t>
            </a:r>
            <a:r>
              <a:rPr lang="en-US" sz="2800" dirty="0" err="1" smtClean="0"/>
              <a:t>gh</a:t>
            </a:r>
            <a:r>
              <a:rPr lang="en-US" sz="2800" dirty="0" smtClean="0"/>
              <a:t>, </a:t>
            </a:r>
            <a:r>
              <a:rPr lang="en-US" sz="2800" dirty="0" err="1" smtClean="0"/>
              <a:t>gue</a:t>
            </a:r>
            <a:r>
              <a:rPr lang="en-US" sz="2800" dirty="0" smtClean="0"/>
              <a:t>). What is the pattern you see?</a:t>
            </a:r>
            <a:endParaRPr lang="en-US" sz="2800" dirty="0"/>
          </a:p>
        </p:txBody>
      </p:sp>
      <p:graphicFrame>
        <p:nvGraphicFramePr>
          <p:cNvPr id="4" name="Table 3"/>
          <p:cNvGraphicFramePr>
            <a:graphicFrameLocks noGrp="1"/>
          </p:cNvGraphicFramePr>
          <p:nvPr/>
        </p:nvGraphicFramePr>
        <p:xfrm>
          <a:off x="381000" y="1676400"/>
          <a:ext cx="8382000" cy="3600450"/>
        </p:xfrm>
        <a:graphic>
          <a:graphicData uri="http://schemas.openxmlformats.org/drawingml/2006/table">
            <a:tbl>
              <a:tblPr firstRow="1" bandRow="1">
                <a:tableStyleId>{5940675A-B579-460E-94D1-54222C63F5DA}</a:tableStyleId>
              </a:tblPr>
              <a:tblGrid>
                <a:gridCol w="2095500"/>
                <a:gridCol w="2095500"/>
                <a:gridCol w="2095500"/>
                <a:gridCol w="2095500"/>
              </a:tblGrid>
              <a:tr h="1200150">
                <a:tc>
                  <a:txBody>
                    <a:bodyPr/>
                    <a:lstStyle/>
                    <a:p>
                      <a:pPr algn="ctr"/>
                      <a:r>
                        <a:rPr lang="en-US" sz="4000" dirty="0" smtClean="0"/>
                        <a:t>ghost </a:t>
                      </a:r>
                      <a:endParaRPr lang="en-US" sz="4000" dirty="0"/>
                    </a:p>
                  </a:txBody>
                  <a:tcPr/>
                </a:tc>
                <a:tc>
                  <a:txBody>
                    <a:bodyPr/>
                    <a:lstStyle/>
                    <a:p>
                      <a:pPr algn="ctr"/>
                      <a:r>
                        <a:rPr lang="en-US" sz="4000" dirty="0" smtClean="0"/>
                        <a:t>ghastly</a:t>
                      </a:r>
                      <a:endParaRPr lang="en-US" sz="4000" dirty="0"/>
                    </a:p>
                  </a:txBody>
                  <a:tcPr/>
                </a:tc>
                <a:tc>
                  <a:txBody>
                    <a:bodyPr/>
                    <a:lstStyle/>
                    <a:p>
                      <a:pPr algn="ctr"/>
                      <a:r>
                        <a:rPr lang="en-US" sz="4000" baseline="0" dirty="0" smtClean="0"/>
                        <a:t>ghoulish</a:t>
                      </a:r>
                      <a:endParaRPr lang="en-US" sz="4000" dirty="0"/>
                    </a:p>
                  </a:txBody>
                  <a:tcPr/>
                </a:tc>
                <a:tc>
                  <a:txBody>
                    <a:bodyPr/>
                    <a:lstStyle/>
                    <a:p>
                      <a:pPr algn="ctr"/>
                      <a:r>
                        <a:rPr lang="en-US" sz="4000" dirty="0" smtClean="0"/>
                        <a:t>intrigue</a:t>
                      </a:r>
                      <a:endParaRPr lang="en-US" sz="4000" dirty="0"/>
                    </a:p>
                  </a:txBody>
                  <a:tcPr/>
                </a:tc>
              </a:tr>
              <a:tr h="1200150">
                <a:tc>
                  <a:txBody>
                    <a:bodyPr/>
                    <a:lstStyle/>
                    <a:p>
                      <a:pPr algn="ctr"/>
                      <a:r>
                        <a:rPr lang="en-US" sz="4000" dirty="0" smtClean="0"/>
                        <a:t>fatigue</a:t>
                      </a:r>
                      <a:endParaRPr lang="en-US" sz="4000" dirty="0"/>
                    </a:p>
                  </a:txBody>
                  <a:tcPr/>
                </a:tc>
                <a:tc>
                  <a:txBody>
                    <a:bodyPr/>
                    <a:lstStyle/>
                    <a:p>
                      <a:pPr algn="ctr"/>
                      <a:r>
                        <a:rPr lang="en-US" sz="4000" dirty="0" smtClean="0"/>
                        <a:t>league</a:t>
                      </a:r>
                      <a:endParaRPr lang="en-US" sz="4000" dirty="0"/>
                    </a:p>
                  </a:txBody>
                  <a:tcPr/>
                </a:tc>
                <a:tc>
                  <a:txBody>
                    <a:bodyPr/>
                    <a:lstStyle/>
                    <a:p>
                      <a:pPr algn="ctr"/>
                      <a:r>
                        <a:rPr lang="en-US" sz="4000" dirty="0" smtClean="0"/>
                        <a:t>get</a:t>
                      </a:r>
                      <a:endParaRPr lang="en-US" sz="4000" dirty="0"/>
                    </a:p>
                  </a:txBody>
                  <a:tcPr/>
                </a:tc>
                <a:tc>
                  <a:txBody>
                    <a:bodyPr/>
                    <a:lstStyle/>
                    <a:p>
                      <a:pPr algn="ctr"/>
                      <a:r>
                        <a:rPr lang="en-US" sz="4000" dirty="0" smtClean="0"/>
                        <a:t>go</a:t>
                      </a:r>
                      <a:endParaRPr lang="en-US" sz="4000" dirty="0"/>
                    </a:p>
                  </a:txBody>
                  <a:tcPr/>
                </a:tc>
              </a:tr>
              <a:tr h="1200150">
                <a:tc>
                  <a:txBody>
                    <a:bodyPr/>
                    <a:lstStyle/>
                    <a:p>
                      <a:pPr algn="ctr"/>
                      <a:r>
                        <a:rPr lang="en-US" sz="4000" dirty="0" smtClean="0"/>
                        <a:t>gum</a:t>
                      </a:r>
                      <a:endParaRPr lang="en-US" sz="4000" dirty="0"/>
                    </a:p>
                  </a:txBody>
                  <a:tcPr/>
                </a:tc>
                <a:tc>
                  <a:txBody>
                    <a:bodyPr/>
                    <a:lstStyle/>
                    <a:p>
                      <a:pPr algn="ctr"/>
                      <a:r>
                        <a:rPr lang="en-US" sz="4000" dirty="0" smtClean="0"/>
                        <a:t>geek</a:t>
                      </a:r>
                      <a:endParaRPr lang="en-US" sz="4000" dirty="0"/>
                    </a:p>
                  </a:txBody>
                  <a:tcPr/>
                </a:tc>
                <a:tc>
                  <a:txBody>
                    <a:bodyPr/>
                    <a:lstStyle/>
                    <a:p>
                      <a:pPr algn="ctr"/>
                      <a:r>
                        <a:rPr lang="en-US" sz="4000" dirty="0" smtClean="0"/>
                        <a:t>goat</a:t>
                      </a:r>
                      <a:endParaRPr lang="en-US" sz="4000" dirty="0"/>
                    </a:p>
                  </a:txBody>
                  <a:tcPr/>
                </a:tc>
                <a:tc>
                  <a:txBody>
                    <a:bodyPr/>
                    <a:lstStyle/>
                    <a:p>
                      <a:pPr algn="ctr"/>
                      <a:r>
                        <a:rPr lang="en-US" sz="4000" dirty="0" smtClean="0"/>
                        <a:t>gut</a:t>
                      </a:r>
                      <a:endParaRPr lang="en-US" sz="4000" dirty="0"/>
                    </a:p>
                  </a:txBody>
                  <a:tcPr/>
                </a:tc>
              </a:tr>
            </a:tbl>
          </a:graphicData>
        </a:graphic>
      </p:graphicFrame>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/j/ word sort- sort the words by how the /j/ sound is spelled (j, </a:t>
            </a:r>
            <a:r>
              <a:rPr lang="en-US" sz="2800" dirty="0" err="1" smtClean="0"/>
              <a:t>dge</a:t>
            </a:r>
            <a:r>
              <a:rPr lang="en-US" sz="2800" dirty="0" smtClean="0"/>
              <a:t>, </a:t>
            </a:r>
            <a:r>
              <a:rPr lang="en-US" sz="2800" dirty="0" err="1" smtClean="0"/>
              <a:t>ge</a:t>
            </a:r>
            <a:r>
              <a:rPr lang="en-US" sz="2800" dirty="0" smtClean="0"/>
              <a:t>). What is the pattern you see?</a:t>
            </a:r>
            <a:endParaRPr lang="en-US" sz="2800" dirty="0"/>
          </a:p>
        </p:txBody>
      </p:sp>
      <p:graphicFrame>
        <p:nvGraphicFramePr>
          <p:cNvPr id="4" name="Table 3"/>
          <p:cNvGraphicFramePr>
            <a:graphicFrameLocks noGrp="1"/>
          </p:cNvGraphicFramePr>
          <p:nvPr/>
        </p:nvGraphicFramePr>
        <p:xfrm>
          <a:off x="381000" y="1676400"/>
          <a:ext cx="8382000" cy="3600450"/>
        </p:xfrm>
        <a:graphic>
          <a:graphicData uri="http://schemas.openxmlformats.org/drawingml/2006/table">
            <a:tbl>
              <a:tblPr firstRow="1" bandRow="1">
                <a:tableStyleId>{5940675A-B579-460E-94D1-54222C63F5DA}</a:tableStyleId>
              </a:tblPr>
              <a:tblGrid>
                <a:gridCol w="2095500"/>
                <a:gridCol w="2095500"/>
                <a:gridCol w="2095500"/>
                <a:gridCol w="2095500"/>
              </a:tblGrid>
              <a:tr h="1200150">
                <a:tc>
                  <a:txBody>
                    <a:bodyPr/>
                    <a:lstStyle/>
                    <a:p>
                      <a:pPr algn="ctr"/>
                      <a:r>
                        <a:rPr lang="en-US" sz="4000" dirty="0" smtClean="0"/>
                        <a:t>dodge</a:t>
                      </a:r>
                      <a:endParaRPr lang="en-US" sz="4000" dirty="0"/>
                    </a:p>
                  </a:txBody>
                  <a:tcPr/>
                </a:tc>
                <a:tc>
                  <a:txBody>
                    <a:bodyPr/>
                    <a:lstStyle/>
                    <a:p>
                      <a:pPr algn="ctr"/>
                      <a:r>
                        <a:rPr lang="en-US" sz="4000" dirty="0" smtClean="0"/>
                        <a:t>fudge</a:t>
                      </a:r>
                      <a:endParaRPr lang="en-US" sz="4000" dirty="0"/>
                    </a:p>
                  </a:txBody>
                  <a:tcPr/>
                </a:tc>
                <a:tc>
                  <a:txBody>
                    <a:bodyPr/>
                    <a:lstStyle/>
                    <a:p>
                      <a:pPr algn="ctr"/>
                      <a:r>
                        <a:rPr lang="en-US" sz="4000" baseline="0" dirty="0" smtClean="0"/>
                        <a:t>sledge</a:t>
                      </a:r>
                      <a:endParaRPr lang="en-US" sz="4000" dirty="0"/>
                    </a:p>
                  </a:txBody>
                  <a:tcPr/>
                </a:tc>
                <a:tc>
                  <a:txBody>
                    <a:bodyPr/>
                    <a:lstStyle/>
                    <a:p>
                      <a:pPr algn="ctr"/>
                      <a:r>
                        <a:rPr lang="en-US" sz="4000" dirty="0" smtClean="0"/>
                        <a:t>wage</a:t>
                      </a:r>
                      <a:endParaRPr lang="en-US" sz="4000" dirty="0"/>
                    </a:p>
                  </a:txBody>
                  <a:tcPr/>
                </a:tc>
              </a:tr>
              <a:tr h="1200150">
                <a:tc>
                  <a:txBody>
                    <a:bodyPr/>
                    <a:lstStyle/>
                    <a:p>
                      <a:pPr algn="ctr"/>
                      <a:r>
                        <a:rPr lang="en-US" sz="4000" dirty="0" smtClean="0"/>
                        <a:t>scrooge</a:t>
                      </a:r>
                      <a:endParaRPr lang="en-US" sz="4000" dirty="0"/>
                    </a:p>
                  </a:txBody>
                  <a:tcPr/>
                </a:tc>
                <a:tc>
                  <a:txBody>
                    <a:bodyPr/>
                    <a:lstStyle/>
                    <a:p>
                      <a:pPr algn="ctr"/>
                      <a:r>
                        <a:rPr lang="en-US" sz="4000" dirty="0" smtClean="0"/>
                        <a:t>village</a:t>
                      </a:r>
                      <a:endParaRPr lang="en-US" sz="4000" dirty="0"/>
                    </a:p>
                  </a:txBody>
                  <a:tcPr/>
                </a:tc>
                <a:tc>
                  <a:txBody>
                    <a:bodyPr/>
                    <a:lstStyle/>
                    <a:p>
                      <a:pPr algn="ctr"/>
                      <a:r>
                        <a:rPr lang="en-US" sz="4000" dirty="0" smtClean="0"/>
                        <a:t>just</a:t>
                      </a:r>
                      <a:endParaRPr lang="en-US" sz="4000" dirty="0"/>
                    </a:p>
                  </a:txBody>
                  <a:tcPr/>
                </a:tc>
                <a:tc>
                  <a:txBody>
                    <a:bodyPr/>
                    <a:lstStyle/>
                    <a:p>
                      <a:pPr algn="ctr"/>
                      <a:r>
                        <a:rPr lang="en-US" sz="4000" dirty="0" smtClean="0"/>
                        <a:t>joker</a:t>
                      </a:r>
                      <a:endParaRPr lang="en-US" sz="4000" dirty="0"/>
                    </a:p>
                  </a:txBody>
                  <a:tcPr/>
                </a:tc>
              </a:tr>
              <a:tr h="1200150">
                <a:tc>
                  <a:txBody>
                    <a:bodyPr/>
                    <a:lstStyle/>
                    <a:p>
                      <a:pPr algn="ctr"/>
                      <a:r>
                        <a:rPr lang="en-US" sz="4000" dirty="0" smtClean="0"/>
                        <a:t>jade</a:t>
                      </a:r>
                      <a:endParaRPr lang="en-US" sz="4000" dirty="0"/>
                    </a:p>
                  </a:txBody>
                  <a:tcPr/>
                </a:tc>
                <a:tc>
                  <a:txBody>
                    <a:bodyPr/>
                    <a:lstStyle/>
                    <a:p>
                      <a:pPr algn="ctr"/>
                      <a:r>
                        <a:rPr lang="en-US" sz="4000" dirty="0" smtClean="0"/>
                        <a:t>jiggle</a:t>
                      </a:r>
                      <a:endParaRPr lang="en-US" sz="4000" dirty="0"/>
                    </a:p>
                  </a:txBody>
                  <a:tcPr/>
                </a:tc>
                <a:tc>
                  <a:txBody>
                    <a:bodyPr/>
                    <a:lstStyle/>
                    <a:p>
                      <a:pPr algn="ctr"/>
                      <a:r>
                        <a:rPr lang="en-US" sz="4000" dirty="0" smtClean="0"/>
                        <a:t>jot</a:t>
                      </a:r>
                      <a:endParaRPr lang="en-US" sz="4000" dirty="0"/>
                    </a:p>
                  </a:txBody>
                  <a:tcPr/>
                </a:tc>
                <a:tc>
                  <a:txBody>
                    <a:bodyPr/>
                    <a:lstStyle/>
                    <a:p>
                      <a:pPr algn="ctr"/>
                      <a:r>
                        <a:rPr lang="en-US" sz="4000" dirty="0" smtClean="0"/>
                        <a:t>jut</a:t>
                      </a:r>
                      <a:endParaRPr lang="en-US" sz="4000" dirty="0"/>
                    </a:p>
                  </a:txBody>
                  <a:tcPr/>
                </a:tc>
              </a:tr>
            </a:tbl>
          </a:graphicData>
        </a:graphic>
      </p:graphicFrame>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a:t>
            </a:r>
            <a:r>
              <a:rPr lang="en-US" sz="2800" dirty="0" smtClean="0">
                <a:latin typeface="Arial"/>
                <a:cs typeface="Arial"/>
              </a:rPr>
              <a:t>ē</a:t>
            </a:r>
            <a:r>
              <a:rPr lang="en-US" sz="2800" dirty="0" smtClean="0"/>
              <a:t>/ word sort- sort the words by how the /</a:t>
            </a:r>
            <a:r>
              <a:rPr lang="en-US" sz="2800" dirty="0" smtClean="0">
                <a:latin typeface="Arial"/>
                <a:cs typeface="Arial"/>
              </a:rPr>
              <a:t> ē </a:t>
            </a:r>
            <a:r>
              <a:rPr lang="en-US" sz="2800" dirty="0" smtClean="0"/>
              <a:t>/ sound is spelled (e, </a:t>
            </a:r>
            <a:r>
              <a:rPr lang="en-US" sz="2800" dirty="0" err="1" smtClean="0"/>
              <a:t>ee</a:t>
            </a:r>
            <a:r>
              <a:rPr lang="en-US" sz="2800" dirty="0" smtClean="0"/>
              <a:t>, </a:t>
            </a:r>
            <a:r>
              <a:rPr lang="en-US" sz="2800" dirty="0" err="1" smtClean="0"/>
              <a:t>ea,y</a:t>
            </a:r>
            <a:r>
              <a:rPr lang="en-US" sz="2800" dirty="0" smtClean="0"/>
              <a:t>). What is the pattern you see?</a:t>
            </a:r>
            <a:endParaRPr lang="en-US" sz="2800" dirty="0"/>
          </a:p>
        </p:txBody>
      </p:sp>
      <p:graphicFrame>
        <p:nvGraphicFramePr>
          <p:cNvPr id="4" name="Table 3"/>
          <p:cNvGraphicFramePr>
            <a:graphicFrameLocks noGrp="1"/>
          </p:cNvGraphicFramePr>
          <p:nvPr/>
        </p:nvGraphicFramePr>
        <p:xfrm>
          <a:off x="381000" y="1676400"/>
          <a:ext cx="8382000" cy="4800600"/>
        </p:xfrm>
        <a:graphic>
          <a:graphicData uri="http://schemas.openxmlformats.org/drawingml/2006/table">
            <a:tbl>
              <a:tblPr firstRow="1" bandRow="1">
                <a:tableStyleId>{5940675A-B579-460E-94D1-54222C63F5DA}</a:tableStyleId>
              </a:tblPr>
              <a:tblGrid>
                <a:gridCol w="2095500"/>
                <a:gridCol w="2095500"/>
                <a:gridCol w="2095500"/>
                <a:gridCol w="2095500"/>
              </a:tblGrid>
              <a:tr h="1200150">
                <a:tc>
                  <a:txBody>
                    <a:bodyPr/>
                    <a:lstStyle/>
                    <a:p>
                      <a:pPr algn="ctr"/>
                      <a:r>
                        <a:rPr lang="en-US" sz="4000" dirty="0" smtClean="0"/>
                        <a:t>fever</a:t>
                      </a:r>
                      <a:endParaRPr lang="en-US" sz="4000" dirty="0"/>
                    </a:p>
                  </a:txBody>
                  <a:tcPr/>
                </a:tc>
                <a:tc>
                  <a:txBody>
                    <a:bodyPr/>
                    <a:lstStyle/>
                    <a:p>
                      <a:pPr algn="ctr"/>
                      <a:r>
                        <a:rPr lang="en-US" sz="4000" dirty="0" smtClean="0"/>
                        <a:t>see</a:t>
                      </a:r>
                      <a:endParaRPr lang="en-US" sz="4000" dirty="0"/>
                    </a:p>
                  </a:txBody>
                  <a:tcPr/>
                </a:tc>
                <a:tc>
                  <a:txBody>
                    <a:bodyPr/>
                    <a:lstStyle/>
                    <a:p>
                      <a:pPr algn="ctr"/>
                      <a:r>
                        <a:rPr lang="en-US" sz="4000" baseline="0" dirty="0" smtClean="0"/>
                        <a:t>sea</a:t>
                      </a:r>
                      <a:endParaRPr lang="en-US" sz="4000" dirty="0"/>
                    </a:p>
                  </a:txBody>
                  <a:tcPr/>
                </a:tc>
                <a:tc>
                  <a:txBody>
                    <a:bodyPr/>
                    <a:lstStyle/>
                    <a:p>
                      <a:pPr algn="ctr"/>
                      <a:r>
                        <a:rPr lang="en-US" sz="4000" dirty="0" smtClean="0"/>
                        <a:t>baby</a:t>
                      </a:r>
                      <a:endParaRPr lang="en-US" sz="4000" dirty="0"/>
                    </a:p>
                  </a:txBody>
                  <a:tcPr/>
                </a:tc>
              </a:tr>
              <a:tr h="1200150">
                <a:tc>
                  <a:txBody>
                    <a:bodyPr/>
                    <a:lstStyle/>
                    <a:p>
                      <a:pPr algn="ctr"/>
                      <a:r>
                        <a:rPr lang="en-US" sz="4000" dirty="0" smtClean="0"/>
                        <a:t>seed</a:t>
                      </a:r>
                      <a:endParaRPr lang="en-US" sz="4000" dirty="0"/>
                    </a:p>
                  </a:txBody>
                  <a:tcPr/>
                </a:tc>
                <a:tc>
                  <a:txBody>
                    <a:bodyPr/>
                    <a:lstStyle/>
                    <a:p>
                      <a:pPr algn="ctr"/>
                      <a:r>
                        <a:rPr lang="en-US" sz="4000" dirty="0" smtClean="0"/>
                        <a:t>pee</a:t>
                      </a:r>
                      <a:endParaRPr lang="en-US" sz="4000" dirty="0"/>
                    </a:p>
                  </a:txBody>
                  <a:tcPr/>
                </a:tc>
                <a:tc>
                  <a:txBody>
                    <a:bodyPr/>
                    <a:lstStyle/>
                    <a:p>
                      <a:pPr algn="ctr"/>
                      <a:r>
                        <a:rPr lang="en-US" sz="4000" dirty="0" smtClean="0"/>
                        <a:t>beaver</a:t>
                      </a:r>
                      <a:endParaRPr lang="en-US" sz="4000" dirty="0"/>
                    </a:p>
                  </a:txBody>
                  <a:tcPr/>
                </a:tc>
                <a:tc>
                  <a:txBody>
                    <a:bodyPr/>
                    <a:lstStyle/>
                    <a:p>
                      <a:pPr algn="ctr"/>
                      <a:r>
                        <a:rPr lang="en-US" sz="4000" dirty="0" smtClean="0"/>
                        <a:t>cleaver</a:t>
                      </a:r>
                      <a:endParaRPr lang="en-US" sz="4000" dirty="0"/>
                    </a:p>
                  </a:txBody>
                  <a:tcPr/>
                </a:tc>
              </a:tr>
              <a:tr h="1200150">
                <a:tc>
                  <a:txBody>
                    <a:bodyPr/>
                    <a:lstStyle/>
                    <a:p>
                      <a:pPr algn="ctr"/>
                      <a:r>
                        <a:rPr lang="en-US" sz="4000" dirty="0" smtClean="0"/>
                        <a:t>greed</a:t>
                      </a:r>
                      <a:endParaRPr lang="en-US" sz="4000" dirty="0"/>
                    </a:p>
                  </a:txBody>
                  <a:tcPr/>
                </a:tc>
                <a:tc>
                  <a:txBody>
                    <a:bodyPr/>
                    <a:lstStyle/>
                    <a:p>
                      <a:pPr algn="ctr"/>
                      <a:r>
                        <a:rPr lang="en-US" sz="4000" dirty="0" smtClean="0"/>
                        <a:t>angry</a:t>
                      </a:r>
                      <a:endParaRPr lang="en-US" sz="4000" dirty="0"/>
                    </a:p>
                  </a:txBody>
                  <a:tcPr/>
                </a:tc>
                <a:tc>
                  <a:txBody>
                    <a:bodyPr/>
                    <a:lstStyle/>
                    <a:p>
                      <a:pPr algn="ctr"/>
                      <a:r>
                        <a:rPr lang="en-US" sz="4000" dirty="0" smtClean="0"/>
                        <a:t>tree</a:t>
                      </a:r>
                      <a:endParaRPr lang="en-US" sz="4000" dirty="0"/>
                    </a:p>
                  </a:txBody>
                  <a:tcPr/>
                </a:tc>
                <a:tc>
                  <a:txBody>
                    <a:bodyPr/>
                    <a:lstStyle/>
                    <a:p>
                      <a:pPr algn="ctr"/>
                      <a:r>
                        <a:rPr lang="en-US" sz="4000" dirty="0" smtClean="0"/>
                        <a:t>season</a:t>
                      </a:r>
                      <a:endParaRPr lang="en-US" sz="4000" dirty="0"/>
                    </a:p>
                  </a:txBody>
                  <a:tcPr/>
                </a:tc>
              </a:tr>
              <a:tr h="1200150">
                <a:tc>
                  <a:txBody>
                    <a:bodyPr/>
                    <a:lstStyle/>
                    <a:p>
                      <a:pPr algn="ctr"/>
                      <a:r>
                        <a:rPr lang="en-US" sz="4000" dirty="0" smtClean="0"/>
                        <a:t>be</a:t>
                      </a:r>
                      <a:endParaRPr lang="en-US" sz="4000" dirty="0"/>
                    </a:p>
                  </a:txBody>
                  <a:tcPr/>
                </a:tc>
                <a:tc>
                  <a:txBody>
                    <a:bodyPr/>
                    <a:lstStyle/>
                    <a:p>
                      <a:pPr algn="ctr"/>
                      <a:r>
                        <a:rPr lang="en-US" sz="4000" dirty="0" smtClean="0"/>
                        <a:t>before</a:t>
                      </a:r>
                      <a:endParaRPr lang="en-US" sz="4000" dirty="0"/>
                    </a:p>
                  </a:txBody>
                  <a:tcPr/>
                </a:tc>
                <a:tc>
                  <a:txBody>
                    <a:bodyPr/>
                    <a:lstStyle/>
                    <a:p>
                      <a:pPr algn="ctr"/>
                      <a:r>
                        <a:rPr lang="en-US" sz="4000" dirty="0" smtClean="0"/>
                        <a:t>pea</a:t>
                      </a:r>
                      <a:endParaRPr lang="en-US" sz="4000" dirty="0"/>
                    </a:p>
                  </a:txBody>
                  <a:tcPr/>
                </a:tc>
                <a:tc>
                  <a:txBody>
                    <a:bodyPr/>
                    <a:lstStyle/>
                    <a:p>
                      <a:pPr algn="ctr"/>
                      <a:r>
                        <a:rPr lang="en-US" sz="4000" dirty="0" smtClean="0"/>
                        <a:t>crazy</a:t>
                      </a:r>
                      <a:endParaRPr lang="en-US" sz="4000" dirty="0"/>
                    </a:p>
                  </a:txBody>
                  <a:tcPr/>
                </a:tc>
              </a:tr>
            </a:tbl>
          </a:graphicData>
        </a:graphic>
      </p:graphicFrame>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a:t>
            </a:r>
            <a:r>
              <a:rPr lang="en-US" sz="2800" dirty="0" smtClean="0">
                <a:latin typeface="Arial"/>
                <a:cs typeface="Arial"/>
              </a:rPr>
              <a:t>ā</a:t>
            </a:r>
            <a:r>
              <a:rPr lang="en-US" sz="2800" dirty="0" smtClean="0"/>
              <a:t>/ word sort- sort the words by how the /</a:t>
            </a:r>
            <a:r>
              <a:rPr lang="en-US" sz="2800" dirty="0" smtClean="0">
                <a:latin typeface="Arial"/>
                <a:cs typeface="Arial"/>
              </a:rPr>
              <a:t> </a:t>
            </a:r>
            <a:r>
              <a:rPr lang="en-US" sz="2800" dirty="0" smtClean="0">
                <a:latin typeface="Arial"/>
                <a:cs typeface="Arial"/>
              </a:rPr>
              <a:t>ā </a:t>
            </a:r>
            <a:r>
              <a:rPr lang="en-US" sz="2800" dirty="0" smtClean="0"/>
              <a:t>/ sound is spelled (a, </a:t>
            </a:r>
            <a:r>
              <a:rPr lang="en-US" sz="2800" dirty="0" err="1" smtClean="0"/>
              <a:t>a_e</a:t>
            </a:r>
            <a:r>
              <a:rPr lang="en-US" sz="2800" dirty="0" smtClean="0"/>
              <a:t>, </a:t>
            </a:r>
            <a:r>
              <a:rPr lang="en-US" sz="2800" dirty="0" err="1" smtClean="0"/>
              <a:t>ai</a:t>
            </a:r>
            <a:r>
              <a:rPr lang="en-US" sz="2800" dirty="0" smtClean="0"/>
              <a:t>, ay). What is the pattern you see?</a:t>
            </a:r>
            <a:endParaRPr lang="en-US" sz="2800" dirty="0"/>
          </a:p>
        </p:txBody>
      </p:sp>
      <p:graphicFrame>
        <p:nvGraphicFramePr>
          <p:cNvPr id="4" name="Table 3"/>
          <p:cNvGraphicFramePr>
            <a:graphicFrameLocks noGrp="1"/>
          </p:cNvGraphicFramePr>
          <p:nvPr/>
        </p:nvGraphicFramePr>
        <p:xfrm>
          <a:off x="381000" y="1676400"/>
          <a:ext cx="8382000" cy="4800600"/>
        </p:xfrm>
        <a:graphic>
          <a:graphicData uri="http://schemas.openxmlformats.org/drawingml/2006/table">
            <a:tbl>
              <a:tblPr firstRow="1" bandRow="1">
                <a:tableStyleId>{5940675A-B579-460E-94D1-54222C63F5DA}</a:tableStyleId>
              </a:tblPr>
              <a:tblGrid>
                <a:gridCol w="2095500"/>
                <a:gridCol w="2095500"/>
                <a:gridCol w="2095500"/>
                <a:gridCol w="2095500"/>
              </a:tblGrid>
              <a:tr h="1200150">
                <a:tc>
                  <a:txBody>
                    <a:bodyPr/>
                    <a:lstStyle/>
                    <a:p>
                      <a:pPr algn="ctr"/>
                      <a:r>
                        <a:rPr lang="en-US" sz="4000" dirty="0" smtClean="0"/>
                        <a:t>savor</a:t>
                      </a:r>
                      <a:endParaRPr lang="en-US" sz="4000" dirty="0"/>
                    </a:p>
                  </a:txBody>
                  <a:tcPr/>
                </a:tc>
                <a:tc>
                  <a:txBody>
                    <a:bodyPr/>
                    <a:lstStyle/>
                    <a:p>
                      <a:pPr algn="ctr"/>
                      <a:r>
                        <a:rPr lang="en-US" sz="4000" dirty="0" smtClean="0"/>
                        <a:t>date</a:t>
                      </a:r>
                      <a:endParaRPr lang="en-US" sz="4000" dirty="0"/>
                    </a:p>
                  </a:txBody>
                  <a:tcPr/>
                </a:tc>
                <a:tc>
                  <a:txBody>
                    <a:bodyPr/>
                    <a:lstStyle/>
                    <a:p>
                      <a:pPr algn="ctr"/>
                      <a:r>
                        <a:rPr lang="en-US" sz="4000" baseline="0" dirty="0" smtClean="0"/>
                        <a:t>bail</a:t>
                      </a:r>
                      <a:endParaRPr lang="en-US" sz="4000" dirty="0"/>
                    </a:p>
                  </a:txBody>
                  <a:tcPr/>
                </a:tc>
                <a:tc>
                  <a:txBody>
                    <a:bodyPr/>
                    <a:lstStyle/>
                    <a:p>
                      <a:pPr algn="ctr"/>
                      <a:r>
                        <a:rPr lang="en-US" sz="4000" dirty="0" smtClean="0"/>
                        <a:t>pay</a:t>
                      </a:r>
                      <a:endParaRPr lang="en-US" sz="4000" dirty="0"/>
                    </a:p>
                  </a:txBody>
                  <a:tcPr/>
                </a:tc>
              </a:tr>
              <a:tr h="1200150">
                <a:tc>
                  <a:txBody>
                    <a:bodyPr/>
                    <a:lstStyle/>
                    <a:p>
                      <a:pPr algn="ctr"/>
                      <a:r>
                        <a:rPr lang="en-US" sz="4000" dirty="0" smtClean="0"/>
                        <a:t>paid</a:t>
                      </a:r>
                      <a:endParaRPr lang="en-US" sz="4000" dirty="0"/>
                    </a:p>
                  </a:txBody>
                  <a:tcPr/>
                </a:tc>
                <a:tc>
                  <a:txBody>
                    <a:bodyPr/>
                    <a:lstStyle/>
                    <a:p>
                      <a:pPr algn="ctr"/>
                      <a:r>
                        <a:rPr lang="en-US" sz="4000" dirty="0" smtClean="0"/>
                        <a:t>make</a:t>
                      </a:r>
                      <a:endParaRPr lang="en-US" sz="4000" dirty="0"/>
                    </a:p>
                  </a:txBody>
                  <a:tcPr/>
                </a:tc>
                <a:tc>
                  <a:txBody>
                    <a:bodyPr/>
                    <a:lstStyle/>
                    <a:p>
                      <a:pPr algn="ctr"/>
                      <a:r>
                        <a:rPr lang="en-US" sz="4000" dirty="0" smtClean="0"/>
                        <a:t>sailor</a:t>
                      </a:r>
                      <a:endParaRPr lang="en-US" sz="4000" dirty="0"/>
                    </a:p>
                  </a:txBody>
                  <a:tcPr/>
                </a:tc>
                <a:tc>
                  <a:txBody>
                    <a:bodyPr/>
                    <a:lstStyle/>
                    <a:p>
                      <a:pPr algn="ctr"/>
                      <a:r>
                        <a:rPr lang="en-US" sz="4000" dirty="0" smtClean="0"/>
                        <a:t>say</a:t>
                      </a:r>
                      <a:endParaRPr lang="en-US" sz="4000" dirty="0"/>
                    </a:p>
                  </a:txBody>
                  <a:tcPr/>
                </a:tc>
              </a:tr>
              <a:tr h="1200150">
                <a:tc>
                  <a:txBody>
                    <a:bodyPr/>
                    <a:lstStyle/>
                    <a:p>
                      <a:pPr algn="ctr"/>
                      <a:r>
                        <a:rPr lang="en-US" sz="4000" dirty="0" smtClean="0"/>
                        <a:t>grade</a:t>
                      </a:r>
                      <a:endParaRPr lang="en-US" sz="4000" dirty="0"/>
                    </a:p>
                  </a:txBody>
                  <a:tcPr/>
                </a:tc>
                <a:tc>
                  <a:txBody>
                    <a:bodyPr/>
                    <a:lstStyle/>
                    <a:p>
                      <a:pPr algn="ctr"/>
                      <a:r>
                        <a:rPr lang="en-US" sz="4000" dirty="0" smtClean="0"/>
                        <a:t>hay</a:t>
                      </a:r>
                      <a:endParaRPr lang="en-US" sz="4000" dirty="0"/>
                    </a:p>
                  </a:txBody>
                  <a:tcPr/>
                </a:tc>
                <a:tc>
                  <a:txBody>
                    <a:bodyPr/>
                    <a:lstStyle/>
                    <a:p>
                      <a:pPr algn="ctr"/>
                      <a:r>
                        <a:rPr lang="en-US" sz="4000" dirty="0" smtClean="0"/>
                        <a:t>maid</a:t>
                      </a:r>
                      <a:endParaRPr lang="en-US" sz="4000" dirty="0"/>
                    </a:p>
                  </a:txBody>
                  <a:tcPr/>
                </a:tc>
                <a:tc>
                  <a:txBody>
                    <a:bodyPr/>
                    <a:lstStyle/>
                    <a:p>
                      <a:pPr algn="ctr"/>
                      <a:r>
                        <a:rPr lang="en-US" sz="4000" dirty="0" smtClean="0"/>
                        <a:t>gray</a:t>
                      </a:r>
                      <a:endParaRPr lang="en-US" sz="4000" dirty="0"/>
                    </a:p>
                  </a:txBody>
                  <a:tcPr/>
                </a:tc>
              </a:tr>
              <a:tr h="1200150">
                <a:tc>
                  <a:txBody>
                    <a:bodyPr/>
                    <a:lstStyle/>
                    <a:p>
                      <a:pPr algn="ctr"/>
                      <a:r>
                        <a:rPr lang="en-US" sz="4000" dirty="0" smtClean="0"/>
                        <a:t>paver</a:t>
                      </a:r>
                      <a:endParaRPr lang="en-US" sz="4000" dirty="0"/>
                    </a:p>
                  </a:txBody>
                  <a:tcPr/>
                </a:tc>
                <a:tc>
                  <a:txBody>
                    <a:bodyPr/>
                    <a:lstStyle/>
                    <a:p>
                      <a:pPr algn="ctr"/>
                      <a:r>
                        <a:rPr lang="en-US" sz="4000" dirty="0" smtClean="0"/>
                        <a:t>favor</a:t>
                      </a:r>
                      <a:endParaRPr lang="en-US" sz="4000" dirty="0"/>
                    </a:p>
                  </a:txBody>
                  <a:tcPr/>
                </a:tc>
                <a:tc>
                  <a:txBody>
                    <a:bodyPr/>
                    <a:lstStyle/>
                    <a:p>
                      <a:pPr algn="ctr"/>
                      <a:r>
                        <a:rPr lang="en-US" sz="4000" dirty="0" smtClean="0"/>
                        <a:t>lay</a:t>
                      </a:r>
                      <a:endParaRPr lang="en-US" sz="4000" dirty="0"/>
                    </a:p>
                  </a:txBody>
                  <a:tcPr/>
                </a:tc>
                <a:tc>
                  <a:txBody>
                    <a:bodyPr/>
                    <a:lstStyle/>
                    <a:p>
                      <a:pPr algn="ctr"/>
                      <a:r>
                        <a:rPr lang="en-US" sz="4000" dirty="0" smtClean="0"/>
                        <a:t>laid</a:t>
                      </a:r>
                      <a:endParaRPr lang="en-US" sz="4000" dirty="0"/>
                    </a:p>
                  </a:txBody>
                  <a:tcPr/>
                </a:tc>
              </a:tr>
            </a:tbl>
          </a:graphicData>
        </a:graphic>
      </p:graphicFrame>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a:t>
            </a:r>
            <a:r>
              <a:rPr lang="en-US" sz="2800" dirty="0" smtClean="0">
                <a:latin typeface="Arial"/>
                <a:cs typeface="Arial"/>
              </a:rPr>
              <a:t>ī</a:t>
            </a:r>
            <a:r>
              <a:rPr lang="en-US" sz="2800" dirty="0" smtClean="0"/>
              <a:t>/ word sort- sort the words by how the /</a:t>
            </a:r>
            <a:r>
              <a:rPr lang="en-US" sz="2800" dirty="0" smtClean="0">
                <a:latin typeface="Arial"/>
                <a:cs typeface="Arial"/>
              </a:rPr>
              <a:t> </a:t>
            </a:r>
            <a:r>
              <a:rPr lang="en-US" sz="2800" dirty="0" smtClean="0">
                <a:latin typeface="Arial"/>
                <a:cs typeface="Arial"/>
              </a:rPr>
              <a:t>ī</a:t>
            </a:r>
            <a:r>
              <a:rPr lang="en-US" sz="2800" dirty="0" smtClean="0"/>
              <a:t>/ sound is spelled (</a:t>
            </a:r>
            <a:r>
              <a:rPr lang="en-US" sz="2800" dirty="0" err="1" smtClean="0"/>
              <a:t>i</a:t>
            </a:r>
            <a:r>
              <a:rPr lang="en-US" sz="2800" dirty="0" smtClean="0"/>
              <a:t>, </a:t>
            </a:r>
            <a:r>
              <a:rPr lang="en-US" sz="2800" dirty="0" err="1" smtClean="0"/>
              <a:t>i_e</a:t>
            </a:r>
            <a:r>
              <a:rPr lang="en-US" sz="2800" dirty="0" smtClean="0"/>
              <a:t>, </a:t>
            </a:r>
            <a:r>
              <a:rPr lang="en-US" sz="2800" dirty="0" err="1" smtClean="0"/>
              <a:t>igh</a:t>
            </a:r>
            <a:r>
              <a:rPr lang="en-US" sz="2800" dirty="0" smtClean="0"/>
              <a:t>, y). What is the pattern you see?</a:t>
            </a:r>
            <a:endParaRPr lang="en-US" sz="2800" dirty="0"/>
          </a:p>
        </p:txBody>
      </p:sp>
      <p:graphicFrame>
        <p:nvGraphicFramePr>
          <p:cNvPr id="4" name="Table 3"/>
          <p:cNvGraphicFramePr>
            <a:graphicFrameLocks noGrp="1"/>
          </p:cNvGraphicFramePr>
          <p:nvPr/>
        </p:nvGraphicFramePr>
        <p:xfrm>
          <a:off x="381000" y="1676400"/>
          <a:ext cx="8382000" cy="4800600"/>
        </p:xfrm>
        <a:graphic>
          <a:graphicData uri="http://schemas.openxmlformats.org/drawingml/2006/table">
            <a:tbl>
              <a:tblPr firstRow="1" bandRow="1">
                <a:tableStyleId>{5940675A-B579-460E-94D1-54222C63F5DA}</a:tableStyleId>
              </a:tblPr>
              <a:tblGrid>
                <a:gridCol w="2095500"/>
                <a:gridCol w="2095500"/>
                <a:gridCol w="2095500"/>
                <a:gridCol w="2095500"/>
              </a:tblGrid>
              <a:tr h="1200150">
                <a:tc>
                  <a:txBody>
                    <a:bodyPr/>
                    <a:lstStyle/>
                    <a:p>
                      <a:pPr algn="ctr"/>
                      <a:r>
                        <a:rPr lang="en-US" sz="4000" dirty="0" smtClean="0"/>
                        <a:t>bicycle</a:t>
                      </a:r>
                      <a:endParaRPr lang="en-US" sz="4000" dirty="0"/>
                    </a:p>
                  </a:txBody>
                  <a:tcPr/>
                </a:tc>
                <a:tc>
                  <a:txBody>
                    <a:bodyPr/>
                    <a:lstStyle/>
                    <a:p>
                      <a:pPr algn="ctr"/>
                      <a:r>
                        <a:rPr lang="en-US" sz="4000" dirty="0" smtClean="0"/>
                        <a:t>rice</a:t>
                      </a:r>
                      <a:endParaRPr lang="en-US" sz="4000" dirty="0"/>
                    </a:p>
                  </a:txBody>
                  <a:tcPr/>
                </a:tc>
                <a:tc>
                  <a:txBody>
                    <a:bodyPr/>
                    <a:lstStyle/>
                    <a:p>
                      <a:pPr algn="ctr"/>
                      <a:r>
                        <a:rPr lang="en-US" sz="4000" dirty="0" smtClean="0"/>
                        <a:t>fight</a:t>
                      </a:r>
                      <a:endParaRPr lang="en-US" sz="4000" dirty="0"/>
                    </a:p>
                  </a:txBody>
                  <a:tcPr/>
                </a:tc>
                <a:tc>
                  <a:txBody>
                    <a:bodyPr/>
                    <a:lstStyle/>
                    <a:p>
                      <a:pPr algn="ctr"/>
                      <a:r>
                        <a:rPr lang="en-US" sz="4000" dirty="0" smtClean="0"/>
                        <a:t>cry</a:t>
                      </a:r>
                      <a:endParaRPr lang="en-US" sz="4000" dirty="0"/>
                    </a:p>
                  </a:txBody>
                  <a:tcPr/>
                </a:tc>
              </a:tr>
              <a:tr h="1200150">
                <a:tc>
                  <a:txBody>
                    <a:bodyPr/>
                    <a:lstStyle/>
                    <a:p>
                      <a:pPr algn="ctr"/>
                      <a:r>
                        <a:rPr lang="en-US" sz="4000" dirty="0" smtClean="0"/>
                        <a:t>pry</a:t>
                      </a:r>
                      <a:endParaRPr lang="en-US" sz="4000" dirty="0"/>
                    </a:p>
                  </a:txBody>
                  <a:tcPr/>
                </a:tc>
                <a:tc>
                  <a:txBody>
                    <a:bodyPr/>
                    <a:lstStyle/>
                    <a:p>
                      <a:pPr algn="ctr"/>
                      <a:r>
                        <a:rPr lang="en-US" sz="4000" dirty="0" smtClean="0"/>
                        <a:t>tricycle</a:t>
                      </a:r>
                      <a:endParaRPr lang="en-US" sz="4000" dirty="0"/>
                    </a:p>
                  </a:txBody>
                  <a:tcPr/>
                </a:tc>
                <a:tc>
                  <a:txBody>
                    <a:bodyPr/>
                    <a:lstStyle/>
                    <a:p>
                      <a:pPr algn="ctr"/>
                      <a:r>
                        <a:rPr lang="en-US" sz="4000" dirty="0" smtClean="0"/>
                        <a:t>tripe</a:t>
                      </a:r>
                      <a:endParaRPr lang="en-US" sz="4000" dirty="0"/>
                    </a:p>
                  </a:txBody>
                  <a:tcPr/>
                </a:tc>
                <a:tc>
                  <a:txBody>
                    <a:bodyPr/>
                    <a:lstStyle/>
                    <a:p>
                      <a:pPr algn="ctr"/>
                      <a:r>
                        <a:rPr lang="en-US" sz="4000" dirty="0" smtClean="0"/>
                        <a:t>might</a:t>
                      </a:r>
                      <a:endParaRPr lang="en-US" sz="4000" dirty="0"/>
                    </a:p>
                  </a:txBody>
                  <a:tcPr/>
                </a:tc>
              </a:tr>
              <a:tr h="1200150">
                <a:tc>
                  <a:txBody>
                    <a:bodyPr/>
                    <a:lstStyle/>
                    <a:p>
                      <a:pPr algn="ctr"/>
                      <a:r>
                        <a:rPr lang="en-US" sz="4000" dirty="0" smtClean="0"/>
                        <a:t>dry</a:t>
                      </a:r>
                      <a:endParaRPr lang="en-US" sz="4000" dirty="0"/>
                    </a:p>
                  </a:txBody>
                  <a:tcPr/>
                </a:tc>
                <a:tc>
                  <a:txBody>
                    <a:bodyPr/>
                    <a:lstStyle/>
                    <a:p>
                      <a:pPr algn="ctr"/>
                      <a:r>
                        <a:rPr lang="en-US" sz="4000" dirty="0" smtClean="0"/>
                        <a:t>right</a:t>
                      </a:r>
                      <a:endParaRPr lang="en-US" sz="4000" dirty="0"/>
                    </a:p>
                  </a:txBody>
                  <a:tcPr/>
                </a:tc>
                <a:tc>
                  <a:txBody>
                    <a:bodyPr/>
                    <a:lstStyle/>
                    <a:p>
                      <a:pPr algn="ctr"/>
                      <a:r>
                        <a:rPr lang="en-US" sz="4000" dirty="0" smtClean="0"/>
                        <a:t>try</a:t>
                      </a:r>
                      <a:endParaRPr lang="en-US" sz="4000" dirty="0"/>
                    </a:p>
                  </a:txBody>
                  <a:tcPr/>
                </a:tc>
                <a:tc>
                  <a:txBody>
                    <a:bodyPr/>
                    <a:lstStyle/>
                    <a:p>
                      <a:pPr algn="ctr"/>
                      <a:r>
                        <a:rPr lang="en-US" sz="4000" dirty="0" smtClean="0"/>
                        <a:t>sight</a:t>
                      </a:r>
                      <a:endParaRPr lang="en-US" sz="4000" dirty="0"/>
                    </a:p>
                  </a:txBody>
                  <a:tcPr/>
                </a:tc>
              </a:tr>
              <a:tr h="1200150">
                <a:tc>
                  <a:txBody>
                    <a:bodyPr/>
                    <a:lstStyle/>
                    <a:p>
                      <a:pPr algn="ctr"/>
                      <a:r>
                        <a:rPr lang="en-US" sz="4000" dirty="0" smtClean="0"/>
                        <a:t>primary</a:t>
                      </a:r>
                      <a:endParaRPr lang="en-US" sz="4000" dirty="0"/>
                    </a:p>
                  </a:txBody>
                  <a:tcPr/>
                </a:tc>
                <a:tc>
                  <a:txBody>
                    <a:bodyPr/>
                    <a:lstStyle/>
                    <a:p>
                      <a:pPr algn="ctr"/>
                      <a:r>
                        <a:rPr lang="en-US" sz="4000" dirty="0" smtClean="0"/>
                        <a:t>mice</a:t>
                      </a:r>
                      <a:endParaRPr lang="en-US" sz="4000" dirty="0"/>
                    </a:p>
                  </a:txBody>
                  <a:tcPr/>
                </a:tc>
                <a:tc>
                  <a:txBody>
                    <a:bodyPr/>
                    <a:lstStyle/>
                    <a:p>
                      <a:pPr algn="ctr"/>
                      <a:r>
                        <a:rPr lang="en-US" sz="4000" dirty="0" smtClean="0"/>
                        <a:t>lice</a:t>
                      </a:r>
                      <a:endParaRPr lang="en-US" sz="4000" dirty="0"/>
                    </a:p>
                  </a:txBody>
                  <a:tcPr/>
                </a:tc>
                <a:tc>
                  <a:txBody>
                    <a:bodyPr/>
                    <a:lstStyle/>
                    <a:p>
                      <a:pPr algn="ctr"/>
                      <a:r>
                        <a:rPr lang="en-US" sz="4000" dirty="0" smtClean="0"/>
                        <a:t>light</a:t>
                      </a:r>
                      <a:endParaRPr lang="en-US" sz="4000" dirty="0"/>
                    </a:p>
                  </a:txBody>
                  <a:tcPr/>
                </a:tc>
              </a:tr>
            </a:tbl>
          </a:graphicData>
        </a:graphic>
      </p:graphicFrame>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a:t>
            </a:r>
            <a:r>
              <a:rPr lang="en-US" sz="2800" dirty="0" smtClean="0">
                <a:latin typeface="Arial"/>
                <a:cs typeface="Arial"/>
              </a:rPr>
              <a:t>ō</a:t>
            </a:r>
            <a:r>
              <a:rPr lang="en-US" sz="2800" dirty="0" smtClean="0"/>
              <a:t>/ word sort- sort the words by how the /</a:t>
            </a:r>
            <a:r>
              <a:rPr lang="en-US" sz="2800" dirty="0" smtClean="0">
                <a:latin typeface="Arial"/>
                <a:cs typeface="Arial"/>
              </a:rPr>
              <a:t> ō</a:t>
            </a:r>
            <a:r>
              <a:rPr lang="en-US" sz="2800" dirty="0" smtClean="0"/>
              <a:t>/ sound is spelled (o, </a:t>
            </a:r>
            <a:r>
              <a:rPr lang="en-US" sz="2800" dirty="0" err="1" smtClean="0"/>
              <a:t>o_e</a:t>
            </a:r>
            <a:r>
              <a:rPr lang="en-US" sz="2800" dirty="0" smtClean="0"/>
              <a:t>, </a:t>
            </a:r>
            <a:r>
              <a:rPr lang="en-US" sz="2800" dirty="0" err="1" smtClean="0"/>
              <a:t>oa</a:t>
            </a:r>
            <a:r>
              <a:rPr lang="en-US" sz="2800" dirty="0" smtClean="0"/>
              <a:t>, </a:t>
            </a:r>
            <a:r>
              <a:rPr lang="en-US" sz="2800" dirty="0" err="1" smtClean="0"/>
              <a:t>ow</a:t>
            </a:r>
            <a:r>
              <a:rPr lang="en-US" sz="2800" dirty="0" smtClean="0"/>
              <a:t>). What is the pattern you see?</a:t>
            </a:r>
            <a:endParaRPr lang="en-US" sz="2800" dirty="0"/>
          </a:p>
        </p:txBody>
      </p:sp>
      <p:graphicFrame>
        <p:nvGraphicFramePr>
          <p:cNvPr id="4" name="Table 3"/>
          <p:cNvGraphicFramePr>
            <a:graphicFrameLocks noGrp="1"/>
          </p:cNvGraphicFramePr>
          <p:nvPr/>
        </p:nvGraphicFramePr>
        <p:xfrm>
          <a:off x="381000" y="1676400"/>
          <a:ext cx="8382000" cy="4800600"/>
        </p:xfrm>
        <a:graphic>
          <a:graphicData uri="http://schemas.openxmlformats.org/drawingml/2006/table">
            <a:tbl>
              <a:tblPr firstRow="1" bandRow="1">
                <a:tableStyleId>{5940675A-B579-460E-94D1-54222C63F5DA}</a:tableStyleId>
              </a:tblPr>
              <a:tblGrid>
                <a:gridCol w="2095500"/>
                <a:gridCol w="2095500"/>
                <a:gridCol w="2095500"/>
                <a:gridCol w="2095500"/>
              </a:tblGrid>
              <a:tr h="1200150">
                <a:tc>
                  <a:txBody>
                    <a:bodyPr/>
                    <a:lstStyle/>
                    <a:p>
                      <a:pPr algn="ctr"/>
                      <a:r>
                        <a:rPr lang="en-US" sz="4000" dirty="0" smtClean="0"/>
                        <a:t>potion</a:t>
                      </a:r>
                      <a:endParaRPr lang="en-US" sz="4000" dirty="0"/>
                    </a:p>
                  </a:txBody>
                  <a:tcPr/>
                </a:tc>
                <a:tc>
                  <a:txBody>
                    <a:bodyPr/>
                    <a:lstStyle/>
                    <a:p>
                      <a:pPr algn="ctr"/>
                      <a:r>
                        <a:rPr lang="en-US" sz="4000" dirty="0" smtClean="0"/>
                        <a:t>stoke</a:t>
                      </a:r>
                      <a:endParaRPr lang="en-US" sz="4000" dirty="0"/>
                    </a:p>
                  </a:txBody>
                  <a:tcPr/>
                </a:tc>
                <a:tc>
                  <a:txBody>
                    <a:bodyPr/>
                    <a:lstStyle/>
                    <a:p>
                      <a:pPr algn="ctr"/>
                      <a:r>
                        <a:rPr lang="en-US" sz="4000" dirty="0" smtClean="0"/>
                        <a:t>boat</a:t>
                      </a:r>
                      <a:endParaRPr lang="en-US" sz="4000" dirty="0"/>
                    </a:p>
                  </a:txBody>
                  <a:tcPr/>
                </a:tc>
                <a:tc>
                  <a:txBody>
                    <a:bodyPr/>
                    <a:lstStyle/>
                    <a:p>
                      <a:pPr algn="ctr"/>
                      <a:r>
                        <a:rPr lang="en-US" sz="4000" dirty="0" smtClean="0"/>
                        <a:t>flow</a:t>
                      </a:r>
                      <a:endParaRPr lang="en-US" sz="4000" dirty="0"/>
                    </a:p>
                  </a:txBody>
                  <a:tcPr/>
                </a:tc>
              </a:tr>
              <a:tr h="1200150">
                <a:tc>
                  <a:txBody>
                    <a:bodyPr/>
                    <a:lstStyle/>
                    <a:p>
                      <a:pPr algn="ctr"/>
                      <a:r>
                        <a:rPr lang="en-US" sz="4000" dirty="0" smtClean="0"/>
                        <a:t>motion</a:t>
                      </a:r>
                      <a:endParaRPr lang="en-US" sz="4000" dirty="0"/>
                    </a:p>
                  </a:txBody>
                  <a:tcPr/>
                </a:tc>
                <a:tc>
                  <a:txBody>
                    <a:bodyPr/>
                    <a:lstStyle/>
                    <a:p>
                      <a:pPr algn="ctr"/>
                      <a:r>
                        <a:rPr lang="en-US" sz="4000" dirty="0" smtClean="0"/>
                        <a:t>broke</a:t>
                      </a:r>
                      <a:endParaRPr lang="en-US" sz="4000" dirty="0"/>
                    </a:p>
                  </a:txBody>
                  <a:tcPr/>
                </a:tc>
                <a:tc>
                  <a:txBody>
                    <a:bodyPr/>
                    <a:lstStyle/>
                    <a:p>
                      <a:pPr algn="ctr"/>
                      <a:r>
                        <a:rPr lang="en-US" sz="4000" dirty="0" smtClean="0"/>
                        <a:t>coat</a:t>
                      </a:r>
                      <a:endParaRPr lang="en-US" sz="4000" dirty="0"/>
                    </a:p>
                  </a:txBody>
                  <a:tcPr/>
                </a:tc>
                <a:tc>
                  <a:txBody>
                    <a:bodyPr/>
                    <a:lstStyle/>
                    <a:p>
                      <a:pPr algn="ctr"/>
                      <a:r>
                        <a:rPr lang="en-US" sz="4000" dirty="0" smtClean="0"/>
                        <a:t>grow</a:t>
                      </a:r>
                      <a:endParaRPr lang="en-US" sz="4000" dirty="0"/>
                    </a:p>
                  </a:txBody>
                  <a:tcPr/>
                </a:tc>
              </a:tr>
              <a:tr h="1200150">
                <a:tc>
                  <a:txBody>
                    <a:bodyPr/>
                    <a:lstStyle/>
                    <a:p>
                      <a:pPr algn="ctr"/>
                      <a:r>
                        <a:rPr lang="en-US" sz="4000" dirty="0" smtClean="0"/>
                        <a:t>moat</a:t>
                      </a:r>
                      <a:endParaRPr lang="en-US" sz="4000" dirty="0"/>
                    </a:p>
                  </a:txBody>
                  <a:tcPr/>
                </a:tc>
                <a:tc>
                  <a:txBody>
                    <a:bodyPr/>
                    <a:lstStyle/>
                    <a:p>
                      <a:pPr algn="ctr"/>
                      <a:r>
                        <a:rPr lang="en-US" sz="4000" dirty="0" smtClean="0"/>
                        <a:t>mow</a:t>
                      </a:r>
                      <a:endParaRPr lang="en-US" sz="4000" dirty="0"/>
                    </a:p>
                  </a:txBody>
                  <a:tcPr/>
                </a:tc>
                <a:tc>
                  <a:txBody>
                    <a:bodyPr/>
                    <a:lstStyle/>
                    <a:p>
                      <a:pPr algn="ctr"/>
                      <a:r>
                        <a:rPr lang="en-US" sz="4000" dirty="0" smtClean="0"/>
                        <a:t>lotion</a:t>
                      </a:r>
                      <a:endParaRPr lang="en-US" sz="4000" dirty="0"/>
                    </a:p>
                  </a:txBody>
                  <a:tcPr/>
                </a:tc>
                <a:tc>
                  <a:txBody>
                    <a:bodyPr/>
                    <a:lstStyle/>
                    <a:p>
                      <a:pPr algn="ctr"/>
                      <a:r>
                        <a:rPr lang="en-US" sz="4000" dirty="0" smtClean="0"/>
                        <a:t>spoke</a:t>
                      </a:r>
                      <a:endParaRPr lang="en-US" sz="4000" dirty="0"/>
                    </a:p>
                  </a:txBody>
                  <a:tcPr/>
                </a:tc>
              </a:tr>
              <a:tr h="1200150">
                <a:tc>
                  <a:txBody>
                    <a:bodyPr/>
                    <a:lstStyle/>
                    <a:p>
                      <a:pPr algn="ctr"/>
                      <a:r>
                        <a:rPr lang="en-US" sz="4000" dirty="0" smtClean="0"/>
                        <a:t>token</a:t>
                      </a:r>
                      <a:endParaRPr lang="en-US" sz="4000" dirty="0"/>
                    </a:p>
                  </a:txBody>
                  <a:tcPr/>
                </a:tc>
                <a:tc>
                  <a:txBody>
                    <a:bodyPr/>
                    <a:lstStyle/>
                    <a:p>
                      <a:pPr algn="ctr"/>
                      <a:r>
                        <a:rPr lang="en-US" sz="4000" dirty="0" smtClean="0"/>
                        <a:t>local</a:t>
                      </a:r>
                      <a:endParaRPr lang="en-US" sz="4000" dirty="0"/>
                    </a:p>
                  </a:txBody>
                  <a:tcPr/>
                </a:tc>
                <a:tc>
                  <a:txBody>
                    <a:bodyPr/>
                    <a:lstStyle/>
                    <a:p>
                      <a:pPr algn="ctr"/>
                      <a:r>
                        <a:rPr lang="en-US" sz="4000" dirty="0" smtClean="0"/>
                        <a:t>crow</a:t>
                      </a:r>
                      <a:endParaRPr lang="en-US" sz="4000" dirty="0"/>
                    </a:p>
                  </a:txBody>
                  <a:tcPr/>
                </a:tc>
                <a:tc>
                  <a:txBody>
                    <a:bodyPr/>
                    <a:lstStyle/>
                    <a:p>
                      <a:pPr algn="ctr"/>
                      <a:r>
                        <a:rPr lang="en-US" sz="4000" dirty="0" smtClean="0"/>
                        <a:t>total</a:t>
                      </a:r>
                      <a:endParaRPr lang="en-US" sz="4000" dirty="0"/>
                    </a:p>
                  </a:txBody>
                  <a:tcPr/>
                </a:tc>
              </a:tr>
            </a:tbl>
          </a:graphicData>
        </a:graphic>
      </p:graphicFrame>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a:t>
            </a:r>
            <a:r>
              <a:rPr lang="en-US" sz="2800" dirty="0" smtClean="0">
                <a:latin typeface="Arial"/>
                <a:cs typeface="Arial"/>
              </a:rPr>
              <a:t>ū</a:t>
            </a:r>
            <a:r>
              <a:rPr lang="en-US" sz="2800" dirty="0" smtClean="0"/>
              <a:t>/ word sort- sort the words by how the /</a:t>
            </a:r>
            <a:r>
              <a:rPr lang="en-US" sz="2800" dirty="0" smtClean="0">
                <a:latin typeface="Arial"/>
                <a:cs typeface="Arial"/>
              </a:rPr>
              <a:t> </a:t>
            </a:r>
            <a:r>
              <a:rPr lang="en-US" sz="2800" dirty="0" smtClean="0">
                <a:latin typeface="Arial"/>
                <a:cs typeface="Arial"/>
              </a:rPr>
              <a:t>ū</a:t>
            </a:r>
            <a:r>
              <a:rPr lang="en-US" sz="2800" dirty="0" smtClean="0"/>
              <a:t>/ sound is spelled (u, </a:t>
            </a:r>
            <a:r>
              <a:rPr lang="en-US" sz="2800" dirty="0" err="1" smtClean="0"/>
              <a:t>u_e</a:t>
            </a:r>
            <a:r>
              <a:rPr lang="en-US" sz="2800" dirty="0" smtClean="0"/>
              <a:t>, </a:t>
            </a:r>
            <a:r>
              <a:rPr lang="en-US" sz="2800" dirty="0" err="1" smtClean="0"/>
              <a:t>ew</a:t>
            </a:r>
            <a:r>
              <a:rPr lang="en-US" sz="2800" dirty="0" smtClean="0"/>
              <a:t>, </a:t>
            </a:r>
            <a:r>
              <a:rPr lang="en-US" sz="2800" dirty="0" err="1" smtClean="0"/>
              <a:t>ue</a:t>
            </a:r>
            <a:r>
              <a:rPr lang="en-US" sz="2800" dirty="0" smtClean="0"/>
              <a:t>). What is the pattern you see?</a:t>
            </a:r>
            <a:endParaRPr lang="en-US" sz="2800" dirty="0"/>
          </a:p>
        </p:txBody>
      </p:sp>
      <p:graphicFrame>
        <p:nvGraphicFramePr>
          <p:cNvPr id="4" name="Table 3"/>
          <p:cNvGraphicFramePr>
            <a:graphicFrameLocks noGrp="1"/>
          </p:cNvGraphicFramePr>
          <p:nvPr/>
        </p:nvGraphicFramePr>
        <p:xfrm>
          <a:off x="381000" y="1676400"/>
          <a:ext cx="8382000" cy="3600450"/>
        </p:xfrm>
        <a:graphic>
          <a:graphicData uri="http://schemas.openxmlformats.org/drawingml/2006/table">
            <a:tbl>
              <a:tblPr firstRow="1" bandRow="1">
                <a:tableStyleId>{5940675A-B579-460E-94D1-54222C63F5DA}</a:tableStyleId>
              </a:tblPr>
              <a:tblGrid>
                <a:gridCol w="2095500"/>
                <a:gridCol w="2095500"/>
                <a:gridCol w="2095500"/>
                <a:gridCol w="2095500"/>
              </a:tblGrid>
              <a:tr h="1200150">
                <a:tc>
                  <a:txBody>
                    <a:bodyPr/>
                    <a:lstStyle/>
                    <a:p>
                      <a:pPr algn="ctr"/>
                      <a:r>
                        <a:rPr lang="en-US" sz="4000" dirty="0" smtClean="0"/>
                        <a:t>ruby</a:t>
                      </a:r>
                      <a:endParaRPr lang="en-US" sz="4000" dirty="0"/>
                    </a:p>
                  </a:txBody>
                  <a:tcPr/>
                </a:tc>
                <a:tc>
                  <a:txBody>
                    <a:bodyPr/>
                    <a:lstStyle/>
                    <a:p>
                      <a:pPr algn="ctr"/>
                      <a:r>
                        <a:rPr lang="en-US" sz="4000" dirty="0" smtClean="0"/>
                        <a:t>music</a:t>
                      </a:r>
                      <a:endParaRPr lang="en-US" sz="4000" dirty="0"/>
                    </a:p>
                  </a:txBody>
                  <a:tcPr/>
                </a:tc>
                <a:tc>
                  <a:txBody>
                    <a:bodyPr/>
                    <a:lstStyle/>
                    <a:p>
                      <a:pPr algn="ctr"/>
                      <a:r>
                        <a:rPr lang="en-US" sz="4000" dirty="0" smtClean="0"/>
                        <a:t>flute</a:t>
                      </a:r>
                      <a:endParaRPr lang="en-US" sz="4000" dirty="0"/>
                    </a:p>
                  </a:txBody>
                  <a:tcPr/>
                </a:tc>
                <a:tc>
                  <a:txBody>
                    <a:bodyPr/>
                    <a:lstStyle/>
                    <a:p>
                      <a:pPr algn="ctr"/>
                      <a:r>
                        <a:rPr lang="en-US" sz="4000" dirty="0" smtClean="0"/>
                        <a:t>cute</a:t>
                      </a:r>
                      <a:endParaRPr lang="en-US" sz="4000" dirty="0"/>
                    </a:p>
                  </a:txBody>
                  <a:tcPr/>
                </a:tc>
              </a:tr>
              <a:tr h="1200150">
                <a:tc>
                  <a:txBody>
                    <a:bodyPr/>
                    <a:lstStyle/>
                    <a:p>
                      <a:pPr algn="ctr"/>
                      <a:r>
                        <a:rPr lang="en-US" sz="4000" dirty="0" smtClean="0"/>
                        <a:t>chew</a:t>
                      </a:r>
                      <a:endParaRPr lang="en-US" sz="4000" dirty="0"/>
                    </a:p>
                  </a:txBody>
                  <a:tcPr/>
                </a:tc>
                <a:tc>
                  <a:txBody>
                    <a:bodyPr/>
                    <a:lstStyle/>
                    <a:p>
                      <a:pPr algn="ctr"/>
                      <a:r>
                        <a:rPr lang="en-US" sz="4000" dirty="0" smtClean="0"/>
                        <a:t>few</a:t>
                      </a:r>
                      <a:endParaRPr lang="en-US" sz="4000" dirty="0"/>
                    </a:p>
                  </a:txBody>
                  <a:tcPr/>
                </a:tc>
                <a:tc>
                  <a:txBody>
                    <a:bodyPr/>
                    <a:lstStyle/>
                    <a:p>
                      <a:pPr algn="ctr"/>
                      <a:r>
                        <a:rPr lang="en-US" sz="4000" dirty="0" smtClean="0"/>
                        <a:t>blue</a:t>
                      </a:r>
                      <a:endParaRPr lang="en-US" sz="4000" dirty="0"/>
                    </a:p>
                  </a:txBody>
                  <a:tcPr/>
                </a:tc>
                <a:tc>
                  <a:txBody>
                    <a:bodyPr/>
                    <a:lstStyle/>
                    <a:p>
                      <a:pPr algn="ctr"/>
                      <a:r>
                        <a:rPr lang="en-US" sz="4000" dirty="0" smtClean="0"/>
                        <a:t>new</a:t>
                      </a:r>
                      <a:endParaRPr lang="en-US" sz="4000" dirty="0"/>
                    </a:p>
                  </a:txBody>
                  <a:tcPr/>
                </a:tc>
              </a:tr>
              <a:tr h="1200150">
                <a:tc>
                  <a:txBody>
                    <a:bodyPr/>
                    <a:lstStyle/>
                    <a:p>
                      <a:pPr algn="ctr"/>
                      <a:r>
                        <a:rPr lang="en-US" sz="4000" dirty="0" smtClean="0"/>
                        <a:t>Tuesday</a:t>
                      </a:r>
                      <a:endParaRPr lang="en-US" sz="4000" dirty="0"/>
                    </a:p>
                  </a:txBody>
                  <a:tcPr/>
                </a:tc>
                <a:tc>
                  <a:txBody>
                    <a:bodyPr/>
                    <a:lstStyle/>
                    <a:p>
                      <a:pPr algn="ctr"/>
                      <a:r>
                        <a:rPr lang="en-US" sz="4000" dirty="0" smtClean="0"/>
                        <a:t>brute</a:t>
                      </a:r>
                      <a:endParaRPr lang="en-US" sz="4000" dirty="0"/>
                    </a:p>
                  </a:txBody>
                  <a:tcPr/>
                </a:tc>
                <a:tc>
                  <a:txBody>
                    <a:bodyPr/>
                    <a:lstStyle/>
                    <a:p>
                      <a:pPr algn="ctr"/>
                      <a:r>
                        <a:rPr lang="en-US" sz="4000" dirty="0" smtClean="0"/>
                        <a:t>clue</a:t>
                      </a:r>
                      <a:endParaRPr lang="en-US" sz="4000" dirty="0"/>
                    </a:p>
                  </a:txBody>
                  <a:tcPr/>
                </a:tc>
                <a:tc>
                  <a:txBody>
                    <a:bodyPr/>
                    <a:lstStyle/>
                    <a:p>
                      <a:pPr algn="ctr"/>
                      <a:r>
                        <a:rPr lang="en-US" sz="4000" dirty="0" smtClean="0"/>
                        <a:t>gnu</a:t>
                      </a:r>
                      <a:endParaRPr lang="en-US" sz="4000" dirty="0"/>
                    </a:p>
                  </a:txBody>
                  <a:tcPr/>
                </a:tc>
              </a:tr>
            </a:tbl>
          </a:graphicData>
        </a:graphic>
      </p:graphicFrame>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a:t>
            </a:r>
            <a:r>
              <a:rPr lang="en-US" sz="2800" dirty="0" smtClean="0">
                <a:latin typeface="Arial"/>
                <a:cs typeface="Arial"/>
              </a:rPr>
              <a:t>aw</a:t>
            </a:r>
            <a:r>
              <a:rPr lang="en-US" sz="2800" dirty="0" smtClean="0"/>
              <a:t>/ word sort- sort the words by how the /</a:t>
            </a:r>
            <a:r>
              <a:rPr lang="en-US" sz="2800" dirty="0" smtClean="0">
                <a:latin typeface="Arial"/>
                <a:cs typeface="Arial"/>
              </a:rPr>
              <a:t> </a:t>
            </a:r>
            <a:r>
              <a:rPr lang="en-US" sz="2800" dirty="0" smtClean="0">
                <a:latin typeface="Arial"/>
                <a:cs typeface="Arial"/>
              </a:rPr>
              <a:t>aw</a:t>
            </a:r>
            <a:r>
              <a:rPr lang="en-US" sz="2800" dirty="0" smtClean="0"/>
              <a:t>/ sound is spelled (au, aw, a, </a:t>
            </a:r>
            <a:r>
              <a:rPr lang="en-US" sz="2800" dirty="0" err="1" smtClean="0"/>
              <a:t>augh</a:t>
            </a:r>
            <a:r>
              <a:rPr lang="en-US" sz="2800" dirty="0" smtClean="0"/>
              <a:t>). What is the pattern you see?</a:t>
            </a:r>
            <a:endParaRPr lang="en-US" sz="2800" dirty="0"/>
          </a:p>
        </p:txBody>
      </p:sp>
      <p:graphicFrame>
        <p:nvGraphicFramePr>
          <p:cNvPr id="4" name="Table 3"/>
          <p:cNvGraphicFramePr>
            <a:graphicFrameLocks noGrp="1"/>
          </p:cNvGraphicFramePr>
          <p:nvPr/>
        </p:nvGraphicFramePr>
        <p:xfrm>
          <a:off x="381000" y="1676400"/>
          <a:ext cx="8382000" cy="3600450"/>
        </p:xfrm>
        <a:graphic>
          <a:graphicData uri="http://schemas.openxmlformats.org/drawingml/2006/table">
            <a:tbl>
              <a:tblPr firstRow="1" bandRow="1">
                <a:tableStyleId>{5940675A-B579-460E-94D1-54222C63F5DA}</a:tableStyleId>
              </a:tblPr>
              <a:tblGrid>
                <a:gridCol w="2095500"/>
                <a:gridCol w="2095500"/>
                <a:gridCol w="2095500"/>
                <a:gridCol w="2095500"/>
              </a:tblGrid>
              <a:tr h="1200150">
                <a:tc>
                  <a:txBody>
                    <a:bodyPr/>
                    <a:lstStyle/>
                    <a:p>
                      <a:pPr algn="ctr"/>
                      <a:r>
                        <a:rPr lang="en-US" sz="4000" dirty="0" smtClean="0"/>
                        <a:t>applaud</a:t>
                      </a:r>
                      <a:endParaRPr lang="en-US" sz="4000" dirty="0"/>
                    </a:p>
                  </a:txBody>
                  <a:tcPr/>
                </a:tc>
                <a:tc>
                  <a:txBody>
                    <a:bodyPr/>
                    <a:lstStyle/>
                    <a:p>
                      <a:pPr algn="ctr"/>
                      <a:r>
                        <a:rPr lang="en-US" sz="4000" dirty="0" smtClean="0"/>
                        <a:t>paw</a:t>
                      </a:r>
                      <a:endParaRPr lang="en-US" sz="4000" dirty="0"/>
                    </a:p>
                  </a:txBody>
                  <a:tcPr/>
                </a:tc>
                <a:tc>
                  <a:txBody>
                    <a:bodyPr/>
                    <a:lstStyle/>
                    <a:p>
                      <a:pPr algn="ctr"/>
                      <a:r>
                        <a:rPr lang="en-US" sz="4000" dirty="0" smtClean="0"/>
                        <a:t>crawl</a:t>
                      </a:r>
                      <a:endParaRPr lang="en-US" sz="4000" dirty="0"/>
                    </a:p>
                  </a:txBody>
                  <a:tcPr/>
                </a:tc>
                <a:tc>
                  <a:txBody>
                    <a:bodyPr/>
                    <a:lstStyle/>
                    <a:p>
                      <a:pPr algn="ctr"/>
                      <a:r>
                        <a:rPr lang="en-US" sz="4000" dirty="0" smtClean="0"/>
                        <a:t>pawn</a:t>
                      </a:r>
                      <a:endParaRPr lang="en-US" sz="4000" dirty="0"/>
                    </a:p>
                  </a:txBody>
                  <a:tcPr/>
                </a:tc>
              </a:tr>
              <a:tr h="1200150">
                <a:tc>
                  <a:txBody>
                    <a:bodyPr/>
                    <a:lstStyle/>
                    <a:p>
                      <a:pPr algn="ctr"/>
                      <a:r>
                        <a:rPr lang="en-US" sz="4000" dirty="0" smtClean="0"/>
                        <a:t>water</a:t>
                      </a:r>
                      <a:endParaRPr lang="en-US" sz="4000" dirty="0"/>
                    </a:p>
                  </a:txBody>
                  <a:tcPr/>
                </a:tc>
                <a:tc>
                  <a:txBody>
                    <a:bodyPr/>
                    <a:lstStyle/>
                    <a:p>
                      <a:pPr algn="ctr"/>
                      <a:r>
                        <a:rPr lang="en-US" sz="4000" dirty="0" smtClean="0"/>
                        <a:t>caught</a:t>
                      </a:r>
                      <a:endParaRPr lang="en-US" sz="4000" dirty="0"/>
                    </a:p>
                  </a:txBody>
                  <a:tcPr/>
                </a:tc>
                <a:tc>
                  <a:txBody>
                    <a:bodyPr/>
                    <a:lstStyle/>
                    <a:p>
                      <a:pPr algn="ctr"/>
                      <a:r>
                        <a:rPr lang="en-US" sz="4000" dirty="0" smtClean="0"/>
                        <a:t>fawn</a:t>
                      </a:r>
                      <a:endParaRPr lang="en-US" sz="4000" dirty="0"/>
                    </a:p>
                  </a:txBody>
                  <a:tcPr/>
                </a:tc>
                <a:tc>
                  <a:txBody>
                    <a:bodyPr/>
                    <a:lstStyle/>
                    <a:p>
                      <a:pPr algn="ctr"/>
                      <a:r>
                        <a:rPr lang="en-US" sz="4000" dirty="0" smtClean="0"/>
                        <a:t>vault</a:t>
                      </a:r>
                      <a:endParaRPr lang="en-US" sz="4000" dirty="0"/>
                    </a:p>
                  </a:txBody>
                  <a:tcPr/>
                </a:tc>
              </a:tr>
              <a:tr h="1200150">
                <a:tc>
                  <a:txBody>
                    <a:bodyPr/>
                    <a:lstStyle/>
                    <a:p>
                      <a:pPr algn="ctr"/>
                      <a:r>
                        <a:rPr lang="en-US" sz="4000" dirty="0" smtClean="0"/>
                        <a:t>cause</a:t>
                      </a:r>
                      <a:endParaRPr lang="en-US" sz="4000" dirty="0"/>
                    </a:p>
                  </a:txBody>
                  <a:tcPr/>
                </a:tc>
                <a:tc>
                  <a:txBody>
                    <a:bodyPr/>
                    <a:lstStyle/>
                    <a:p>
                      <a:pPr algn="ctr"/>
                      <a:r>
                        <a:rPr lang="en-US" sz="4000" dirty="0" smtClean="0"/>
                        <a:t>daughter</a:t>
                      </a:r>
                      <a:endParaRPr lang="en-US" sz="4000" dirty="0"/>
                    </a:p>
                  </a:txBody>
                  <a:tcPr/>
                </a:tc>
                <a:tc>
                  <a:txBody>
                    <a:bodyPr/>
                    <a:lstStyle/>
                    <a:p>
                      <a:pPr algn="ctr"/>
                      <a:r>
                        <a:rPr lang="en-US" sz="4000" dirty="0" smtClean="0"/>
                        <a:t>father</a:t>
                      </a:r>
                      <a:endParaRPr lang="en-US" sz="4000" dirty="0"/>
                    </a:p>
                  </a:txBody>
                  <a:tcPr/>
                </a:tc>
                <a:tc>
                  <a:txBody>
                    <a:bodyPr/>
                    <a:lstStyle/>
                    <a:p>
                      <a:pPr algn="ctr"/>
                      <a:r>
                        <a:rPr lang="en-US" sz="4000" dirty="0" smtClean="0"/>
                        <a:t>fraught</a:t>
                      </a:r>
                      <a:endParaRPr lang="en-US" sz="4000" dirty="0"/>
                    </a:p>
                  </a:txBody>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Eastern Europe </a:t>
            </a:r>
            <a:endParaRPr lang="en-US" dirty="0"/>
          </a:p>
        </p:txBody>
      </p:sp>
      <p:graphicFrame>
        <p:nvGraphicFramePr>
          <p:cNvPr id="3" name="Diagram 2"/>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84322" name="Picture 2" descr="http://www.solarnavigator.net/geography/geography_images/europe_topography_map.jpg"/>
          <p:cNvPicPr>
            <a:picLocks noChangeAspect="1" noChangeArrowheads="1"/>
          </p:cNvPicPr>
          <p:nvPr/>
        </p:nvPicPr>
        <p:blipFill>
          <a:blip r:embed="rId7" cstate="print"/>
          <a:srcRect/>
          <a:stretch>
            <a:fillRect/>
          </a:stretch>
        </p:blipFill>
        <p:spPr bwMode="auto">
          <a:xfrm>
            <a:off x="1143000" y="1676400"/>
            <a:ext cx="6315075" cy="5006389"/>
          </a:xfrm>
          <a:prstGeom prst="rect">
            <a:avLst/>
          </a:prstGeom>
          <a:noFill/>
        </p:spPr>
      </p:pic>
      <p:sp>
        <p:nvSpPr>
          <p:cNvPr id="5" name="Oval 4"/>
          <p:cNvSpPr/>
          <p:nvPr/>
        </p:nvSpPr>
        <p:spPr>
          <a:xfrm>
            <a:off x="2133600" y="3276600"/>
            <a:ext cx="3048000" cy="1981200"/>
          </a:xfrm>
          <a:prstGeom prst="ellipse">
            <a:avLst/>
          </a:prstGeom>
          <a:noFill/>
          <a:ln w="1143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a:t>
            </a:r>
            <a:r>
              <a:rPr lang="en-US" sz="2800" dirty="0" err="1" smtClean="0">
                <a:latin typeface="Arial"/>
                <a:cs typeface="Arial"/>
              </a:rPr>
              <a:t>oi</a:t>
            </a:r>
            <a:r>
              <a:rPr lang="en-US" sz="2800" dirty="0" smtClean="0"/>
              <a:t>/ word sort- sort the words by how the /</a:t>
            </a:r>
            <a:r>
              <a:rPr lang="en-US" sz="2800" dirty="0" smtClean="0">
                <a:latin typeface="Arial"/>
                <a:cs typeface="Arial"/>
              </a:rPr>
              <a:t> </a:t>
            </a:r>
            <a:r>
              <a:rPr lang="en-US" sz="2800" dirty="0" err="1" smtClean="0">
                <a:latin typeface="Arial"/>
                <a:cs typeface="Arial"/>
              </a:rPr>
              <a:t>oi</a:t>
            </a:r>
            <a:r>
              <a:rPr lang="en-US" sz="2800" dirty="0" smtClean="0"/>
              <a:t>/ sound is spelled (</a:t>
            </a:r>
            <a:r>
              <a:rPr lang="en-US" sz="2800" dirty="0" err="1" smtClean="0"/>
              <a:t>oi</a:t>
            </a:r>
            <a:r>
              <a:rPr lang="en-US" sz="2800" dirty="0" smtClean="0"/>
              <a:t>, </a:t>
            </a:r>
            <a:r>
              <a:rPr lang="en-US" sz="2800" dirty="0" err="1" smtClean="0"/>
              <a:t>oy</a:t>
            </a:r>
            <a:r>
              <a:rPr lang="en-US" sz="2800" dirty="0" smtClean="0"/>
              <a:t>). What is the pattern you see?</a:t>
            </a:r>
            <a:endParaRPr lang="en-US" sz="2800" dirty="0"/>
          </a:p>
        </p:txBody>
      </p:sp>
      <p:graphicFrame>
        <p:nvGraphicFramePr>
          <p:cNvPr id="4" name="Table 3"/>
          <p:cNvGraphicFramePr>
            <a:graphicFrameLocks noGrp="1"/>
          </p:cNvGraphicFramePr>
          <p:nvPr/>
        </p:nvGraphicFramePr>
        <p:xfrm>
          <a:off x="381000" y="1676400"/>
          <a:ext cx="8382000" cy="3600450"/>
        </p:xfrm>
        <a:graphic>
          <a:graphicData uri="http://schemas.openxmlformats.org/drawingml/2006/table">
            <a:tbl>
              <a:tblPr firstRow="1" bandRow="1">
                <a:tableStyleId>{5940675A-B579-460E-94D1-54222C63F5DA}</a:tableStyleId>
              </a:tblPr>
              <a:tblGrid>
                <a:gridCol w="2095500"/>
                <a:gridCol w="2095500"/>
                <a:gridCol w="2095500"/>
                <a:gridCol w="2095500"/>
              </a:tblGrid>
              <a:tr h="1200150">
                <a:tc>
                  <a:txBody>
                    <a:bodyPr/>
                    <a:lstStyle/>
                    <a:p>
                      <a:pPr algn="ctr"/>
                      <a:r>
                        <a:rPr lang="en-US" sz="3800" dirty="0" smtClean="0"/>
                        <a:t>boisterous</a:t>
                      </a:r>
                      <a:endParaRPr lang="en-US" sz="3800" dirty="0"/>
                    </a:p>
                  </a:txBody>
                  <a:tcPr/>
                </a:tc>
                <a:tc>
                  <a:txBody>
                    <a:bodyPr/>
                    <a:lstStyle/>
                    <a:p>
                      <a:pPr algn="ctr"/>
                      <a:r>
                        <a:rPr lang="en-US" sz="4000" dirty="0" smtClean="0"/>
                        <a:t>toil</a:t>
                      </a:r>
                      <a:endParaRPr lang="en-US" sz="4000" dirty="0"/>
                    </a:p>
                  </a:txBody>
                  <a:tcPr/>
                </a:tc>
                <a:tc>
                  <a:txBody>
                    <a:bodyPr/>
                    <a:lstStyle/>
                    <a:p>
                      <a:pPr algn="ctr"/>
                      <a:r>
                        <a:rPr lang="en-US" sz="4000" dirty="0" smtClean="0"/>
                        <a:t>soil</a:t>
                      </a:r>
                      <a:endParaRPr lang="en-US" sz="4000" dirty="0"/>
                    </a:p>
                  </a:txBody>
                  <a:tcPr/>
                </a:tc>
                <a:tc>
                  <a:txBody>
                    <a:bodyPr/>
                    <a:lstStyle/>
                    <a:p>
                      <a:pPr algn="ctr"/>
                      <a:r>
                        <a:rPr lang="en-US" sz="4000" dirty="0" smtClean="0"/>
                        <a:t>oil</a:t>
                      </a:r>
                      <a:endParaRPr lang="en-US" sz="4000" dirty="0"/>
                    </a:p>
                  </a:txBody>
                  <a:tcPr/>
                </a:tc>
              </a:tr>
              <a:tr h="1200150">
                <a:tc>
                  <a:txBody>
                    <a:bodyPr/>
                    <a:lstStyle/>
                    <a:p>
                      <a:pPr algn="ctr"/>
                      <a:r>
                        <a:rPr lang="en-US" sz="4000" dirty="0" smtClean="0"/>
                        <a:t>royal</a:t>
                      </a:r>
                      <a:endParaRPr lang="en-US" sz="4000" dirty="0"/>
                    </a:p>
                  </a:txBody>
                  <a:tcPr/>
                </a:tc>
                <a:tc>
                  <a:txBody>
                    <a:bodyPr/>
                    <a:lstStyle/>
                    <a:p>
                      <a:pPr algn="ctr"/>
                      <a:r>
                        <a:rPr lang="en-US" sz="4000" dirty="0" smtClean="0"/>
                        <a:t>coy</a:t>
                      </a:r>
                      <a:endParaRPr lang="en-US" sz="4000" dirty="0"/>
                    </a:p>
                  </a:txBody>
                  <a:tcPr/>
                </a:tc>
                <a:tc>
                  <a:txBody>
                    <a:bodyPr/>
                    <a:lstStyle/>
                    <a:p>
                      <a:pPr algn="ctr"/>
                      <a:r>
                        <a:rPr lang="en-US" sz="4000" dirty="0" smtClean="0"/>
                        <a:t>toy</a:t>
                      </a:r>
                      <a:endParaRPr lang="en-US" sz="4000" dirty="0"/>
                    </a:p>
                  </a:txBody>
                  <a:tcPr/>
                </a:tc>
                <a:tc>
                  <a:txBody>
                    <a:bodyPr/>
                    <a:lstStyle/>
                    <a:p>
                      <a:pPr algn="ctr"/>
                      <a:r>
                        <a:rPr lang="en-US" sz="4000" dirty="0" smtClean="0"/>
                        <a:t>loyal</a:t>
                      </a:r>
                      <a:endParaRPr lang="en-US" sz="4000" dirty="0"/>
                    </a:p>
                  </a:txBody>
                  <a:tcPr/>
                </a:tc>
              </a:tr>
              <a:tr h="1200150">
                <a:tc>
                  <a:txBody>
                    <a:bodyPr/>
                    <a:lstStyle/>
                    <a:p>
                      <a:pPr algn="ctr"/>
                      <a:r>
                        <a:rPr lang="en-US" sz="4000" dirty="0" smtClean="0"/>
                        <a:t>employ</a:t>
                      </a:r>
                      <a:endParaRPr lang="en-US" sz="4000" dirty="0"/>
                    </a:p>
                  </a:txBody>
                  <a:tcPr/>
                </a:tc>
                <a:tc>
                  <a:txBody>
                    <a:bodyPr/>
                    <a:lstStyle/>
                    <a:p>
                      <a:pPr algn="ctr"/>
                      <a:r>
                        <a:rPr lang="en-US" sz="4000" dirty="0" smtClean="0"/>
                        <a:t>voyage</a:t>
                      </a:r>
                      <a:endParaRPr lang="en-US" sz="4000" dirty="0"/>
                    </a:p>
                  </a:txBody>
                  <a:tcPr/>
                </a:tc>
                <a:tc>
                  <a:txBody>
                    <a:bodyPr/>
                    <a:lstStyle/>
                    <a:p>
                      <a:pPr algn="ctr"/>
                      <a:r>
                        <a:rPr lang="en-US" sz="4000" dirty="0" smtClean="0"/>
                        <a:t>hoist</a:t>
                      </a:r>
                      <a:endParaRPr lang="en-US" sz="4000" dirty="0"/>
                    </a:p>
                  </a:txBody>
                  <a:tcPr/>
                </a:tc>
                <a:tc>
                  <a:txBody>
                    <a:bodyPr/>
                    <a:lstStyle/>
                    <a:p>
                      <a:pPr algn="ctr"/>
                      <a:r>
                        <a:rPr lang="en-US" sz="4000" dirty="0" smtClean="0"/>
                        <a:t>moist</a:t>
                      </a:r>
                      <a:endParaRPr lang="en-US" sz="4000" dirty="0"/>
                    </a:p>
                  </a:txBody>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Angelo Saxon influence in </a:t>
            </a:r>
            <a:br>
              <a:rPr lang="en-US" dirty="0" smtClean="0"/>
            </a:br>
            <a:r>
              <a:rPr lang="en-US" dirty="0" smtClean="0"/>
              <a:t>English</a:t>
            </a:r>
            <a:endParaRPr lang="en-US" dirty="0"/>
          </a:p>
        </p:txBody>
      </p:sp>
      <p:sp>
        <p:nvSpPr>
          <p:cNvPr id="3" name="Content Placeholder 2"/>
          <p:cNvSpPr>
            <a:spLocks noGrp="1"/>
          </p:cNvSpPr>
          <p:nvPr>
            <p:ph idx="1"/>
          </p:nvPr>
        </p:nvSpPr>
        <p:spPr>
          <a:xfrm>
            <a:off x="533400" y="1600200"/>
            <a:ext cx="7543800" cy="4525963"/>
          </a:xfrm>
        </p:spPr>
        <p:txBody>
          <a:bodyPr>
            <a:normAutofit lnSpcReduction="10000"/>
          </a:bodyPr>
          <a:lstStyle/>
          <a:p>
            <a:r>
              <a:rPr lang="en-US" sz="3200" dirty="0" smtClean="0"/>
              <a:t>Dates back 20,000 years </a:t>
            </a:r>
          </a:p>
          <a:p>
            <a:r>
              <a:rPr lang="en-US" sz="3200" dirty="0" smtClean="0"/>
              <a:t>Starts with words from tribes in Eastern Europe</a:t>
            </a:r>
          </a:p>
          <a:p>
            <a:r>
              <a:rPr lang="en-US" sz="3200" dirty="0" smtClean="0"/>
              <a:t>Found in Germanic languages of German, Swedish, Dutch and English </a:t>
            </a:r>
          </a:p>
          <a:p>
            <a:r>
              <a:rPr lang="en-US" sz="3200" dirty="0" smtClean="0"/>
              <a:t>One syllable and everyday objects, activities and events </a:t>
            </a:r>
          </a:p>
          <a:p>
            <a:r>
              <a:rPr lang="en-US" sz="3200" dirty="0" smtClean="0"/>
              <a:t>Must have a vowel in each syllable </a:t>
            </a:r>
          </a:p>
          <a:p>
            <a:r>
              <a:rPr lang="en-US" sz="3200" dirty="0" smtClean="0"/>
              <a:t>New words created using compound words  </a:t>
            </a:r>
            <a:endParaRPr lang="en-US" sz="3200" dirty="0"/>
          </a:p>
        </p:txBody>
      </p:sp>
      <p:graphicFrame>
        <p:nvGraphicFramePr>
          <p:cNvPr id="5" name="Diagram 4"/>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2" descr="http://www.teesarchaeology.com/new/images/anglo-saxon.JPG"/>
          <p:cNvPicPr>
            <a:picLocks noChangeAspect="1" noChangeArrowheads="1"/>
          </p:cNvPicPr>
          <p:nvPr/>
        </p:nvPicPr>
        <p:blipFill>
          <a:blip r:embed="rId7" cstate="print"/>
          <a:srcRect/>
          <a:stretch>
            <a:fillRect/>
          </a:stretch>
        </p:blipFill>
        <p:spPr bwMode="auto">
          <a:xfrm>
            <a:off x="8001000" y="1676400"/>
            <a:ext cx="838200" cy="1763713"/>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Angelo Saxon influence in </a:t>
            </a:r>
            <a:br>
              <a:rPr lang="en-US" dirty="0" smtClean="0"/>
            </a:br>
            <a:r>
              <a:rPr lang="en-US" dirty="0" smtClean="0"/>
              <a:t>English</a:t>
            </a:r>
            <a:endParaRPr lang="en-US" dirty="0"/>
          </a:p>
        </p:txBody>
      </p:sp>
      <p:sp>
        <p:nvSpPr>
          <p:cNvPr id="3" name="Content Placeholder 2"/>
          <p:cNvSpPr>
            <a:spLocks noGrp="1"/>
          </p:cNvSpPr>
          <p:nvPr>
            <p:ph idx="1"/>
          </p:nvPr>
        </p:nvSpPr>
        <p:spPr>
          <a:xfrm>
            <a:off x="533400" y="1600200"/>
            <a:ext cx="8153400" cy="4525963"/>
          </a:xfrm>
        </p:spPr>
        <p:txBody>
          <a:bodyPr>
            <a:normAutofit/>
          </a:bodyPr>
          <a:lstStyle/>
          <a:p>
            <a:r>
              <a:rPr lang="en-US" sz="3200" dirty="0" smtClean="0"/>
              <a:t>Uses vowel teams; digraphs;  silent letters</a:t>
            </a:r>
          </a:p>
          <a:p>
            <a:r>
              <a:rPr lang="en-US" sz="3200" dirty="0" smtClean="0"/>
              <a:t>irregular spellings  </a:t>
            </a:r>
          </a:p>
        </p:txBody>
      </p:sp>
      <p:sp>
        <p:nvSpPr>
          <p:cNvPr id="4" name="TextBox 3"/>
          <p:cNvSpPr txBox="1"/>
          <p:nvPr/>
        </p:nvSpPr>
        <p:spPr>
          <a:xfrm>
            <a:off x="685800" y="2971800"/>
            <a:ext cx="7467600" cy="2800767"/>
          </a:xfrm>
          <a:prstGeom prst="rect">
            <a:avLst/>
          </a:prstGeom>
          <a:noFill/>
        </p:spPr>
        <p:txBody>
          <a:bodyPr wrap="square" rtlCol="0">
            <a:spAutoFit/>
          </a:bodyPr>
          <a:lstStyle/>
          <a:p>
            <a:pPr algn="ctr"/>
            <a:r>
              <a:rPr lang="en-US" sz="4400" dirty="0">
                <a:solidFill>
                  <a:schemeClr val="accent6">
                    <a:lumMod val="40000"/>
                    <a:lumOff val="60000"/>
                  </a:schemeClr>
                </a:solidFill>
              </a:rPr>
              <a:t>m</a:t>
            </a:r>
            <a:r>
              <a:rPr lang="en-US" sz="4400" dirty="0" smtClean="0">
                <a:solidFill>
                  <a:schemeClr val="accent6">
                    <a:lumMod val="40000"/>
                    <a:lumOff val="60000"/>
                  </a:schemeClr>
                </a:solidFill>
              </a:rPr>
              <a:t>om, football, at, see, sky, moon, horse, finer, shoe, shirt, pants, sister, hate, touch, think, head, would, do  </a:t>
            </a:r>
            <a:endParaRPr lang="en-US" sz="4400" dirty="0">
              <a:solidFill>
                <a:schemeClr val="accent6">
                  <a:lumMod val="40000"/>
                  <a:lumOff val="60000"/>
                </a:schemeClr>
              </a:solidFill>
            </a:endParaRPr>
          </a:p>
        </p:txBody>
      </p:sp>
      <p:graphicFrame>
        <p:nvGraphicFramePr>
          <p:cNvPr id="5" name="Diagram 4"/>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2" descr="http://www.teesarchaeology.com/new/images/anglo-saxon.JPG"/>
          <p:cNvPicPr>
            <a:picLocks noChangeAspect="1" noChangeArrowheads="1"/>
          </p:cNvPicPr>
          <p:nvPr/>
        </p:nvPicPr>
        <p:blipFill>
          <a:blip r:embed="rId7" cstate="print"/>
          <a:srcRect/>
          <a:stretch>
            <a:fillRect/>
          </a:stretch>
        </p:blipFill>
        <p:spPr bwMode="auto">
          <a:xfrm>
            <a:off x="8077200" y="1676400"/>
            <a:ext cx="838200" cy="1763713"/>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Norman French </a:t>
            </a:r>
            <a:endParaRPr lang="en-US" dirty="0"/>
          </a:p>
        </p:txBody>
      </p:sp>
      <p:graphicFrame>
        <p:nvGraphicFramePr>
          <p:cNvPr id="3" name="Diagram 2"/>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84322" name="Picture 2" descr="http://www.solarnavigator.net/geography/geography_images/europe_topography_map.jpg"/>
          <p:cNvPicPr>
            <a:picLocks noChangeAspect="1" noChangeArrowheads="1"/>
          </p:cNvPicPr>
          <p:nvPr/>
        </p:nvPicPr>
        <p:blipFill>
          <a:blip r:embed="rId7" cstate="print"/>
          <a:srcRect/>
          <a:stretch>
            <a:fillRect/>
          </a:stretch>
        </p:blipFill>
        <p:spPr bwMode="auto">
          <a:xfrm>
            <a:off x="228600" y="1600200"/>
            <a:ext cx="6315075" cy="5006389"/>
          </a:xfrm>
          <a:prstGeom prst="rect">
            <a:avLst/>
          </a:prstGeom>
          <a:noFill/>
        </p:spPr>
      </p:pic>
      <p:sp>
        <p:nvSpPr>
          <p:cNvPr id="5" name="Oval 4"/>
          <p:cNvSpPr/>
          <p:nvPr/>
        </p:nvSpPr>
        <p:spPr>
          <a:xfrm>
            <a:off x="1295400" y="4038600"/>
            <a:ext cx="838200" cy="762000"/>
          </a:xfrm>
          <a:prstGeom prst="ellipse">
            <a:avLst/>
          </a:prstGeom>
          <a:noFill/>
          <a:ln w="1143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5346" name="Picture 2" descr="http://ts1.mm.bing.net/images/thumbnail.aspx?q=1544449241000&amp;id=573093d59656b55949b9148edaaac9e7&amp;url=http%3a%2f%2fwww.kidspast.com%2fimages%2fwilliam-the-conquerer.jpg"/>
          <p:cNvPicPr>
            <a:picLocks noChangeAspect="1" noChangeArrowheads="1"/>
          </p:cNvPicPr>
          <p:nvPr/>
        </p:nvPicPr>
        <p:blipFill>
          <a:blip r:embed="rId8" cstate="print"/>
          <a:srcRect/>
          <a:stretch>
            <a:fillRect/>
          </a:stretch>
        </p:blipFill>
        <p:spPr bwMode="auto">
          <a:xfrm>
            <a:off x="4114800" y="1828800"/>
            <a:ext cx="2209800" cy="2168368"/>
          </a:xfrm>
          <a:prstGeom prst="rect">
            <a:avLst/>
          </a:prstGeom>
          <a:noFill/>
        </p:spPr>
      </p:pic>
      <p:sp>
        <p:nvSpPr>
          <p:cNvPr id="7" name="Rectangle 6"/>
          <p:cNvSpPr/>
          <p:nvPr/>
        </p:nvSpPr>
        <p:spPr>
          <a:xfrm>
            <a:off x="6934200" y="1981200"/>
            <a:ext cx="1723549"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1066</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8" name="Rectangle 7"/>
          <p:cNvSpPr/>
          <p:nvPr/>
        </p:nvSpPr>
        <p:spPr>
          <a:xfrm>
            <a:off x="7010400" y="3200400"/>
            <a:ext cx="1723549"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1300</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12775" y="228600"/>
            <a:ext cx="8153400" cy="990600"/>
          </a:xfrm>
        </p:spPr>
        <p:txBody>
          <a:bodyPr/>
          <a:lstStyle/>
          <a:p>
            <a:pPr eaLnBrk="1" hangingPunct="1"/>
            <a:r>
              <a:rPr lang="en-US" smtClean="0"/>
              <a:t>Objectives</a:t>
            </a:r>
          </a:p>
        </p:txBody>
      </p:sp>
      <p:sp>
        <p:nvSpPr>
          <p:cNvPr id="3" name="Content Placeholder 2"/>
          <p:cNvSpPr>
            <a:spLocks noGrp="1"/>
          </p:cNvSpPr>
          <p:nvPr>
            <p:ph sz="quarter" idx="1"/>
          </p:nvPr>
        </p:nvSpPr>
        <p:spPr>
          <a:xfrm>
            <a:off x="152400" y="1600200"/>
            <a:ext cx="3962400" cy="5257800"/>
          </a:xfrm>
        </p:spPr>
        <p:txBody>
          <a:bodyPr>
            <a:normAutofit/>
          </a:bodyPr>
          <a:lstStyle/>
          <a:p>
            <a:pPr marL="320040" indent="-320040" eaLnBrk="1" fontAlgn="auto" hangingPunct="1">
              <a:spcAft>
                <a:spcPts val="0"/>
              </a:spcAft>
              <a:buFont typeface="Wingdings"/>
              <a:buChar char=""/>
              <a:defRPr/>
            </a:pPr>
            <a:r>
              <a:rPr lang="en-US" dirty="0" smtClean="0"/>
              <a:t>Participants will be able to </a:t>
            </a:r>
            <a:r>
              <a:rPr lang="en-US" dirty="0" smtClean="0">
                <a:solidFill>
                  <a:srgbClr val="FF0000"/>
                </a:solidFill>
              </a:rPr>
              <a:t>orally explain </a:t>
            </a:r>
            <a:r>
              <a:rPr lang="en-US" dirty="0" smtClean="0"/>
              <a:t>the three approaches to teaching spelling and the five linguistic principles of spelling using </a:t>
            </a:r>
            <a:r>
              <a:rPr lang="en-US" dirty="0" smtClean="0">
                <a:solidFill>
                  <a:srgbClr val="00B050"/>
                </a:solidFill>
              </a:rPr>
              <a:t>academic vocabulary </a:t>
            </a:r>
            <a:r>
              <a:rPr lang="en-US" dirty="0" smtClean="0"/>
              <a:t>after</a:t>
            </a:r>
          </a:p>
          <a:p>
            <a:pPr marL="640715" lvl="1" indent="-320040" eaLnBrk="1" fontAlgn="auto" hangingPunct="1">
              <a:spcAft>
                <a:spcPts val="0"/>
              </a:spcAft>
              <a:buFont typeface="Wingdings"/>
              <a:buChar char=""/>
              <a:defRPr/>
            </a:pPr>
            <a:r>
              <a:rPr lang="en-US" dirty="0" smtClean="0">
                <a:solidFill>
                  <a:srgbClr val="002060"/>
                </a:solidFill>
              </a:rPr>
              <a:t>Review of spelling instruction using visuals and graphic organizers </a:t>
            </a:r>
            <a:endParaRPr lang="en-US" dirty="0" smtClean="0">
              <a:solidFill>
                <a:srgbClr val="002060"/>
              </a:solidFill>
            </a:endParaRPr>
          </a:p>
          <a:p>
            <a:pPr marL="320040" indent="-320040" eaLnBrk="1" fontAlgn="auto" hangingPunct="1">
              <a:spcAft>
                <a:spcPts val="0"/>
              </a:spcAft>
              <a:buFont typeface="Wingdings"/>
              <a:buChar char=""/>
              <a:defRPr/>
            </a:pPr>
            <a:endParaRPr lang="en-US" dirty="0" smtClean="0"/>
          </a:p>
        </p:txBody>
      </p:sp>
      <p:pic>
        <p:nvPicPr>
          <p:cNvPr id="19461" name="Picture 2" descr="C:\Users\rfrantu.DPSUSER\AppData\Local\Microsoft\Windows\Temporary Internet Files\Content.IE5\MJK731BA\MC900295069[1].wmf"/>
          <p:cNvPicPr>
            <a:picLocks noChangeAspect="1" noChangeArrowheads="1"/>
          </p:cNvPicPr>
          <p:nvPr/>
        </p:nvPicPr>
        <p:blipFill>
          <a:blip r:embed="rId2" cstate="print"/>
          <a:srcRect/>
          <a:stretch>
            <a:fillRect/>
          </a:stretch>
        </p:blipFill>
        <p:spPr bwMode="auto">
          <a:xfrm>
            <a:off x="6400800" y="152400"/>
            <a:ext cx="1830388" cy="1316038"/>
          </a:xfrm>
          <a:prstGeom prst="rect">
            <a:avLst/>
          </a:prstGeom>
          <a:noFill/>
          <a:ln w="9525">
            <a:noFill/>
            <a:miter lim="800000"/>
            <a:headEnd/>
            <a:tailEnd/>
          </a:ln>
        </p:spPr>
      </p:pic>
      <p:pic>
        <p:nvPicPr>
          <p:cNvPr id="137218" name="Picture 2" descr="http://4.bp.blogspot.com/_o6mtNNhaUW0/S-Pr26tjFzI/AAAAAAAAKtQ/3mWEI8zTx-w/s1600/funny-pictures-kitten-sleeping-spell-on-dogs.jpg"/>
          <p:cNvPicPr>
            <a:picLocks noChangeAspect="1" noChangeArrowheads="1"/>
          </p:cNvPicPr>
          <p:nvPr/>
        </p:nvPicPr>
        <p:blipFill>
          <a:blip r:embed="rId3" cstate="print"/>
          <a:srcRect/>
          <a:stretch>
            <a:fillRect/>
          </a:stretch>
        </p:blipFill>
        <p:spPr bwMode="auto">
          <a:xfrm>
            <a:off x="4114800" y="1905000"/>
            <a:ext cx="4752975" cy="3533776"/>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Norman (French) influence in </a:t>
            </a:r>
            <a:br>
              <a:rPr lang="en-US" dirty="0" smtClean="0"/>
            </a:br>
            <a:r>
              <a:rPr lang="en-US" dirty="0" smtClean="0"/>
              <a:t>English</a:t>
            </a:r>
            <a:endParaRPr lang="en-US" dirty="0"/>
          </a:p>
        </p:txBody>
      </p:sp>
      <p:sp>
        <p:nvSpPr>
          <p:cNvPr id="3" name="Content Placeholder 2"/>
          <p:cNvSpPr>
            <a:spLocks noGrp="1"/>
          </p:cNvSpPr>
          <p:nvPr>
            <p:ph idx="1"/>
          </p:nvPr>
        </p:nvSpPr>
        <p:spPr>
          <a:xfrm>
            <a:off x="533400" y="1600200"/>
            <a:ext cx="8153400" cy="4525963"/>
          </a:xfrm>
        </p:spPr>
        <p:txBody>
          <a:bodyPr>
            <a:normAutofit/>
          </a:bodyPr>
          <a:lstStyle/>
          <a:p>
            <a:r>
              <a:rPr lang="en-US" sz="3200" dirty="0" smtClean="0"/>
              <a:t>Words related to culture, fashion and food</a:t>
            </a:r>
          </a:p>
          <a:p>
            <a:r>
              <a:rPr lang="en-US" sz="3200" dirty="0" smtClean="0"/>
              <a:t>Abstract social ideas and relationships</a:t>
            </a:r>
          </a:p>
          <a:p>
            <a:r>
              <a:rPr lang="en-US" sz="3200" dirty="0" err="1" smtClean="0"/>
              <a:t>Ou</a:t>
            </a:r>
            <a:r>
              <a:rPr lang="en-US" sz="3200" dirty="0" smtClean="0"/>
              <a:t> for /</a:t>
            </a:r>
            <a:r>
              <a:rPr lang="en-US" sz="3200" dirty="0" smtClean="0">
                <a:latin typeface="Arial"/>
                <a:cs typeface="Arial"/>
              </a:rPr>
              <a:t>ū/ </a:t>
            </a:r>
            <a:r>
              <a:rPr lang="en-US" sz="3200" dirty="0" smtClean="0">
                <a:cs typeface="Arial"/>
              </a:rPr>
              <a:t>as in soup; soft c and g when followed by e, </a:t>
            </a:r>
            <a:r>
              <a:rPr lang="en-US" sz="3200" dirty="0" err="1" smtClean="0">
                <a:cs typeface="Arial"/>
              </a:rPr>
              <a:t>i</a:t>
            </a:r>
            <a:r>
              <a:rPr lang="en-US" sz="3200" dirty="0" smtClean="0">
                <a:cs typeface="Arial"/>
              </a:rPr>
              <a:t> or y; special endings –</a:t>
            </a:r>
            <a:r>
              <a:rPr lang="en-US" sz="3200" dirty="0" err="1" smtClean="0">
                <a:cs typeface="Arial"/>
              </a:rPr>
              <a:t>ine</a:t>
            </a:r>
            <a:r>
              <a:rPr lang="en-US" sz="3200" dirty="0" smtClean="0">
                <a:cs typeface="Arial"/>
              </a:rPr>
              <a:t>,       -</a:t>
            </a:r>
            <a:r>
              <a:rPr lang="en-US" sz="3200" dirty="0" err="1" smtClean="0">
                <a:cs typeface="Arial"/>
              </a:rPr>
              <a:t>ette</a:t>
            </a:r>
            <a:r>
              <a:rPr lang="en-US" sz="3200" dirty="0" smtClean="0">
                <a:cs typeface="Arial"/>
              </a:rPr>
              <a:t>, -</a:t>
            </a:r>
            <a:r>
              <a:rPr lang="en-US" sz="3200" dirty="0" err="1" smtClean="0">
                <a:cs typeface="Arial"/>
              </a:rPr>
              <a:t>elle</a:t>
            </a:r>
            <a:r>
              <a:rPr lang="en-US" sz="3200" dirty="0" smtClean="0">
                <a:cs typeface="Arial"/>
              </a:rPr>
              <a:t>, -</a:t>
            </a:r>
            <a:r>
              <a:rPr lang="en-US" sz="3200" dirty="0" err="1" smtClean="0">
                <a:cs typeface="Arial"/>
              </a:rPr>
              <a:t>ique</a:t>
            </a:r>
            <a:endParaRPr lang="en-US" sz="3200" dirty="0" smtClean="0"/>
          </a:p>
        </p:txBody>
      </p:sp>
      <p:sp>
        <p:nvSpPr>
          <p:cNvPr id="4" name="TextBox 3"/>
          <p:cNvSpPr txBox="1"/>
          <p:nvPr/>
        </p:nvSpPr>
        <p:spPr>
          <a:xfrm>
            <a:off x="457200" y="4343400"/>
            <a:ext cx="8382000" cy="2123658"/>
          </a:xfrm>
          <a:prstGeom prst="rect">
            <a:avLst/>
          </a:prstGeom>
          <a:noFill/>
        </p:spPr>
        <p:txBody>
          <a:bodyPr wrap="square" rtlCol="0">
            <a:spAutoFit/>
          </a:bodyPr>
          <a:lstStyle/>
          <a:p>
            <a:pPr algn="ctr"/>
            <a:r>
              <a:rPr lang="en-US" sz="4400" dirty="0" smtClean="0">
                <a:solidFill>
                  <a:schemeClr val="accent6">
                    <a:lumMod val="40000"/>
                    <a:lumOff val="60000"/>
                  </a:schemeClr>
                </a:solidFill>
              </a:rPr>
              <a:t>beef, couture, rendezvous, amuse, rouge, coupon, novice, croquet, debut, mirage, justice  </a:t>
            </a:r>
            <a:endParaRPr lang="en-US" sz="4400" dirty="0">
              <a:solidFill>
                <a:schemeClr val="accent6">
                  <a:lumMod val="40000"/>
                  <a:lumOff val="60000"/>
                </a:schemeClr>
              </a:solidFill>
            </a:endParaRPr>
          </a:p>
        </p:txBody>
      </p:sp>
      <p:graphicFrame>
        <p:nvGraphicFramePr>
          <p:cNvPr id="5" name="Diagram 4"/>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4" descr="http://upload.wikimedia.org/wikipedia/commons/thumb/d/d3/Les_Tres_Riches_Heures_du_duc_de_Berry_avril_detail.jpg/300px-Les_Tres_Riches_Heures_du_duc_de_Berry_avril_detail.jpg"/>
          <p:cNvPicPr>
            <a:picLocks noChangeAspect="1" noChangeArrowheads="1"/>
          </p:cNvPicPr>
          <p:nvPr/>
        </p:nvPicPr>
        <p:blipFill>
          <a:blip r:embed="rId7" cstate="print"/>
          <a:srcRect/>
          <a:stretch>
            <a:fillRect/>
          </a:stretch>
        </p:blipFill>
        <p:spPr bwMode="auto">
          <a:xfrm>
            <a:off x="7789387" y="2133600"/>
            <a:ext cx="1092039" cy="11430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Latin influence around the world</a:t>
            </a:r>
            <a:endParaRPr lang="en-US" dirty="0"/>
          </a:p>
        </p:txBody>
      </p:sp>
      <p:pic>
        <p:nvPicPr>
          <p:cNvPr id="4" name="Picture 3" descr="Latin_alphabet_world_distribution.png"/>
          <p:cNvPicPr>
            <a:picLocks noChangeAspect="1"/>
          </p:cNvPicPr>
          <p:nvPr/>
        </p:nvPicPr>
        <p:blipFill>
          <a:blip r:embed="rId3" cstate="print"/>
          <a:stretch>
            <a:fillRect/>
          </a:stretch>
        </p:blipFill>
        <p:spPr>
          <a:xfrm>
            <a:off x="0" y="1313144"/>
            <a:ext cx="9144000" cy="4231711"/>
          </a:xfrm>
          <a:prstGeom prst="rect">
            <a:avLst/>
          </a:prstGeom>
        </p:spPr>
      </p:pic>
      <p:graphicFrame>
        <p:nvGraphicFramePr>
          <p:cNvPr id="5" name="Diagram 4"/>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Latin based languages </a:t>
            </a:r>
            <a:endParaRPr lang="en-US" dirty="0"/>
          </a:p>
        </p:txBody>
      </p:sp>
      <p:graphicFrame>
        <p:nvGraphicFramePr>
          <p:cNvPr id="4" name="Diagram 3"/>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86370" name="Picture 2" descr="http://geology.com/world/italy-map.gif"/>
          <p:cNvPicPr>
            <a:picLocks noChangeAspect="1" noChangeArrowheads="1"/>
          </p:cNvPicPr>
          <p:nvPr/>
        </p:nvPicPr>
        <p:blipFill>
          <a:blip r:embed="rId7" cstate="print"/>
          <a:srcRect/>
          <a:stretch>
            <a:fillRect/>
          </a:stretch>
        </p:blipFill>
        <p:spPr bwMode="auto">
          <a:xfrm>
            <a:off x="3048000" y="2286000"/>
            <a:ext cx="2385365" cy="2971800"/>
          </a:xfrm>
          <a:prstGeom prst="rect">
            <a:avLst/>
          </a:prstGeom>
          <a:noFill/>
        </p:spPr>
      </p:pic>
      <p:sp>
        <p:nvSpPr>
          <p:cNvPr id="6" name="Rectangle 5"/>
          <p:cNvSpPr/>
          <p:nvPr/>
        </p:nvSpPr>
        <p:spPr>
          <a:xfrm>
            <a:off x="533400" y="2286000"/>
            <a:ext cx="2492990" cy="923330"/>
          </a:xfrm>
          <a:prstGeom prst="rect">
            <a:avLst/>
          </a:prstGeom>
          <a:noFill/>
        </p:spPr>
        <p:txBody>
          <a:bodyPr wrap="none" lIns="91440" tIns="45720" rIns="91440" bIns="45720">
            <a:spAutoFit/>
          </a:bodyPr>
          <a:lstStyle/>
          <a:p>
            <a:pPr algn="ctr"/>
            <a:r>
              <a:rPr 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French</a:t>
            </a:r>
            <a:endParaRPr 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7" name="Rectangle 6"/>
          <p:cNvSpPr/>
          <p:nvPr/>
        </p:nvSpPr>
        <p:spPr>
          <a:xfrm>
            <a:off x="743509" y="3962400"/>
            <a:ext cx="2377575" cy="923330"/>
          </a:xfrm>
          <a:prstGeom prst="rect">
            <a:avLst/>
          </a:prstGeom>
          <a:noFill/>
        </p:spPr>
        <p:txBody>
          <a:bodyPr wrap="none" lIns="91440" tIns="45720" rIns="91440" bIns="45720">
            <a:spAutoFit/>
          </a:bodyPr>
          <a:lstStyle/>
          <a:p>
            <a:pPr algn="ctr"/>
            <a:r>
              <a:rPr 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Italian </a:t>
            </a:r>
            <a:endParaRPr 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8" name="Rectangle 7"/>
          <p:cNvSpPr/>
          <p:nvPr/>
        </p:nvSpPr>
        <p:spPr>
          <a:xfrm>
            <a:off x="6056040" y="2209800"/>
            <a:ext cx="2877712" cy="923330"/>
          </a:xfrm>
          <a:prstGeom prst="rect">
            <a:avLst/>
          </a:prstGeom>
          <a:noFill/>
        </p:spPr>
        <p:txBody>
          <a:bodyPr wrap="none" lIns="91440" tIns="45720" rIns="91440" bIns="45720">
            <a:spAutoFit/>
          </a:bodyPr>
          <a:lstStyle/>
          <a:p>
            <a:pPr algn="ctr"/>
            <a:r>
              <a:rPr 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Spanish</a:t>
            </a:r>
            <a:endParaRPr 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9" name="Rectangle 8"/>
          <p:cNvSpPr/>
          <p:nvPr/>
        </p:nvSpPr>
        <p:spPr>
          <a:xfrm>
            <a:off x="5612263" y="3962400"/>
            <a:ext cx="3531737" cy="923330"/>
          </a:xfrm>
          <a:prstGeom prst="rect">
            <a:avLst/>
          </a:prstGeom>
          <a:noFill/>
        </p:spPr>
        <p:txBody>
          <a:bodyPr wrap="none" lIns="91440" tIns="45720" rIns="91440" bIns="45720">
            <a:spAutoFit/>
          </a:bodyPr>
          <a:lstStyle/>
          <a:p>
            <a:pPr algn="ctr"/>
            <a:r>
              <a:rPr 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Romanian</a:t>
            </a:r>
            <a:endParaRPr 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Latin influence in English</a:t>
            </a:r>
            <a:endParaRPr lang="en-US" dirty="0"/>
          </a:p>
        </p:txBody>
      </p:sp>
      <p:sp>
        <p:nvSpPr>
          <p:cNvPr id="3" name="Content Placeholder 2"/>
          <p:cNvSpPr>
            <a:spLocks noGrp="1"/>
          </p:cNvSpPr>
          <p:nvPr>
            <p:ph idx="1"/>
          </p:nvPr>
        </p:nvSpPr>
        <p:spPr>
          <a:xfrm>
            <a:off x="533400" y="1676400"/>
            <a:ext cx="8153400" cy="3810001"/>
          </a:xfrm>
        </p:spPr>
        <p:txBody>
          <a:bodyPr>
            <a:normAutofit lnSpcReduction="10000"/>
          </a:bodyPr>
          <a:lstStyle/>
          <a:p>
            <a:r>
              <a:rPr lang="en-US" sz="3200" dirty="0" smtClean="0"/>
              <a:t>Multi-syllable words organized around a root</a:t>
            </a:r>
          </a:p>
          <a:p>
            <a:r>
              <a:rPr lang="en-US" sz="3200" dirty="0" smtClean="0"/>
              <a:t>Often found in literature, social studies and science</a:t>
            </a:r>
          </a:p>
          <a:p>
            <a:r>
              <a:rPr lang="en-US" sz="3200" dirty="0" smtClean="0"/>
              <a:t>Typically found in upper elementary grades</a:t>
            </a:r>
          </a:p>
          <a:p>
            <a:r>
              <a:rPr lang="en-US" sz="3200" dirty="0" smtClean="0"/>
              <a:t>Most roots contain short vowels</a:t>
            </a:r>
          </a:p>
          <a:p>
            <a:r>
              <a:rPr lang="en-US" sz="3200" dirty="0" smtClean="0"/>
              <a:t>The schwa if most found in Latin words </a:t>
            </a:r>
          </a:p>
          <a:p>
            <a:r>
              <a:rPr lang="en-US" sz="3200" dirty="0" smtClean="0"/>
              <a:t>Affixes </a:t>
            </a:r>
          </a:p>
        </p:txBody>
      </p:sp>
      <p:graphicFrame>
        <p:nvGraphicFramePr>
          <p:cNvPr id="5" name="Diagram 4"/>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6" descr="http://www.augustus.to/image/400/renia_01.jpg"/>
          <p:cNvPicPr>
            <a:picLocks noChangeAspect="1" noChangeArrowheads="1"/>
          </p:cNvPicPr>
          <p:nvPr/>
        </p:nvPicPr>
        <p:blipFill>
          <a:blip r:embed="rId7" cstate="print"/>
          <a:srcRect/>
          <a:stretch>
            <a:fillRect/>
          </a:stretch>
        </p:blipFill>
        <p:spPr bwMode="auto">
          <a:xfrm>
            <a:off x="6858000" y="4724400"/>
            <a:ext cx="1828800" cy="182880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Latin influence in English</a:t>
            </a:r>
            <a:endParaRPr lang="en-US" dirty="0"/>
          </a:p>
        </p:txBody>
      </p:sp>
      <p:sp>
        <p:nvSpPr>
          <p:cNvPr id="3" name="Content Placeholder 2"/>
          <p:cNvSpPr>
            <a:spLocks noGrp="1"/>
          </p:cNvSpPr>
          <p:nvPr>
            <p:ph idx="1"/>
          </p:nvPr>
        </p:nvSpPr>
        <p:spPr>
          <a:xfrm>
            <a:off x="533400" y="1676401"/>
            <a:ext cx="8153400" cy="1981200"/>
          </a:xfrm>
        </p:spPr>
        <p:txBody>
          <a:bodyPr>
            <a:normAutofit/>
          </a:bodyPr>
          <a:lstStyle/>
          <a:p>
            <a:r>
              <a:rPr lang="en-US" sz="3200" dirty="0" smtClean="0"/>
              <a:t>Latin roots can form hundreds of thousands of words</a:t>
            </a:r>
          </a:p>
          <a:p>
            <a:r>
              <a:rPr lang="en-US" sz="3200" dirty="0" smtClean="0"/>
              <a:t>Represent more abstract concepts </a:t>
            </a:r>
            <a:endParaRPr lang="en-US" sz="3200" dirty="0"/>
          </a:p>
        </p:txBody>
      </p:sp>
      <p:sp>
        <p:nvSpPr>
          <p:cNvPr id="4" name="TextBox 3"/>
          <p:cNvSpPr txBox="1"/>
          <p:nvPr/>
        </p:nvSpPr>
        <p:spPr>
          <a:xfrm>
            <a:off x="228600" y="3505200"/>
            <a:ext cx="8610600" cy="2800767"/>
          </a:xfrm>
          <a:prstGeom prst="rect">
            <a:avLst/>
          </a:prstGeom>
          <a:noFill/>
        </p:spPr>
        <p:txBody>
          <a:bodyPr wrap="square" rtlCol="0">
            <a:spAutoFit/>
          </a:bodyPr>
          <a:lstStyle/>
          <a:p>
            <a:pPr algn="ctr"/>
            <a:r>
              <a:rPr lang="en-US" sz="4400" dirty="0">
                <a:solidFill>
                  <a:schemeClr val="accent6">
                    <a:lumMod val="40000"/>
                    <a:lumOff val="60000"/>
                  </a:schemeClr>
                </a:solidFill>
              </a:rPr>
              <a:t>e</a:t>
            </a:r>
            <a:r>
              <a:rPr lang="en-US" sz="4400" dirty="0" smtClean="0">
                <a:solidFill>
                  <a:schemeClr val="accent6">
                    <a:lumMod val="40000"/>
                    <a:lumOff val="60000"/>
                  </a:schemeClr>
                </a:solidFill>
              </a:rPr>
              <a:t>xcellent, direction, interrupt, firmament, terrestrial, solar, stellar, aquarium, locomotion, hostility, reject, deception</a:t>
            </a:r>
            <a:endParaRPr lang="en-US" sz="4400" dirty="0">
              <a:solidFill>
                <a:schemeClr val="accent6">
                  <a:lumMod val="40000"/>
                  <a:lumOff val="60000"/>
                </a:schemeClr>
              </a:solidFill>
            </a:endParaRPr>
          </a:p>
        </p:txBody>
      </p:sp>
      <p:graphicFrame>
        <p:nvGraphicFramePr>
          <p:cNvPr id="5" name="Diagram 4"/>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Greece </a:t>
            </a:r>
            <a:endParaRPr lang="en-US" dirty="0"/>
          </a:p>
        </p:txBody>
      </p:sp>
      <p:graphicFrame>
        <p:nvGraphicFramePr>
          <p:cNvPr id="3" name="Diagram 2"/>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84322" name="Picture 2" descr="http://www.solarnavigator.net/geography/geography_images/europe_topography_map.jpg"/>
          <p:cNvPicPr>
            <a:picLocks noChangeAspect="1" noChangeArrowheads="1"/>
          </p:cNvPicPr>
          <p:nvPr/>
        </p:nvPicPr>
        <p:blipFill>
          <a:blip r:embed="rId7" cstate="print"/>
          <a:srcRect/>
          <a:stretch>
            <a:fillRect/>
          </a:stretch>
        </p:blipFill>
        <p:spPr bwMode="auto">
          <a:xfrm>
            <a:off x="228600" y="1600200"/>
            <a:ext cx="6315075" cy="5006389"/>
          </a:xfrm>
          <a:prstGeom prst="rect">
            <a:avLst/>
          </a:prstGeom>
          <a:noFill/>
        </p:spPr>
      </p:pic>
      <p:sp>
        <p:nvSpPr>
          <p:cNvPr id="5" name="Oval 4"/>
          <p:cNvSpPr/>
          <p:nvPr/>
        </p:nvSpPr>
        <p:spPr>
          <a:xfrm>
            <a:off x="2895600" y="4648200"/>
            <a:ext cx="1981200" cy="1981200"/>
          </a:xfrm>
          <a:prstGeom prst="ellipse">
            <a:avLst/>
          </a:prstGeom>
          <a:noFill/>
          <a:ln w="1143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5867400" y="2057400"/>
            <a:ext cx="2992486" cy="707886"/>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40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St. Augustine</a:t>
            </a:r>
            <a:endParaRPr lang="en-US" sz="40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7" name="TextBox 6"/>
          <p:cNvSpPr txBox="1"/>
          <p:nvPr/>
        </p:nvSpPr>
        <p:spPr>
          <a:xfrm>
            <a:off x="6629400" y="1676400"/>
            <a:ext cx="1676400" cy="369332"/>
          </a:xfrm>
          <a:prstGeom prst="rect">
            <a:avLst/>
          </a:prstGeom>
          <a:noFill/>
        </p:spPr>
        <p:txBody>
          <a:bodyPr wrap="square" rtlCol="0">
            <a:spAutoFit/>
          </a:bodyPr>
          <a:lstStyle/>
          <a:p>
            <a:r>
              <a:rPr lang="en-US" dirty="0" smtClean="0"/>
              <a:t>10</a:t>
            </a:r>
            <a:r>
              <a:rPr lang="en-US" baseline="30000" dirty="0" smtClean="0"/>
              <a:t>th</a:t>
            </a:r>
            <a:r>
              <a:rPr lang="en-US" dirty="0" smtClean="0"/>
              <a:t> Century</a:t>
            </a:r>
            <a:endParaRPr lang="en-US" dirty="0"/>
          </a:p>
        </p:txBody>
      </p:sp>
      <p:sp>
        <p:nvSpPr>
          <p:cNvPr id="8" name="TextBox 7"/>
          <p:cNvSpPr txBox="1"/>
          <p:nvPr/>
        </p:nvSpPr>
        <p:spPr>
          <a:xfrm>
            <a:off x="6781800" y="2895600"/>
            <a:ext cx="1676400" cy="369332"/>
          </a:xfrm>
          <a:prstGeom prst="rect">
            <a:avLst/>
          </a:prstGeom>
          <a:noFill/>
        </p:spPr>
        <p:txBody>
          <a:bodyPr wrap="square" rtlCol="0">
            <a:spAutoFit/>
          </a:bodyPr>
          <a:lstStyle/>
          <a:p>
            <a:r>
              <a:rPr lang="en-US" dirty="0" smtClean="0"/>
              <a:t>16</a:t>
            </a:r>
            <a:r>
              <a:rPr lang="en-US" baseline="30000" dirty="0" smtClean="0"/>
              <a:t>th</a:t>
            </a:r>
            <a:r>
              <a:rPr lang="en-US" dirty="0" smtClean="0"/>
              <a:t> Century</a:t>
            </a:r>
            <a:endParaRPr lang="en-US" dirty="0"/>
          </a:p>
        </p:txBody>
      </p:sp>
      <p:sp>
        <p:nvSpPr>
          <p:cNvPr id="9" name="Rectangle 8"/>
          <p:cNvSpPr/>
          <p:nvPr/>
        </p:nvSpPr>
        <p:spPr>
          <a:xfrm>
            <a:off x="6631288" y="3200400"/>
            <a:ext cx="1617110" cy="707886"/>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40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Tudors</a:t>
            </a:r>
            <a:endParaRPr lang="en-US" sz="40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Greek influence in English</a:t>
            </a:r>
            <a:endParaRPr lang="en-US" dirty="0"/>
          </a:p>
        </p:txBody>
      </p:sp>
      <p:sp>
        <p:nvSpPr>
          <p:cNvPr id="3" name="Content Placeholder 2"/>
          <p:cNvSpPr>
            <a:spLocks noGrp="1"/>
          </p:cNvSpPr>
          <p:nvPr>
            <p:ph idx="1"/>
          </p:nvPr>
        </p:nvSpPr>
        <p:spPr>
          <a:xfrm>
            <a:off x="533400" y="1600201"/>
            <a:ext cx="8153400" cy="4038600"/>
          </a:xfrm>
        </p:spPr>
        <p:txBody>
          <a:bodyPr>
            <a:normAutofit/>
          </a:bodyPr>
          <a:lstStyle/>
          <a:p>
            <a:r>
              <a:rPr lang="en-US" sz="3200" dirty="0" smtClean="0"/>
              <a:t>Mostly found in science vocabulary</a:t>
            </a:r>
          </a:p>
          <a:p>
            <a:r>
              <a:rPr lang="en-US" sz="3200" dirty="0" smtClean="0"/>
              <a:t>Some of the less common letter-sound graphemes such as </a:t>
            </a:r>
            <a:r>
              <a:rPr lang="en-US" sz="3200" dirty="0" err="1" smtClean="0"/>
              <a:t>rh</a:t>
            </a:r>
            <a:r>
              <a:rPr lang="en-US" sz="3200" dirty="0" smtClean="0"/>
              <a:t> (rhododendron), pt (pterodactyl), </a:t>
            </a:r>
            <a:r>
              <a:rPr lang="en-US" sz="3200" dirty="0" err="1" smtClean="0"/>
              <a:t>pn</a:t>
            </a:r>
            <a:r>
              <a:rPr lang="en-US" sz="3200" dirty="0" smtClean="0"/>
              <a:t> (pneumonia), </a:t>
            </a:r>
            <a:r>
              <a:rPr lang="en-US" sz="3200" dirty="0" err="1" smtClean="0"/>
              <a:t>ps</a:t>
            </a:r>
            <a:r>
              <a:rPr lang="en-US" sz="3200" dirty="0" smtClean="0"/>
              <a:t> (psychology)</a:t>
            </a:r>
          </a:p>
          <a:p>
            <a:r>
              <a:rPr lang="en-US" sz="3200" dirty="0" smtClean="0"/>
              <a:t>constructed from combining forms (similar to compound words </a:t>
            </a:r>
          </a:p>
        </p:txBody>
      </p:sp>
      <p:graphicFrame>
        <p:nvGraphicFramePr>
          <p:cNvPr id="5" name="Diagram 4"/>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8" descr="http://img.wikinut.com/img/1xrtbs.adpbol8gu/jpeg/0/Ancient-Greek-Temple.jpeg"/>
          <p:cNvPicPr>
            <a:picLocks noChangeAspect="1" noChangeArrowheads="1"/>
          </p:cNvPicPr>
          <p:nvPr/>
        </p:nvPicPr>
        <p:blipFill>
          <a:blip r:embed="rId7" cstate="print"/>
          <a:srcRect/>
          <a:stretch>
            <a:fillRect/>
          </a:stretch>
        </p:blipFill>
        <p:spPr bwMode="auto">
          <a:xfrm>
            <a:off x="7315200" y="1752600"/>
            <a:ext cx="1524000" cy="101600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Greek influence in English</a:t>
            </a:r>
            <a:endParaRPr lang="en-US" dirty="0"/>
          </a:p>
        </p:txBody>
      </p:sp>
      <p:sp>
        <p:nvSpPr>
          <p:cNvPr id="3" name="Content Placeholder 2"/>
          <p:cNvSpPr>
            <a:spLocks noGrp="1"/>
          </p:cNvSpPr>
          <p:nvPr>
            <p:ph idx="1"/>
          </p:nvPr>
        </p:nvSpPr>
        <p:spPr>
          <a:xfrm>
            <a:off x="533400" y="1600201"/>
            <a:ext cx="8153400" cy="1904999"/>
          </a:xfrm>
        </p:spPr>
        <p:txBody>
          <a:bodyPr>
            <a:normAutofit/>
          </a:bodyPr>
          <a:lstStyle/>
          <a:p>
            <a:r>
              <a:rPr lang="en-US" sz="3200" dirty="0" smtClean="0"/>
              <a:t>Learning a relatively few Greek roots allow you access to thousands of words (i.e. micro, scope, bio, graph)</a:t>
            </a:r>
            <a:endParaRPr lang="en-US" sz="3200" dirty="0"/>
          </a:p>
        </p:txBody>
      </p:sp>
      <p:sp>
        <p:nvSpPr>
          <p:cNvPr id="4" name="TextBox 3"/>
          <p:cNvSpPr txBox="1"/>
          <p:nvPr/>
        </p:nvSpPr>
        <p:spPr>
          <a:xfrm>
            <a:off x="457200" y="3352800"/>
            <a:ext cx="7772400" cy="2800767"/>
          </a:xfrm>
          <a:prstGeom prst="rect">
            <a:avLst/>
          </a:prstGeom>
          <a:noFill/>
        </p:spPr>
        <p:txBody>
          <a:bodyPr wrap="square" rtlCol="0">
            <a:spAutoFit/>
          </a:bodyPr>
          <a:lstStyle/>
          <a:p>
            <a:pPr algn="ctr"/>
            <a:r>
              <a:rPr lang="en-US" sz="4400" dirty="0" smtClean="0">
                <a:solidFill>
                  <a:schemeClr val="accent6">
                    <a:lumMod val="40000"/>
                    <a:lumOff val="60000"/>
                  </a:schemeClr>
                </a:solidFill>
              </a:rPr>
              <a:t>hypnosis, agnostic, neuropsychology, decathlon, catatonic, agoraphobia, chlorophyll, </a:t>
            </a:r>
            <a:r>
              <a:rPr lang="en-US" sz="4400" dirty="0" err="1" smtClean="0">
                <a:solidFill>
                  <a:schemeClr val="accent6">
                    <a:lumMod val="40000"/>
                    <a:lumOff val="60000"/>
                  </a:schemeClr>
                </a:solidFill>
              </a:rPr>
              <a:t>psysiognomy</a:t>
            </a:r>
            <a:r>
              <a:rPr lang="en-US" sz="4400" dirty="0" smtClean="0">
                <a:solidFill>
                  <a:schemeClr val="accent6">
                    <a:lumMod val="40000"/>
                    <a:lumOff val="60000"/>
                  </a:schemeClr>
                </a:solidFill>
              </a:rPr>
              <a:t> </a:t>
            </a:r>
            <a:endParaRPr lang="en-US" sz="4400" dirty="0">
              <a:solidFill>
                <a:schemeClr val="accent6">
                  <a:lumMod val="40000"/>
                  <a:lumOff val="60000"/>
                </a:schemeClr>
              </a:solidFill>
            </a:endParaRPr>
          </a:p>
        </p:txBody>
      </p:sp>
      <p:graphicFrame>
        <p:nvGraphicFramePr>
          <p:cNvPr id="5" name="Diagram 4"/>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8" descr="http://img.wikinut.com/img/1xrtbs.adpbol8gu/jpeg/0/Ancient-Greek-Temple.jpeg"/>
          <p:cNvPicPr>
            <a:picLocks noChangeAspect="1" noChangeArrowheads="1"/>
          </p:cNvPicPr>
          <p:nvPr/>
        </p:nvPicPr>
        <p:blipFill>
          <a:blip r:embed="rId7" cstate="print"/>
          <a:srcRect/>
          <a:stretch>
            <a:fillRect/>
          </a:stretch>
        </p:blipFill>
        <p:spPr bwMode="auto">
          <a:xfrm>
            <a:off x="7315200" y="1752600"/>
            <a:ext cx="1524000" cy="101600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 the language of origin </a:t>
            </a:r>
            <a:endParaRPr lang="en-US" dirty="0"/>
          </a:p>
        </p:txBody>
      </p:sp>
      <p:sp>
        <p:nvSpPr>
          <p:cNvPr id="3" name="Content Placeholder 2"/>
          <p:cNvSpPr>
            <a:spLocks noGrp="1"/>
          </p:cNvSpPr>
          <p:nvPr>
            <p:ph sz="quarter" idx="1"/>
          </p:nvPr>
        </p:nvSpPr>
        <p:spPr>
          <a:xfrm>
            <a:off x="304800" y="2514600"/>
            <a:ext cx="3124200" cy="2438400"/>
          </a:xfrm>
        </p:spPr>
        <p:txBody>
          <a:bodyPr/>
          <a:lstStyle/>
          <a:p>
            <a:pPr>
              <a:buNone/>
            </a:pPr>
            <a:r>
              <a:rPr lang="en-US" dirty="0" smtClean="0"/>
              <a:t>_____ hemisphere</a:t>
            </a:r>
          </a:p>
          <a:p>
            <a:pPr>
              <a:buNone/>
            </a:pPr>
            <a:r>
              <a:rPr lang="en-US" dirty="0" smtClean="0"/>
              <a:t>_____ inducement</a:t>
            </a:r>
          </a:p>
          <a:p>
            <a:pPr>
              <a:buNone/>
            </a:pPr>
            <a:r>
              <a:rPr lang="en-US" dirty="0" smtClean="0"/>
              <a:t>_____ groundhog</a:t>
            </a:r>
          </a:p>
          <a:p>
            <a:pPr>
              <a:buNone/>
            </a:pPr>
            <a:r>
              <a:rPr lang="en-US" dirty="0" smtClean="0"/>
              <a:t>_____ gnocchi</a:t>
            </a:r>
          </a:p>
        </p:txBody>
      </p:sp>
      <p:sp>
        <p:nvSpPr>
          <p:cNvPr id="4" name="Content Placeholder 2"/>
          <p:cNvSpPr txBox="1">
            <a:spLocks/>
          </p:cNvSpPr>
          <p:nvPr/>
        </p:nvSpPr>
        <p:spPr bwMode="auto">
          <a:xfrm>
            <a:off x="3429000" y="2514600"/>
            <a:ext cx="2514600" cy="2438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_____ arms</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_____ kaput</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_____ dealt</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_____ stadium</a:t>
            </a:r>
          </a:p>
        </p:txBody>
      </p:sp>
      <p:sp>
        <p:nvSpPr>
          <p:cNvPr id="5" name="Content Placeholder 2"/>
          <p:cNvSpPr txBox="1">
            <a:spLocks/>
          </p:cNvSpPr>
          <p:nvPr/>
        </p:nvSpPr>
        <p:spPr bwMode="auto">
          <a:xfrm>
            <a:off x="6019800" y="2514600"/>
            <a:ext cx="2819400" cy="2438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_____ etymology</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_____ suffix</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_____ knight</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_____ wanted</a:t>
            </a:r>
          </a:p>
        </p:txBody>
      </p:sp>
      <p:sp>
        <p:nvSpPr>
          <p:cNvPr id="6" name="TextBox 5"/>
          <p:cNvSpPr txBox="1"/>
          <p:nvPr/>
        </p:nvSpPr>
        <p:spPr>
          <a:xfrm>
            <a:off x="457200" y="2514600"/>
            <a:ext cx="762000" cy="381000"/>
          </a:xfrm>
          <a:prstGeom prst="rect">
            <a:avLst/>
          </a:prstGeom>
          <a:noFill/>
        </p:spPr>
        <p:txBody>
          <a:bodyPr wrap="square" rtlCol="0">
            <a:spAutoFit/>
          </a:bodyPr>
          <a:lstStyle/>
          <a:p>
            <a:r>
              <a:rPr lang="en-US" dirty="0" smtClean="0">
                <a:solidFill>
                  <a:srgbClr val="FF0000"/>
                </a:solidFill>
              </a:rPr>
              <a:t>G</a:t>
            </a:r>
            <a:endParaRPr lang="en-US" dirty="0">
              <a:solidFill>
                <a:srgbClr val="FF0000"/>
              </a:solidFill>
            </a:endParaRPr>
          </a:p>
        </p:txBody>
      </p:sp>
      <p:sp>
        <p:nvSpPr>
          <p:cNvPr id="7" name="TextBox 6"/>
          <p:cNvSpPr txBox="1"/>
          <p:nvPr/>
        </p:nvSpPr>
        <p:spPr>
          <a:xfrm>
            <a:off x="457200" y="3048000"/>
            <a:ext cx="762000" cy="381000"/>
          </a:xfrm>
          <a:prstGeom prst="rect">
            <a:avLst/>
          </a:prstGeom>
          <a:noFill/>
        </p:spPr>
        <p:txBody>
          <a:bodyPr wrap="square" rtlCol="0">
            <a:spAutoFit/>
          </a:bodyPr>
          <a:lstStyle/>
          <a:p>
            <a:r>
              <a:rPr lang="en-US" dirty="0" smtClean="0">
                <a:solidFill>
                  <a:srgbClr val="FF0000"/>
                </a:solidFill>
              </a:rPr>
              <a:t>L</a:t>
            </a:r>
            <a:endParaRPr lang="en-US" dirty="0">
              <a:solidFill>
                <a:srgbClr val="FF0000"/>
              </a:solidFill>
            </a:endParaRPr>
          </a:p>
        </p:txBody>
      </p:sp>
      <p:sp>
        <p:nvSpPr>
          <p:cNvPr id="8" name="TextBox 7"/>
          <p:cNvSpPr txBox="1"/>
          <p:nvPr/>
        </p:nvSpPr>
        <p:spPr>
          <a:xfrm>
            <a:off x="457200" y="3581400"/>
            <a:ext cx="762000" cy="381000"/>
          </a:xfrm>
          <a:prstGeom prst="rect">
            <a:avLst/>
          </a:prstGeom>
          <a:noFill/>
        </p:spPr>
        <p:txBody>
          <a:bodyPr wrap="square" rtlCol="0">
            <a:spAutoFit/>
          </a:bodyPr>
          <a:lstStyle/>
          <a:p>
            <a:r>
              <a:rPr lang="en-US" dirty="0" smtClean="0">
                <a:solidFill>
                  <a:srgbClr val="FF0000"/>
                </a:solidFill>
              </a:rPr>
              <a:t>AS</a:t>
            </a:r>
            <a:endParaRPr lang="en-US" dirty="0">
              <a:solidFill>
                <a:srgbClr val="FF0000"/>
              </a:solidFill>
            </a:endParaRPr>
          </a:p>
        </p:txBody>
      </p:sp>
      <p:sp>
        <p:nvSpPr>
          <p:cNvPr id="9" name="TextBox 8"/>
          <p:cNvSpPr txBox="1"/>
          <p:nvPr/>
        </p:nvSpPr>
        <p:spPr>
          <a:xfrm>
            <a:off x="457200" y="4114800"/>
            <a:ext cx="762000" cy="381000"/>
          </a:xfrm>
          <a:prstGeom prst="rect">
            <a:avLst/>
          </a:prstGeom>
          <a:noFill/>
        </p:spPr>
        <p:txBody>
          <a:bodyPr wrap="square" rtlCol="0">
            <a:spAutoFit/>
          </a:bodyPr>
          <a:lstStyle/>
          <a:p>
            <a:r>
              <a:rPr lang="en-US" dirty="0" smtClean="0">
                <a:solidFill>
                  <a:srgbClr val="FF0000"/>
                </a:solidFill>
              </a:rPr>
              <a:t>O</a:t>
            </a:r>
            <a:endParaRPr lang="en-US" dirty="0">
              <a:solidFill>
                <a:srgbClr val="FF0000"/>
              </a:solidFill>
            </a:endParaRPr>
          </a:p>
        </p:txBody>
      </p:sp>
      <p:sp>
        <p:nvSpPr>
          <p:cNvPr id="10" name="TextBox 9"/>
          <p:cNvSpPr txBox="1"/>
          <p:nvPr/>
        </p:nvSpPr>
        <p:spPr>
          <a:xfrm>
            <a:off x="685800" y="1752600"/>
            <a:ext cx="7239000" cy="369332"/>
          </a:xfrm>
          <a:prstGeom prst="rect">
            <a:avLst/>
          </a:prstGeom>
          <a:noFill/>
        </p:spPr>
        <p:txBody>
          <a:bodyPr wrap="square" rtlCol="0">
            <a:spAutoFit/>
          </a:bodyPr>
          <a:lstStyle/>
          <a:p>
            <a:r>
              <a:rPr lang="en-US" dirty="0" smtClean="0"/>
              <a:t>L- Latin/French; G- Greek; AS- Anglo Saxon; O-other </a:t>
            </a:r>
            <a:endParaRPr lang="en-US" dirty="0"/>
          </a:p>
        </p:txBody>
      </p:sp>
      <p:sp>
        <p:nvSpPr>
          <p:cNvPr id="11" name="TextBox 10"/>
          <p:cNvSpPr txBox="1"/>
          <p:nvPr/>
        </p:nvSpPr>
        <p:spPr>
          <a:xfrm>
            <a:off x="3581400" y="2514600"/>
            <a:ext cx="762000" cy="381000"/>
          </a:xfrm>
          <a:prstGeom prst="rect">
            <a:avLst/>
          </a:prstGeom>
          <a:noFill/>
        </p:spPr>
        <p:txBody>
          <a:bodyPr wrap="square" rtlCol="0">
            <a:spAutoFit/>
          </a:bodyPr>
          <a:lstStyle/>
          <a:p>
            <a:r>
              <a:rPr lang="en-US" dirty="0" smtClean="0">
                <a:solidFill>
                  <a:srgbClr val="FF0000"/>
                </a:solidFill>
              </a:rPr>
              <a:t>AS</a:t>
            </a:r>
            <a:endParaRPr lang="en-US" dirty="0">
              <a:solidFill>
                <a:srgbClr val="FF0000"/>
              </a:solidFill>
            </a:endParaRPr>
          </a:p>
        </p:txBody>
      </p:sp>
      <p:sp>
        <p:nvSpPr>
          <p:cNvPr id="12" name="TextBox 11"/>
          <p:cNvSpPr txBox="1"/>
          <p:nvPr/>
        </p:nvSpPr>
        <p:spPr>
          <a:xfrm>
            <a:off x="3581400" y="3048000"/>
            <a:ext cx="762000" cy="381000"/>
          </a:xfrm>
          <a:prstGeom prst="rect">
            <a:avLst/>
          </a:prstGeom>
          <a:noFill/>
        </p:spPr>
        <p:txBody>
          <a:bodyPr wrap="square" rtlCol="0">
            <a:spAutoFit/>
          </a:bodyPr>
          <a:lstStyle/>
          <a:p>
            <a:r>
              <a:rPr lang="en-US" dirty="0" smtClean="0">
                <a:solidFill>
                  <a:srgbClr val="FF0000"/>
                </a:solidFill>
              </a:rPr>
              <a:t>O</a:t>
            </a:r>
            <a:endParaRPr lang="en-US" dirty="0">
              <a:solidFill>
                <a:srgbClr val="FF0000"/>
              </a:solidFill>
            </a:endParaRPr>
          </a:p>
        </p:txBody>
      </p:sp>
      <p:sp>
        <p:nvSpPr>
          <p:cNvPr id="13" name="TextBox 12"/>
          <p:cNvSpPr txBox="1"/>
          <p:nvPr/>
        </p:nvSpPr>
        <p:spPr>
          <a:xfrm>
            <a:off x="3581400" y="3581400"/>
            <a:ext cx="762000" cy="381000"/>
          </a:xfrm>
          <a:prstGeom prst="rect">
            <a:avLst/>
          </a:prstGeom>
          <a:noFill/>
        </p:spPr>
        <p:txBody>
          <a:bodyPr wrap="square" rtlCol="0">
            <a:spAutoFit/>
          </a:bodyPr>
          <a:lstStyle/>
          <a:p>
            <a:r>
              <a:rPr lang="en-US" dirty="0" smtClean="0">
                <a:solidFill>
                  <a:srgbClr val="FF0000"/>
                </a:solidFill>
              </a:rPr>
              <a:t>AS</a:t>
            </a:r>
            <a:endParaRPr lang="en-US" dirty="0">
              <a:solidFill>
                <a:srgbClr val="FF0000"/>
              </a:solidFill>
            </a:endParaRPr>
          </a:p>
        </p:txBody>
      </p:sp>
      <p:sp>
        <p:nvSpPr>
          <p:cNvPr id="14" name="TextBox 13"/>
          <p:cNvSpPr txBox="1"/>
          <p:nvPr/>
        </p:nvSpPr>
        <p:spPr>
          <a:xfrm>
            <a:off x="3581400" y="4114800"/>
            <a:ext cx="762000" cy="381000"/>
          </a:xfrm>
          <a:prstGeom prst="rect">
            <a:avLst/>
          </a:prstGeom>
          <a:noFill/>
        </p:spPr>
        <p:txBody>
          <a:bodyPr wrap="square" rtlCol="0">
            <a:spAutoFit/>
          </a:bodyPr>
          <a:lstStyle/>
          <a:p>
            <a:r>
              <a:rPr lang="en-US" dirty="0" smtClean="0">
                <a:solidFill>
                  <a:srgbClr val="FF0000"/>
                </a:solidFill>
              </a:rPr>
              <a:t>L</a:t>
            </a:r>
            <a:endParaRPr lang="en-US" dirty="0">
              <a:solidFill>
                <a:srgbClr val="FF0000"/>
              </a:solidFill>
            </a:endParaRPr>
          </a:p>
        </p:txBody>
      </p:sp>
      <p:sp>
        <p:nvSpPr>
          <p:cNvPr id="15" name="TextBox 14"/>
          <p:cNvSpPr txBox="1"/>
          <p:nvPr/>
        </p:nvSpPr>
        <p:spPr>
          <a:xfrm>
            <a:off x="6172200" y="2514600"/>
            <a:ext cx="762000" cy="381000"/>
          </a:xfrm>
          <a:prstGeom prst="rect">
            <a:avLst/>
          </a:prstGeom>
          <a:noFill/>
        </p:spPr>
        <p:txBody>
          <a:bodyPr wrap="square" rtlCol="0">
            <a:spAutoFit/>
          </a:bodyPr>
          <a:lstStyle/>
          <a:p>
            <a:r>
              <a:rPr lang="en-US" dirty="0" smtClean="0">
                <a:solidFill>
                  <a:srgbClr val="FF0000"/>
                </a:solidFill>
              </a:rPr>
              <a:t>G</a:t>
            </a:r>
            <a:endParaRPr lang="en-US" dirty="0">
              <a:solidFill>
                <a:srgbClr val="FF0000"/>
              </a:solidFill>
            </a:endParaRPr>
          </a:p>
        </p:txBody>
      </p:sp>
      <p:sp>
        <p:nvSpPr>
          <p:cNvPr id="16" name="TextBox 15"/>
          <p:cNvSpPr txBox="1"/>
          <p:nvPr/>
        </p:nvSpPr>
        <p:spPr>
          <a:xfrm>
            <a:off x="6172200" y="3048000"/>
            <a:ext cx="762000" cy="381000"/>
          </a:xfrm>
          <a:prstGeom prst="rect">
            <a:avLst/>
          </a:prstGeom>
          <a:noFill/>
        </p:spPr>
        <p:txBody>
          <a:bodyPr wrap="square" rtlCol="0">
            <a:spAutoFit/>
          </a:bodyPr>
          <a:lstStyle/>
          <a:p>
            <a:r>
              <a:rPr lang="en-US" dirty="0" smtClean="0">
                <a:solidFill>
                  <a:srgbClr val="FF0000"/>
                </a:solidFill>
              </a:rPr>
              <a:t>L</a:t>
            </a:r>
            <a:endParaRPr lang="en-US" dirty="0">
              <a:solidFill>
                <a:srgbClr val="FF0000"/>
              </a:solidFill>
            </a:endParaRPr>
          </a:p>
        </p:txBody>
      </p:sp>
      <p:sp>
        <p:nvSpPr>
          <p:cNvPr id="17" name="TextBox 16"/>
          <p:cNvSpPr txBox="1"/>
          <p:nvPr/>
        </p:nvSpPr>
        <p:spPr>
          <a:xfrm>
            <a:off x="6172200" y="3581400"/>
            <a:ext cx="762000" cy="381000"/>
          </a:xfrm>
          <a:prstGeom prst="rect">
            <a:avLst/>
          </a:prstGeom>
          <a:noFill/>
        </p:spPr>
        <p:txBody>
          <a:bodyPr wrap="square" rtlCol="0">
            <a:spAutoFit/>
          </a:bodyPr>
          <a:lstStyle/>
          <a:p>
            <a:r>
              <a:rPr lang="en-US" dirty="0" smtClean="0">
                <a:solidFill>
                  <a:srgbClr val="FF0000"/>
                </a:solidFill>
              </a:rPr>
              <a:t>AS</a:t>
            </a:r>
            <a:endParaRPr lang="en-US" dirty="0">
              <a:solidFill>
                <a:srgbClr val="FF0000"/>
              </a:solidFill>
            </a:endParaRPr>
          </a:p>
        </p:txBody>
      </p:sp>
      <p:sp>
        <p:nvSpPr>
          <p:cNvPr id="18" name="TextBox 17"/>
          <p:cNvSpPr txBox="1"/>
          <p:nvPr/>
        </p:nvSpPr>
        <p:spPr>
          <a:xfrm>
            <a:off x="6172200" y="4114800"/>
            <a:ext cx="762000" cy="381000"/>
          </a:xfrm>
          <a:prstGeom prst="rect">
            <a:avLst/>
          </a:prstGeom>
          <a:noFill/>
        </p:spPr>
        <p:txBody>
          <a:bodyPr wrap="square" rtlCol="0">
            <a:spAutoFit/>
          </a:bodyPr>
          <a:lstStyle/>
          <a:p>
            <a:r>
              <a:rPr lang="en-US" dirty="0" smtClean="0">
                <a:solidFill>
                  <a:srgbClr val="FF0000"/>
                </a:solidFill>
              </a:rPr>
              <a:t>AS </a:t>
            </a:r>
            <a:endParaRPr lang="en-US" dirty="0">
              <a:solidFill>
                <a:srgbClr val="FF0000"/>
              </a:solidFill>
            </a:endParaRPr>
          </a:p>
        </p:txBody>
      </p:sp>
      <p:sp>
        <p:nvSpPr>
          <p:cNvPr id="19" name="TextBox 18"/>
          <p:cNvSpPr txBox="1"/>
          <p:nvPr/>
        </p:nvSpPr>
        <p:spPr>
          <a:xfrm>
            <a:off x="1143000" y="6096000"/>
            <a:ext cx="6477000" cy="381000"/>
          </a:xfrm>
          <a:prstGeom prst="rect">
            <a:avLst/>
          </a:prstGeom>
          <a:noFill/>
        </p:spPr>
        <p:txBody>
          <a:bodyPr wrap="square" rtlCol="0">
            <a:spAutoFit/>
          </a:bodyPr>
          <a:lstStyle/>
          <a:p>
            <a:r>
              <a:rPr lang="en-US" dirty="0" smtClean="0"/>
              <a:t>Speech to Print Workbook, L Moats </a:t>
            </a:r>
            <a:endParaRPr lang="en-US" dirty="0"/>
          </a:p>
        </p:txBody>
      </p:sp>
      <p:graphicFrame>
        <p:nvGraphicFramePr>
          <p:cNvPr id="20" name="Diagram 19"/>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Scale>
                                      <p:cBhvr>
                                        <p:cTn id="14"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7"/>
                                        </p:tgtEl>
                                        <p:attrNameLst>
                                          <p:attrName>ppt_x</p:attrName>
                                          <p:attrName>ppt_y</p:attrName>
                                        </p:attrNameLst>
                                      </p:cBhvr>
                                    </p:animMotion>
                                    <p:animEffect transition="in" filter="fade">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Scale>
                                      <p:cBhvr>
                                        <p:cTn id="21"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8"/>
                                        </p:tgtEl>
                                        <p:attrNameLst>
                                          <p:attrName>ppt_x</p:attrName>
                                          <p:attrName>ppt_y</p:attrName>
                                        </p:attrNameLst>
                                      </p:cBhvr>
                                    </p:animMotion>
                                    <p:animEffect transition="in" filter="fade">
                                      <p:cBhvr>
                                        <p:cTn id="23" dur="10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Scale>
                                      <p:cBhvr>
                                        <p:cTn id="28"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9"/>
                                        </p:tgtEl>
                                        <p:attrNameLst>
                                          <p:attrName>ppt_x</p:attrName>
                                          <p:attrName>ppt_y</p:attrName>
                                        </p:attrNameLst>
                                      </p:cBhvr>
                                    </p:animMotion>
                                    <p:animEffect transition="in" filter="fade">
                                      <p:cBhvr>
                                        <p:cTn id="30" dur="10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Scale>
                                      <p:cBhvr>
                                        <p:cTn id="35"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1"/>
                                        </p:tgtEl>
                                        <p:attrNameLst>
                                          <p:attrName>ppt_x</p:attrName>
                                          <p:attrName>ppt_y</p:attrName>
                                        </p:attrNameLst>
                                      </p:cBhvr>
                                    </p:animMotion>
                                    <p:animEffect transition="in" filter="fade">
                                      <p:cBhvr>
                                        <p:cTn id="37" dur="10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52" presetClass="entr" presetSubtype="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Scale>
                                      <p:cBhvr>
                                        <p:cTn id="42"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2"/>
                                        </p:tgtEl>
                                        <p:attrNameLst>
                                          <p:attrName>ppt_x</p:attrName>
                                          <p:attrName>ppt_y</p:attrName>
                                        </p:attrNameLst>
                                      </p:cBhvr>
                                    </p:animMotion>
                                    <p:animEffect transition="in" filter="fade">
                                      <p:cBhvr>
                                        <p:cTn id="44" dur="1000"/>
                                        <p:tgtEl>
                                          <p:spTgt spid="12"/>
                                        </p:tgtEl>
                                      </p:cBhvr>
                                    </p:animEffect>
                                  </p:childTnLst>
                                </p:cTn>
                              </p:par>
                            </p:childTnLst>
                          </p:cTn>
                        </p:par>
                      </p:childTnLst>
                    </p:cTn>
                  </p:par>
                  <p:par>
                    <p:cTn id="45" fill="hold">
                      <p:stCondLst>
                        <p:cond delay="indefinite"/>
                      </p:stCondLst>
                      <p:childTnLst>
                        <p:par>
                          <p:cTn id="46" fill="hold">
                            <p:stCondLst>
                              <p:cond delay="0"/>
                            </p:stCondLst>
                            <p:childTnLst>
                              <p:par>
                                <p:cTn id="47" presetID="52" presetClass="entr" presetSubtype="0" fill="hold" grpId="0" nodeType="clickEffect">
                                  <p:stCondLst>
                                    <p:cond delay="0"/>
                                  </p:stCondLst>
                                  <p:childTnLst>
                                    <p:set>
                                      <p:cBhvr>
                                        <p:cTn id="48" dur="1" fill="hold">
                                          <p:stCondLst>
                                            <p:cond delay="0"/>
                                          </p:stCondLst>
                                        </p:cTn>
                                        <p:tgtEl>
                                          <p:spTgt spid="13"/>
                                        </p:tgtEl>
                                        <p:attrNameLst>
                                          <p:attrName>style.visibility</p:attrName>
                                        </p:attrNameLst>
                                      </p:cBhvr>
                                      <p:to>
                                        <p:strVal val="visible"/>
                                      </p:to>
                                    </p:set>
                                    <p:animScale>
                                      <p:cBhvr>
                                        <p:cTn id="49"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13"/>
                                        </p:tgtEl>
                                        <p:attrNameLst>
                                          <p:attrName>ppt_x</p:attrName>
                                          <p:attrName>ppt_y</p:attrName>
                                        </p:attrNameLst>
                                      </p:cBhvr>
                                    </p:animMotion>
                                    <p:animEffect transition="in" filter="fade">
                                      <p:cBhvr>
                                        <p:cTn id="51" dur="1000"/>
                                        <p:tgtEl>
                                          <p:spTgt spid="13"/>
                                        </p:tgtEl>
                                      </p:cBhvr>
                                    </p:animEffect>
                                  </p:childTnLst>
                                </p:cTn>
                              </p:par>
                            </p:childTnLst>
                          </p:cTn>
                        </p:par>
                      </p:childTnLst>
                    </p:cTn>
                  </p:par>
                  <p:par>
                    <p:cTn id="52" fill="hold">
                      <p:stCondLst>
                        <p:cond delay="indefinite"/>
                      </p:stCondLst>
                      <p:childTnLst>
                        <p:par>
                          <p:cTn id="53" fill="hold">
                            <p:stCondLst>
                              <p:cond delay="0"/>
                            </p:stCondLst>
                            <p:childTnLst>
                              <p:par>
                                <p:cTn id="54" presetID="52" presetClass="entr" presetSubtype="0" fill="hold" grpId="0" nodeType="clickEffect">
                                  <p:stCondLst>
                                    <p:cond delay="0"/>
                                  </p:stCondLst>
                                  <p:childTnLst>
                                    <p:set>
                                      <p:cBhvr>
                                        <p:cTn id="55" dur="1" fill="hold">
                                          <p:stCondLst>
                                            <p:cond delay="0"/>
                                          </p:stCondLst>
                                        </p:cTn>
                                        <p:tgtEl>
                                          <p:spTgt spid="14"/>
                                        </p:tgtEl>
                                        <p:attrNameLst>
                                          <p:attrName>style.visibility</p:attrName>
                                        </p:attrNameLst>
                                      </p:cBhvr>
                                      <p:to>
                                        <p:strVal val="visible"/>
                                      </p:to>
                                    </p:set>
                                    <p:animScale>
                                      <p:cBhvr>
                                        <p:cTn id="56"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14"/>
                                        </p:tgtEl>
                                        <p:attrNameLst>
                                          <p:attrName>ppt_x</p:attrName>
                                          <p:attrName>ppt_y</p:attrName>
                                        </p:attrNameLst>
                                      </p:cBhvr>
                                    </p:animMotion>
                                    <p:animEffect transition="in" filter="fade">
                                      <p:cBhvr>
                                        <p:cTn id="58" dur="1000"/>
                                        <p:tgtEl>
                                          <p:spTgt spid="14"/>
                                        </p:tgtEl>
                                      </p:cBhvr>
                                    </p:animEffect>
                                  </p:childTnLst>
                                </p:cTn>
                              </p:par>
                            </p:childTnLst>
                          </p:cTn>
                        </p:par>
                      </p:childTnLst>
                    </p:cTn>
                  </p:par>
                  <p:par>
                    <p:cTn id="59" fill="hold">
                      <p:stCondLst>
                        <p:cond delay="indefinite"/>
                      </p:stCondLst>
                      <p:childTnLst>
                        <p:par>
                          <p:cTn id="60" fill="hold">
                            <p:stCondLst>
                              <p:cond delay="0"/>
                            </p:stCondLst>
                            <p:childTnLst>
                              <p:par>
                                <p:cTn id="61" presetID="52" presetClass="entr" presetSubtype="0" fill="hold" grpId="0" nodeType="clickEffect">
                                  <p:stCondLst>
                                    <p:cond delay="0"/>
                                  </p:stCondLst>
                                  <p:childTnLst>
                                    <p:set>
                                      <p:cBhvr>
                                        <p:cTn id="62" dur="1" fill="hold">
                                          <p:stCondLst>
                                            <p:cond delay="0"/>
                                          </p:stCondLst>
                                        </p:cTn>
                                        <p:tgtEl>
                                          <p:spTgt spid="15"/>
                                        </p:tgtEl>
                                        <p:attrNameLst>
                                          <p:attrName>style.visibility</p:attrName>
                                        </p:attrNameLst>
                                      </p:cBhvr>
                                      <p:to>
                                        <p:strVal val="visible"/>
                                      </p:to>
                                    </p:set>
                                    <p:animScale>
                                      <p:cBhvr>
                                        <p:cTn id="63"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15"/>
                                        </p:tgtEl>
                                        <p:attrNameLst>
                                          <p:attrName>ppt_x</p:attrName>
                                          <p:attrName>ppt_y</p:attrName>
                                        </p:attrNameLst>
                                      </p:cBhvr>
                                    </p:animMotion>
                                    <p:animEffect transition="in" filter="fade">
                                      <p:cBhvr>
                                        <p:cTn id="65" dur="1000"/>
                                        <p:tgtEl>
                                          <p:spTgt spid="15"/>
                                        </p:tgtEl>
                                      </p:cBhvr>
                                    </p:animEffect>
                                  </p:childTnLst>
                                </p:cTn>
                              </p:par>
                            </p:childTnLst>
                          </p:cTn>
                        </p:par>
                      </p:childTnLst>
                    </p:cTn>
                  </p:par>
                  <p:par>
                    <p:cTn id="66" fill="hold">
                      <p:stCondLst>
                        <p:cond delay="indefinite"/>
                      </p:stCondLst>
                      <p:childTnLst>
                        <p:par>
                          <p:cTn id="67" fill="hold">
                            <p:stCondLst>
                              <p:cond delay="0"/>
                            </p:stCondLst>
                            <p:childTnLst>
                              <p:par>
                                <p:cTn id="68" presetID="52" presetClass="entr" presetSubtype="0" fill="hold" grpId="0" nodeType="clickEffect">
                                  <p:stCondLst>
                                    <p:cond delay="0"/>
                                  </p:stCondLst>
                                  <p:childTnLst>
                                    <p:set>
                                      <p:cBhvr>
                                        <p:cTn id="69" dur="1" fill="hold">
                                          <p:stCondLst>
                                            <p:cond delay="0"/>
                                          </p:stCondLst>
                                        </p:cTn>
                                        <p:tgtEl>
                                          <p:spTgt spid="16"/>
                                        </p:tgtEl>
                                        <p:attrNameLst>
                                          <p:attrName>style.visibility</p:attrName>
                                        </p:attrNameLst>
                                      </p:cBhvr>
                                      <p:to>
                                        <p:strVal val="visible"/>
                                      </p:to>
                                    </p:set>
                                    <p:animScale>
                                      <p:cBhvr>
                                        <p:cTn id="70"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1" dur="1000" decel="50000" fill="hold">
                                          <p:stCondLst>
                                            <p:cond delay="0"/>
                                          </p:stCondLst>
                                        </p:cTn>
                                        <p:tgtEl>
                                          <p:spTgt spid="16"/>
                                        </p:tgtEl>
                                        <p:attrNameLst>
                                          <p:attrName>ppt_x</p:attrName>
                                          <p:attrName>ppt_y</p:attrName>
                                        </p:attrNameLst>
                                      </p:cBhvr>
                                    </p:animMotion>
                                    <p:animEffect transition="in" filter="fade">
                                      <p:cBhvr>
                                        <p:cTn id="72" dur="1000"/>
                                        <p:tgtEl>
                                          <p:spTgt spid="16"/>
                                        </p:tgtEl>
                                      </p:cBhvr>
                                    </p:animEffect>
                                  </p:childTnLst>
                                </p:cTn>
                              </p:par>
                            </p:childTnLst>
                          </p:cTn>
                        </p:par>
                      </p:childTnLst>
                    </p:cTn>
                  </p:par>
                  <p:par>
                    <p:cTn id="73" fill="hold">
                      <p:stCondLst>
                        <p:cond delay="indefinite"/>
                      </p:stCondLst>
                      <p:childTnLst>
                        <p:par>
                          <p:cTn id="74" fill="hold">
                            <p:stCondLst>
                              <p:cond delay="0"/>
                            </p:stCondLst>
                            <p:childTnLst>
                              <p:par>
                                <p:cTn id="75" presetID="52" presetClass="entr" presetSubtype="0" fill="hold" grpId="0" nodeType="clickEffect">
                                  <p:stCondLst>
                                    <p:cond delay="0"/>
                                  </p:stCondLst>
                                  <p:childTnLst>
                                    <p:set>
                                      <p:cBhvr>
                                        <p:cTn id="76" dur="1" fill="hold">
                                          <p:stCondLst>
                                            <p:cond delay="0"/>
                                          </p:stCondLst>
                                        </p:cTn>
                                        <p:tgtEl>
                                          <p:spTgt spid="17"/>
                                        </p:tgtEl>
                                        <p:attrNameLst>
                                          <p:attrName>style.visibility</p:attrName>
                                        </p:attrNameLst>
                                      </p:cBhvr>
                                      <p:to>
                                        <p:strVal val="visible"/>
                                      </p:to>
                                    </p:set>
                                    <p:animScale>
                                      <p:cBhvr>
                                        <p:cTn id="77"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8" dur="1000" decel="50000" fill="hold">
                                          <p:stCondLst>
                                            <p:cond delay="0"/>
                                          </p:stCondLst>
                                        </p:cTn>
                                        <p:tgtEl>
                                          <p:spTgt spid="17"/>
                                        </p:tgtEl>
                                        <p:attrNameLst>
                                          <p:attrName>ppt_x</p:attrName>
                                          <p:attrName>ppt_y</p:attrName>
                                        </p:attrNameLst>
                                      </p:cBhvr>
                                    </p:animMotion>
                                    <p:animEffect transition="in" filter="fade">
                                      <p:cBhvr>
                                        <p:cTn id="79" dur="1000"/>
                                        <p:tgtEl>
                                          <p:spTgt spid="17"/>
                                        </p:tgtEl>
                                      </p:cBhvr>
                                    </p:animEffect>
                                  </p:childTnLst>
                                </p:cTn>
                              </p:par>
                            </p:childTnLst>
                          </p:cTn>
                        </p:par>
                      </p:childTnLst>
                    </p:cTn>
                  </p:par>
                  <p:par>
                    <p:cTn id="80" fill="hold">
                      <p:stCondLst>
                        <p:cond delay="indefinite"/>
                      </p:stCondLst>
                      <p:childTnLst>
                        <p:par>
                          <p:cTn id="81" fill="hold">
                            <p:stCondLst>
                              <p:cond delay="0"/>
                            </p:stCondLst>
                            <p:childTnLst>
                              <p:par>
                                <p:cTn id="82" presetID="52" presetClass="entr" presetSubtype="0" fill="hold" grpId="0" nodeType="clickEffect">
                                  <p:stCondLst>
                                    <p:cond delay="0"/>
                                  </p:stCondLst>
                                  <p:childTnLst>
                                    <p:set>
                                      <p:cBhvr>
                                        <p:cTn id="83" dur="1" fill="hold">
                                          <p:stCondLst>
                                            <p:cond delay="0"/>
                                          </p:stCondLst>
                                        </p:cTn>
                                        <p:tgtEl>
                                          <p:spTgt spid="18"/>
                                        </p:tgtEl>
                                        <p:attrNameLst>
                                          <p:attrName>style.visibility</p:attrName>
                                        </p:attrNameLst>
                                      </p:cBhvr>
                                      <p:to>
                                        <p:strVal val="visible"/>
                                      </p:to>
                                    </p:set>
                                    <p:animScale>
                                      <p:cBhvr>
                                        <p:cTn id="84"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5" dur="1000" decel="50000" fill="hold">
                                          <p:stCondLst>
                                            <p:cond delay="0"/>
                                          </p:stCondLst>
                                        </p:cTn>
                                        <p:tgtEl>
                                          <p:spTgt spid="18"/>
                                        </p:tgtEl>
                                        <p:attrNameLst>
                                          <p:attrName>ppt_x</p:attrName>
                                          <p:attrName>ppt_y</p:attrName>
                                        </p:attrNameLst>
                                      </p:cBhvr>
                                    </p:animMotion>
                                    <p:animEffect transition="in" filter="fade">
                                      <p:cBhvr>
                                        <p:cTn id="86"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1" grpId="0"/>
      <p:bldP spid="12" grpId="0"/>
      <p:bldP spid="13" grpId="0"/>
      <p:bldP spid="14" grpId="0"/>
      <p:bldP spid="15" grpId="0"/>
      <p:bldP spid="16" grpId="0"/>
      <p:bldP spid="17" grpId="0"/>
      <p:bldP spid="1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 sort these </a:t>
            </a:r>
            <a:r>
              <a:rPr lang="en-US" dirty="0" err="1" smtClean="0"/>
              <a:t>ch</a:t>
            </a:r>
            <a:r>
              <a:rPr lang="en-US" dirty="0" smtClean="0"/>
              <a:t> spellings; </a:t>
            </a:r>
            <a:br>
              <a:rPr lang="en-US" dirty="0" smtClean="0"/>
            </a:br>
            <a:r>
              <a:rPr lang="en-US" dirty="0" smtClean="0"/>
              <a:t>what is their language or origin  </a:t>
            </a:r>
            <a:endParaRPr lang="en-US" dirty="0"/>
          </a:p>
        </p:txBody>
      </p:sp>
      <p:sp>
        <p:nvSpPr>
          <p:cNvPr id="3" name="Content Placeholder 2"/>
          <p:cNvSpPr>
            <a:spLocks noGrp="1"/>
          </p:cNvSpPr>
          <p:nvPr>
            <p:ph sz="quarter" idx="1"/>
          </p:nvPr>
        </p:nvSpPr>
        <p:spPr>
          <a:xfrm>
            <a:off x="612648" y="1600200"/>
            <a:ext cx="2282952" cy="4495800"/>
          </a:xfrm>
        </p:spPr>
        <p:txBody>
          <a:bodyPr/>
          <a:lstStyle/>
          <a:p>
            <a:pPr>
              <a:buNone/>
            </a:pPr>
            <a:r>
              <a:rPr lang="en-US" dirty="0" smtClean="0"/>
              <a:t>chauffer</a:t>
            </a:r>
          </a:p>
          <a:p>
            <a:pPr>
              <a:buNone/>
            </a:pPr>
            <a:r>
              <a:rPr lang="en-US" dirty="0" smtClean="0"/>
              <a:t>chalk</a:t>
            </a:r>
          </a:p>
          <a:p>
            <a:pPr>
              <a:buNone/>
            </a:pPr>
            <a:r>
              <a:rPr lang="en-US" dirty="0" smtClean="0"/>
              <a:t>character</a:t>
            </a:r>
          </a:p>
          <a:p>
            <a:pPr>
              <a:buNone/>
            </a:pPr>
            <a:r>
              <a:rPr lang="en-US" dirty="0" smtClean="0"/>
              <a:t>machine</a:t>
            </a:r>
          </a:p>
          <a:p>
            <a:pPr>
              <a:buNone/>
            </a:pPr>
            <a:r>
              <a:rPr lang="en-US" dirty="0" smtClean="0"/>
              <a:t>chair</a:t>
            </a:r>
          </a:p>
          <a:p>
            <a:pPr>
              <a:buNone/>
            </a:pPr>
            <a:r>
              <a:rPr lang="en-US" dirty="0" smtClean="0"/>
              <a:t>chalet</a:t>
            </a:r>
          </a:p>
          <a:p>
            <a:pPr>
              <a:buNone/>
            </a:pPr>
            <a:r>
              <a:rPr lang="en-US" dirty="0" smtClean="0"/>
              <a:t>cheek</a:t>
            </a:r>
          </a:p>
          <a:p>
            <a:pPr>
              <a:buNone/>
            </a:pPr>
            <a:r>
              <a:rPr lang="en-US" dirty="0" smtClean="0"/>
              <a:t>chestnut</a:t>
            </a:r>
          </a:p>
          <a:p>
            <a:pPr>
              <a:buNone/>
            </a:pPr>
            <a:r>
              <a:rPr lang="en-US" dirty="0" smtClean="0"/>
              <a:t>chagrin</a:t>
            </a:r>
          </a:p>
          <a:p>
            <a:pPr>
              <a:buNone/>
            </a:pPr>
            <a:endParaRPr lang="en-US" dirty="0"/>
          </a:p>
        </p:txBody>
      </p:sp>
      <p:sp>
        <p:nvSpPr>
          <p:cNvPr id="4" name="Content Placeholder 2"/>
          <p:cNvSpPr txBox="1">
            <a:spLocks/>
          </p:cNvSpPr>
          <p:nvPr/>
        </p:nvSpPr>
        <p:spPr bwMode="auto">
          <a:xfrm>
            <a:off x="3048000" y="1676400"/>
            <a:ext cx="2282952"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cholesterol</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lang="en-US" sz="2900" dirty="0" smtClean="0">
                <a:latin typeface="+mn-lt"/>
                <a:cs typeface="+mn-cs"/>
              </a:rPr>
              <a:t>chateau</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chlorophyll</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lang="en-US" sz="2900" dirty="0" smtClean="0">
                <a:latin typeface="+mn-lt"/>
                <a:cs typeface="+mn-cs"/>
              </a:rPr>
              <a:t>lunch</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chaos</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lang="en-US" sz="2900" dirty="0" smtClean="0">
                <a:latin typeface="+mn-lt"/>
                <a:cs typeface="+mn-cs"/>
              </a:rPr>
              <a:t>chuck</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chase</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lang="en-US" sz="2900" dirty="0" smtClean="0">
                <a:latin typeface="+mn-lt"/>
                <a:cs typeface="+mn-cs"/>
              </a:rPr>
              <a:t>school</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err="1" smtClean="0">
                <a:ln>
                  <a:noFill/>
                </a:ln>
                <a:solidFill>
                  <a:schemeClr val="tx1"/>
                </a:solidFill>
                <a:effectLst/>
                <a:uLnTx/>
                <a:uFillTx/>
                <a:latin typeface="+mn-lt"/>
                <a:ea typeface="+mn-ea"/>
                <a:cs typeface="+mn-cs"/>
              </a:rPr>
              <a:t>chapstick</a:t>
            </a:r>
            <a:endParaRPr kumimoji="0" lang="en-US" sz="2900" b="0" i="0" u="none" strike="noStrike" kern="1200" cap="none" spc="0" normalizeH="0" baseline="0" noProof="0" dirty="0" smtClean="0">
              <a:ln>
                <a:noFill/>
              </a:ln>
              <a:solidFill>
                <a:schemeClr val="tx1"/>
              </a:solidFill>
              <a:effectLst/>
              <a:uLnTx/>
              <a:uFillTx/>
              <a:latin typeface="+mn-lt"/>
              <a:ea typeface="+mn-ea"/>
              <a:cs typeface="+mn-cs"/>
            </a:endParaRP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endParaRPr kumimoji="0" lang="en-US" sz="29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Content Placeholder 2"/>
          <p:cNvSpPr txBox="1">
            <a:spLocks/>
          </p:cNvSpPr>
          <p:nvPr/>
        </p:nvSpPr>
        <p:spPr bwMode="auto">
          <a:xfrm>
            <a:off x="5486400" y="1752600"/>
            <a:ext cx="2282952" cy="2133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lang="en-US" sz="2900" dirty="0" smtClean="0">
                <a:latin typeface="+mn-lt"/>
                <a:cs typeface="+mn-cs"/>
              </a:rPr>
              <a:t>chuck</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cache</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lang="en-US" sz="2900" dirty="0" smtClean="0">
                <a:latin typeface="+mn-lt"/>
                <a:cs typeface="+mn-cs"/>
              </a:rPr>
              <a:t>chemical</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chlorine</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endParaRPr kumimoji="0" lang="en-US" sz="29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TextBox 5"/>
          <p:cNvSpPr txBox="1"/>
          <p:nvPr/>
        </p:nvSpPr>
        <p:spPr>
          <a:xfrm>
            <a:off x="5181600" y="6019800"/>
            <a:ext cx="6477000" cy="381000"/>
          </a:xfrm>
          <a:prstGeom prst="rect">
            <a:avLst/>
          </a:prstGeom>
          <a:noFill/>
        </p:spPr>
        <p:txBody>
          <a:bodyPr wrap="square" rtlCol="0">
            <a:spAutoFit/>
          </a:bodyPr>
          <a:lstStyle/>
          <a:p>
            <a:r>
              <a:rPr lang="en-US" dirty="0" smtClean="0"/>
              <a:t>Speech to Print Workbook, L Moats </a:t>
            </a:r>
            <a:endParaRPr lang="en-US" dirty="0"/>
          </a:p>
        </p:txBody>
      </p:sp>
      <p:graphicFrame>
        <p:nvGraphicFramePr>
          <p:cNvPr id="7" name="Diagram 6"/>
          <p:cNvGraphicFramePr/>
          <p:nvPr/>
        </p:nvGraphicFramePr>
        <p:xfrm>
          <a:off x="7848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Spelling </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Evolution of Spelling </a:t>
            </a:r>
            <a:endParaRPr lang="en-US" dirty="0"/>
          </a:p>
        </p:txBody>
      </p:sp>
      <p:sp>
        <p:nvSpPr>
          <p:cNvPr id="4" name="Rectangle 3"/>
          <p:cNvSpPr/>
          <p:nvPr/>
        </p:nvSpPr>
        <p:spPr>
          <a:xfrm>
            <a:off x="1059353" y="1600200"/>
            <a:ext cx="6849952"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a:spAutoFit/>
          </a:bodyPr>
          <a:lstStyle/>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Old English-&gt;Middle English – adopted spelling habits</a:t>
            </a:r>
          </a:p>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-started letter combinations au/aw, </a:t>
            </a:r>
            <a:r>
              <a:rPr lang="en-US" sz="24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ai</a:t>
            </a: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/ay </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Rectangle 4"/>
          <p:cNvSpPr/>
          <p:nvPr/>
        </p:nvSpPr>
        <p:spPr>
          <a:xfrm>
            <a:off x="0" y="2514600"/>
            <a:ext cx="8893909" cy="15696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a:spAutoFit/>
          </a:bodyPr>
          <a:lstStyle/>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Silent e – Old English was pronounced; dropped pronunciation in </a:t>
            </a:r>
          </a:p>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Middle English; add e for appearance or spelling consistency; </a:t>
            </a:r>
          </a:p>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1600’ s Became the guide for pronunciation for long vowel sounds and </a:t>
            </a:r>
          </a:p>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to make c or g say the soft sound </a:t>
            </a:r>
          </a:p>
        </p:txBody>
      </p:sp>
      <p:sp>
        <p:nvSpPr>
          <p:cNvPr id="6" name="Rectangle 5"/>
          <p:cNvSpPr/>
          <p:nvPr/>
        </p:nvSpPr>
        <p:spPr>
          <a:xfrm>
            <a:off x="152400" y="4191000"/>
            <a:ext cx="8802025" cy="15696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a:spAutoFit/>
          </a:bodyPr>
          <a:lstStyle/>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1350 to 1500Century – Great Vowel Shift – middle to modern English</a:t>
            </a:r>
          </a:p>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Previously the vowels sounds similar to Latin vowel production;  </a:t>
            </a:r>
          </a:p>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The long vowel sounds were raised in the mouth; some turned</a:t>
            </a:r>
          </a:p>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into diphthongs </a:t>
            </a:r>
          </a:p>
        </p:txBody>
      </p:sp>
      <p:sp>
        <p:nvSpPr>
          <p:cNvPr id="7" name="Rectangle 6"/>
          <p:cNvSpPr/>
          <p:nvPr/>
        </p:nvSpPr>
        <p:spPr>
          <a:xfrm>
            <a:off x="1186292" y="5867400"/>
            <a:ext cx="6763390"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a:spAutoFit/>
          </a:bodyPr>
          <a:lstStyle/>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Modern English has been fixed since the 17</a:t>
            </a:r>
            <a:r>
              <a:rPr lang="en-US" sz="2400" baseline="30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a:t>
            </a: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Century </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aphicFrame>
        <p:nvGraphicFramePr>
          <p:cNvPr id="8" name="Diagram 7"/>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English is heavily influenced…</a:t>
            </a:r>
            <a:endParaRPr lang="en-US" dirty="0"/>
          </a:p>
        </p:txBody>
      </p:sp>
      <p:sp>
        <p:nvSpPr>
          <p:cNvPr id="3" name="Content Placeholder 2"/>
          <p:cNvSpPr>
            <a:spLocks noGrp="1"/>
          </p:cNvSpPr>
          <p:nvPr>
            <p:ph sz="quarter" idx="1"/>
          </p:nvPr>
        </p:nvSpPr>
        <p:spPr/>
        <p:txBody>
          <a:bodyPr/>
          <a:lstStyle/>
          <a:p>
            <a:pPr>
              <a:buNone/>
            </a:pPr>
            <a:r>
              <a:rPr lang="en-US" dirty="0" smtClean="0"/>
              <a:t>“English is a system heavily influenced by its word origins in spite of many historical efforts to simplify and standardize. English continues to adult words from other languages, assimilation their spelling as well as their meanings.”</a:t>
            </a:r>
          </a:p>
          <a:p>
            <a:pPr lvl="8"/>
            <a:r>
              <a:rPr lang="en-US" dirty="0" smtClean="0"/>
              <a:t>-Moats </a:t>
            </a:r>
            <a:endParaRPr lang="en-US" dirty="0"/>
          </a:p>
        </p:txBody>
      </p:sp>
      <p:graphicFrame>
        <p:nvGraphicFramePr>
          <p:cNvPr id="4" name="Diagram 3"/>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do these words come</a:t>
            </a:r>
            <a:br>
              <a:rPr lang="en-US" dirty="0" smtClean="0"/>
            </a:br>
            <a:r>
              <a:rPr lang="en-US" dirty="0" smtClean="0"/>
              <a:t> from?</a:t>
            </a:r>
            <a:endParaRPr lang="en-US" dirty="0"/>
          </a:p>
        </p:txBody>
      </p:sp>
      <p:sp>
        <p:nvSpPr>
          <p:cNvPr id="3" name="Content Placeholder 2"/>
          <p:cNvSpPr>
            <a:spLocks noGrp="1"/>
          </p:cNvSpPr>
          <p:nvPr>
            <p:ph sz="quarter" idx="1"/>
          </p:nvPr>
        </p:nvSpPr>
        <p:spPr/>
        <p:txBody>
          <a:bodyPr/>
          <a:lstStyle/>
          <a:p>
            <a:pPr>
              <a:buNone/>
            </a:pPr>
            <a:r>
              <a:rPr lang="en-US" dirty="0" smtClean="0"/>
              <a:t>bungalow, dinghy</a:t>
            </a:r>
          </a:p>
          <a:p>
            <a:pPr>
              <a:buNone/>
            </a:pPr>
            <a:r>
              <a:rPr lang="en-US" dirty="0" smtClean="0"/>
              <a:t>pistol, polka, robot</a:t>
            </a:r>
          </a:p>
          <a:p>
            <a:pPr>
              <a:buNone/>
            </a:pPr>
            <a:r>
              <a:rPr lang="en-US" dirty="0" smtClean="0"/>
              <a:t>ammonia, ebony, ivory</a:t>
            </a:r>
          </a:p>
          <a:p>
            <a:pPr>
              <a:buNone/>
            </a:pPr>
            <a:r>
              <a:rPr lang="en-US" dirty="0" smtClean="0"/>
              <a:t>bard, golf, slogan, whisky</a:t>
            </a:r>
          </a:p>
          <a:p>
            <a:pPr>
              <a:buNone/>
            </a:pPr>
            <a:r>
              <a:rPr lang="en-US" dirty="0" smtClean="0"/>
              <a:t>amen, gauze, kosher</a:t>
            </a:r>
          </a:p>
          <a:p>
            <a:pPr>
              <a:buNone/>
            </a:pPr>
            <a:r>
              <a:rPr lang="en-US" dirty="0" smtClean="0"/>
              <a:t>husky, kayak, igloo</a:t>
            </a:r>
          </a:p>
          <a:p>
            <a:pPr>
              <a:buNone/>
            </a:pPr>
            <a:r>
              <a:rPr lang="en-US" dirty="0" smtClean="0"/>
              <a:t>judo, soy, tycoon</a:t>
            </a:r>
          </a:p>
          <a:p>
            <a:pPr>
              <a:buNone/>
            </a:pPr>
            <a:r>
              <a:rPr lang="en-US" dirty="0" smtClean="0"/>
              <a:t>cocoa, llama </a:t>
            </a:r>
          </a:p>
          <a:p>
            <a:pPr>
              <a:buNone/>
            </a:pPr>
            <a:r>
              <a:rPr lang="en-US" dirty="0" smtClean="0"/>
              <a:t> </a:t>
            </a:r>
          </a:p>
          <a:p>
            <a:pPr>
              <a:buNone/>
            </a:pPr>
            <a:endParaRPr lang="en-US" dirty="0" smtClean="0"/>
          </a:p>
          <a:p>
            <a:pPr>
              <a:buNone/>
            </a:pPr>
            <a:endParaRPr lang="en-US" dirty="0" smtClean="0"/>
          </a:p>
          <a:p>
            <a:pPr>
              <a:buNone/>
            </a:pPr>
            <a:endParaRPr lang="en-US" dirty="0" smtClean="0"/>
          </a:p>
          <a:p>
            <a:pPr>
              <a:buNone/>
            </a:pPr>
            <a:r>
              <a:rPr lang="en-US" dirty="0" smtClean="0"/>
              <a:t>  </a:t>
            </a:r>
            <a:endParaRPr lang="en-US" dirty="0"/>
          </a:p>
        </p:txBody>
      </p:sp>
      <p:sp>
        <p:nvSpPr>
          <p:cNvPr id="5" name="Rectangle 4"/>
          <p:cNvSpPr/>
          <p:nvPr/>
        </p:nvSpPr>
        <p:spPr>
          <a:xfrm>
            <a:off x="4572000" y="1600200"/>
            <a:ext cx="38100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Bengali</a:t>
            </a:r>
            <a:r>
              <a:rPr lang="en-US" dirty="0" smtClean="0"/>
              <a:t> </a:t>
            </a:r>
            <a:endParaRPr lang="en-US" dirty="0"/>
          </a:p>
        </p:txBody>
      </p:sp>
      <p:sp>
        <p:nvSpPr>
          <p:cNvPr id="6" name="Rectangle 5"/>
          <p:cNvSpPr/>
          <p:nvPr/>
        </p:nvSpPr>
        <p:spPr>
          <a:xfrm>
            <a:off x="4572000" y="2133600"/>
            <a:ext cx="38100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Czech </a:t>
            </a:r>
            <a:r>
              <a:rPr lang="en-US" dirty="0" smtClean="0"/>
              <a:t> </a:t>
            </a:r>
            <a:endParaRPr lang="en-US" dirty="0"/>
          </a:p>
        </p:txBody>
      </p:sp>
      <p:sp>
        <p:nvSpPr>
          <p:cNvPr id="7" name="Rectangle 6"/>
          <p:cNvSpPr/>
          <p:nvPr/>
        </p:nvSpPr>
        <p:spPr>
          <a:xfrm>
            <a:off x="4572000" y="2667000"/>
            <a:ext cx="38100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Egyptian </a:t>
            </a:r>
            <a:r>
              <a:rPr lang="en-US" dirty="0" smtClean="0"/>
              <a:t> </a:t>
            </a:r>
            <a:endParaRPr lang="en-US" dirty="0"/>
          </a:p>
        </p:txBody>
      </p:sp>
      <p:sp>
        <p:nvSpPr>
          <p:cNvPr id="8" name="Rectangle 7"/>
          <p:cNvSpPr/>
          <p:nvPr/>
        </p:nvSpPr>
        <p:spPr>
          <a:xfrm>
            <a:off x="4572000" y="3200400"/>
            <a:ext cx="38100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Scottish  </a:t>
            </a:r>
            <a:r>
              <a:rPr lang="en-US" dirty="0" smtClean="0"/>
              <a:t> </a:t>
            </a:r>
            <a:endParaRPr lang="en-US" dirty="0"/>
          </a:p>
        </p:txBody>
      </p:sp>
      <p:sp>
        <p:nvSpPr>
          <p:cNvPr id="9" name="Rectangle 8"/>
          <p:cNvSpPr/>
          <p:nvPr/>
        </p:nvSpPr>
        <p:spPr>
          <a:xfrm>
            <a:off x="4572000" y="3733800"/>
            <a:ext cx="38100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Hebrew </a:t>
            </a:r>
            <a:r>
              <a:rPr lang="en-US" dirty="0" smtClean="0"/>
              <a:t> </a:t>
            </a:r>
            <a:endParaRPr lang="en-US" dirty="0"/>
          </a:p>
        </p:txBody>
      </p:sp>
      <p:sp>
        <p:nvSpPr>
          <p:cNvPr id="10" name="Rectangle 9"/>
          <p:cNvSpPr/>
          <p:nvPr/>
        </p:nvSpPr>
        <p:spPr>
          <a:xfrm>
            <a:off x="4572000" y="4267200"/>
            <a:ext cx="38100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Inuit </a:t>
            </a:r>
            <a:r>
              <a:rPr lang="en-US" dirty="0" smtClean="0"/>
              <a:t> </a:t>
            </a:r>
            <a:endParaRPr lang="en-US" dirty="0"/>
          </a:p>
        </p:txBody>
      </p:sp>
      <p:sp>
        <p:nvSpPr>
          <p:cNvPr id="11" name="Rectangle 10"/>
          <p:cNvSpPr/>
          <p:nvPr/>
        </p:nvSpPr>
        <p:spPr>
          <a:xfrm>
            <a:off x="4572000" y="4800600"/>
            <a:ext cx="38100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Japanese </a:t>
            </a:r>
            <a:r>
              <a:rPr lang="en-US" dirty="0" smtClean="0"/>
              <a:t> </a:t>
            </a:r>
            <a:endParaRPr lang="en-US" dirty="0"/>
          </a:p>
        </p:txBody>
      </p:sp>
      <p:sp>
        <p:nvSpPr>
          <p:cNvPr id="12" name="Rectangle 11"/>
          <p:cNvSpPr/>
          <p:nvPr/>
        </p:nvSpPr>
        <p:spPr>
          <a:xfrm>
            <a:off x="4572000" y="5334000"/>
            <a:ext cx="38100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Quechua  </a:t>
            </a:r>
            <a:r>
              <a:rPr lang="en-US" dirty="0" smtClean="0"/>
              <a:t> </a:t>
            </a:r>
            <a:endParaRPr lang="en-US" dirty="0"/>
          </a:p>
        </p:txBody>
      </p:sp>
      <p:graphicFrame>
        <p:nvGraphicFramePr>
          <p:cNvPr id="13" name="Diagram 12"/>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Scale>
                                      <p:cBhvr>
                                        <p:cTn id="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gtEl>
                                        <p:attrNameLst>
                                          <p:attrName>ppt_x</p:attrName>
                                          <p:attrName>ppt_y</p:attrName>
                                        </p:attrNameLst>
                                      </p:cBhvr>
                                    </p:animMotion>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Scale>
                                      <p:cBhvr>
                                        <p:cTn id="14"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6"/>
                                        </p:tgtEl>
                                        <p:attrNameLst>
                                          <p:attrName>ppt_x</p:attrName>
                                          <p:attrName>ppt_y</p:attrName>
                                        </p:attrNameLst>
                                      </p:cBhvr>
                                    </p:animMotion>
                                    <p:animEffect transition="in" filter="fade">
                                      <p:cBhvr>
                                        <p:cTn id="16" dur="10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Scale>
                                      <p:cBhvr>
                                        <p:cTn id="21"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7"/>
                                        </p:tgtEl>
                                        <p:attrNameLst>
                                          <p:attrName>ppt_x</p:attrName>
                                          <p:attrName>ppt_y</p:attrName>
                                        </p:attrNameLst>
                                      </p:cBhvr>
                                    </p:animMotion>
                                    <p:animEffect transition="in" filter="fade">
                                      <p:cBhvr>
                                        <p:cTn id="23" dur="1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Scale>
                                      <p:cBhvr>
                                        <p:cTn id="28"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8"/>
                                        </p:tgtEl>
                                        <p:attrNameLst>
                                          <p:attrName>ppt_x</p:attrName>
                                          <p:attrName>ppt_y</p:attrName>
                                        </p:attrNameLst>
                                      </p:cBhvr>
                                    </p:animMotion>
                                    <p:animEffect transition="in" filter="fade">
                                      <p:cBhvr>
                                        <p:cTn id="30" dur="10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Scale>
                                      <p:cBhvr>
                                        <p:cTn id="35"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9"/>
                                        </p:tgtEl>
                                        <p:attrNameLst>
                                          <p:attrName>ppt_x</p:attrName>
                                          <p:attrName>ppt_y</p:attrName>
                                        </p:attrNameLst>
                                      </p:cBhvr>
                                    </p:animMotion>
                                    <p:animEffect transition="in" filter="fade">
                                      <p:cBhvr>
                                        <p:cTn id="37" dur="10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52"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Scale>
                                      <p:cBhvr>
                                        <p:cTn id="42"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0"/>
                                        </p:tgtEl>
                                        <p:attrNameLst>
                                          <p:attrName>ppt_x</p:attrName>
                                          <p:attrName>ppt_y</p:attrName>
                                        </p:attrNameLst>
                                      </p:cBhvr>
                                    </p:animMotion>
                                    <p:animEffect transition="in" filter="fade">
                                      <p:cBhvr>
                                        <p:cTn id="44" dur="1000"/>
                                        <p:tgtEl>
                                          <p:spTgt spid="10"/>
                                        </p:tgtEl>
                                      </p:cBhvr>
                                    </p:animEffect>
                                  </p:childTnLst>
                                </p:cTn>
                              </p:par>
                            </p:childTnLst>
                          </p:cTn>
                        </p:par>
                      </p:childTnLst>
                    </p:cTn>
                  </p:par>
                  <p:par>
                    <p:cTn id="45" fill="hold">
                      <p:stCondLst>
                        <p:cond delay="indefinite"/>
                      </p:stCondLst>
                      <p:childTnLst>
                        <p:par>
                          <p:cTn id="46" fill="hold">
                            <p:stCondLst>
                              <p:cond delay="0"/>
                            </p:stCondLst>
                            <p:childTnLst>
                              <p:par>
                                <p:cTn id="47" presetID="52" presetClass="entr" presetSubtype="0"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Scale>
                                      <p:cBhvr>
                                        <p:cTn id="49"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11"/>
                                        </p:tgtEl>
                                        <p:attrNameLst>
                                          <p:attrName>ppt_x</p:attrName>
                                          <p:attrName>ppt_y</p:attrName>
                                        </p:attrNameLst>
                                      </p:cBhvr>
                                    </p:animMotion>
                                    <p:animEffect transition="in" filter="fade">
                                      <p:cBhvr>
                                        <p:cTn id="51" dur="1000"/>
                                        <p:tgtEl>
                                          <p:spTgt spid="11"/>
                                        </p:tgtEl>
                                      </p:cBhvr>
                                    </p:animEffect>
                                  </p:childTnLst>
                                </p:cTn>
                              </p:par>
                            </p:childTnLst>
                          </p:cTn>
                        </p:par>
                      </p:childTnLst>
                    </p:cTn>
                  </p:par>
                  <p:par>
                    <p:cTn id="52" fill="hold">
                      <p:stCondLst>
                        <p:cond delay="indefinite"/>
                      </p:stCondLst>
                      <p:childTnLst>
                        <p:par>
                          <p:cTn id="53" fill="hold">
                            <p:stCondLst>
                              <p:cond delay="0"/>
                            </p:stCondLst>
                            <p:childTnLst>
                              <p:par>
                                <p:cTn id="54" presetID="52" presetClass="entr" presetSubtype="0" fill="hold" grpId="0" nodeType="clickEffect">
                                  <p:stCondLst>
                                    <p:cond delay="0"/>
                                  </p:stCondLst>
                                  <p:childTnLst>
                                    <p:set>
                                      <p:cBhvr>
                                        <p:cTn id="55" dur="1" fill="hold">
                                          <p:stCondLst>
                                            <p:cond delay="0"/>
                                          </p:stCondLst>
                                        </p:cTn>
                                        <p:tgtEl>
                                          <p:spTgt spid="12"/>
                                        </p:tgtEl>
                                        <p:attrNameLst>
                                          <p:attrName>style.visibility</p:attrName>
                                        </p:attrNameLst>
                                      </p:cBhvr>
                                      <p:to>
                                        <p:strVal val="visible"/>
                                      </p:to>
                                    </p:set>
                                    <p:animScale>
                                      <p:cBhvr>
                                        <p:cTn id="56"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12"/>
                                        </p:tgtEl>
                                        <p:attrNameLst>
                                          <p:attrName>ppt_x</p:attrName>
                                          <p:attrName>ppt_y</p:attrName>
                                        </p:attrNameLst>
                                      </p:cBhvr>
                                    </p:animMotion>
                                    <p:animEffect transition="in" filter="fade">
                                      <p:cBhvr>
                                        <p:cTn id="58"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 </a:t>
            </a:r>
            <a:endParaRPr lang="en-US" dirty="0"/>
          </a:p>
        </p:txBody>
      </p:sp>
      <p:sp>
        <p:nvSpPr>
          <p:cNvPr id="3" name="Content Placeholder 2"/>
          <p:cNvSpPr>
            <a:spLocks noGrp="1"/>
          </p:cNvSpPr>
          <p:nvPr>
            <p:ph sz="quarter" idx="1"/>
          </p:nvPr>
        </p:nvSpPr>
        <p:spPr/>
        <p:txBody>
          <a:bodyPr/>
          <a:lstStyle/>
          <a:p>
            <a:r>
              <a:rPr lang="en-US" dirty="0" smtClean="0"/>
              <a:t>Storytelling Lesson – tell the story of the history of English</a:t>
            </a:r>
          </a:p>
          <a:p>
            <a:r>
              <a:rPr lang="en-US" dirty="0" smtClean="0"/>
              <a:t>World map- find the locations on a map </a:t>
            </a:r>
          </a:p>
          <a:p>
            <a:r>
              <a:rPr lang="en-US" dirty="0" smtClean="0"/>
              <a:t>Use the online etymology dictionary  </a:t>
            </a:r>
            <a:r>
              <a:rPr lang="en-US" dirty="0" smtClean="0">
                <a:hlinkClick r:id="rId2"/>
              </a:rPr>
              <a:t>http://</a:t>
            </a:r>
            <a:r>
              <a:rPr lang="en-US" dirty="0" smtClean="0">
                <a:hlinkClick r:id="rId2"/>
              </a:rPr>
              <a:t>www.etymonline.com/index.php</a:t>
            </a:r>
            <a:endParaRPr lang="en-US" dirty="0" smtClean="0"/>
          </a:p>
          <a:p>
            <a:r>
              <a:rPr lang="en-US" dirty="0" smtClean="0"/>
              <a:t>Make word origin a part of your homework (see the homework template)</a:t>
            </a:r>
            <a:endParaRPr lang="en-US" dirty="0"/>
          </a:p>
        </p:txBody>
      </p:sp>
      <p:graphicFrame>
        <p:nvGraphicFramePr>
          <p:cNvPr id="4" name="Diagram 3"/>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We spell by phoneme/grapheme</a:t>
            </a:r>
            <a:br>
              <a:rPr lang="en-US" sz="4000" dirty="0" smtClean="0"/>
            </a:br>
            <a:r>
              <a:rPr lang="en-US" sz="4000" dirty="0" smtClean="0"/>
              <a:t>correspondence </a:t>
            </a:r>
            <a:endParaRPr lang="en-US" sz="40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Phoneme/Grapheme</a:t>
            </a:r>
            <a:endParaRPr lang="en-US" dirty="0"/>
          </a:p>
        </p:txBody>
      </p:sp>
      <p:sp>
        <p:nvSpPr>
          <p:cNvPr id="5" name="Rectangle 4"/>
          <p:cNvSpPr/>
          <p:nvPr/>
        </p:nvSpPr>
        <p:spPr>
          <a:xfrm>
            <a:off x="990600" y="1981200"/>
            <a:ext cx="67056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Grapheme</a:t>
            </a:r>
          </a:p>
          <a:p>
            <a:pPr algn="ctr"/>
            <a:r>
              <a:rPr lang="en-US" dirty="0" smtClean="0"/>
              <a:t>Graph= write; -</a:t>
            </a:r>
            <a:r>
              <a:rPr lang="en-US" dirty="0" err="1" smtClean="0"/>
              <a:t>eme</a:t>
            </a:r>
            <a:r>
              <a:rPr lang="en-US" dirty="0" smtClean="0"/>
              <a:t> = unit of structure </a:t>
            </a:r>
          </a:p>
          <a:p>
            <a:pPr algn="ctr"/>
            <a:r>
              <a:rPr lang="en-US" dirty="0" smtClean="0"/>
              <a:t>Written form of a sound </a:t>
            </a:r>
            <a:endParaRPr lang="en-US" dirty="0"/>
          </a:p>
        </p:txBody>
      </p:sp>
      <p:sp>
        <p:nvSpPr>
          <p:cNvPr id="6" name="Rectangle 5"/>
          <p:cNvSpPr/>
          <p:nvPr/>
        </p:nvSpPr>
        <p:spPr>
          <a:xfrm>
            <a:off x="990600" y="3886200"/>
            <a:ext cx="67056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Phoneme </a:t>
            </a:r>
          </a:p>
          <a:p>
            <a:pPr algn="ctr"/>
            <a:r>
              <a:rPr lang="en-US" dirty="0" err="1" smtClean="0"/>
              <a:t>Phono</a:t>
            </a:r>
            <a:r>
              <a:rPr lang="en-US" dirty="0" smtClean="0"/>
              <a:t>= sound; -</a:t>
            </a:r>
            <a:r>
              <a:rPr lang="en-US" dirty="0" err="1" smtClean="0"/>
              <a:t>eme</a:t>
            </a:r>
            <a:r>
              <a:rPr lang="en-US" dirty="0" smtClean="0"/>
              <a:t> = unit of structure </a:t>
            </a:r>
          </a:p>
          <a:p>
            <a:pPr algn="ctr"/>
            <a:r>
              <a:rPr lang="en-US" dirty="0" smtClean="0"/>
              <a:t>distinctive sounds </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Phoneme/Grapheme Mapping </a:t>
            </a:r>
            <a:endParaRPr lang="en-US" dirty="0"/>
          </a:p>
        </p:txBody>
      </p:sp>
      <p:graphicFrame>
        <p:nvGraphicFramePr>
          <p:cNvPr id="3" name="Table 2"/>
          <p:cNvGraphicFramePr>
            <a:graphicFrameLocks noGrp="1"/>
          </p:cNvGraphicFramePr>
          <p:nvPr/>
        </p:nvGraphicFramePr>
        <p:xfrm>
          <a:off x="762000" y="1752600"/>
          <a:ext cx="7467600" cy="4572000"/>
        </p:xfrm>
        <a:graphic>
          <a:graphicData uri="http://schemas.openxmlformats.org/drawingml/2006/table">
            <a:tbl>
              <a:tblPr firstRow="1" bandRow="1">
                <a:tableStyleId>{5940675A-B579-460E-94D1-54222C63F5DA}</a:tableStyleId>
              </a:tblPr>
              <a:tblGrid>
                <a:gridCol w="1493520"/>
                <a:gridCol w="1493520"/>
                <a:gridCol w="1493520"/>
                <a:gridCol w="1493520"/>
                <a:gridCol w="1493520"/>
              </a:tblGrid>
              <a:tr h="114300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114300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114300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114300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Phoneme/Grapheme Cards </a:t>
            </a:r>
            <a:endParaRPr lang="en-US" dirty="0"/>
          </a:p>
        </p:txBody>
      </p:sp>
      <p:pic>
        <p:nvPicPr>
          <p:cNvPr id="192514" name="Picture 2" descr="http://www.adam-mcfarland.net/wp-content/uploads/2009/03/blank-index-card.jpg"/>
          <p:cNvPicPr>
            <a:picLocks noChangeAspect="1" noChangeArrowheads="1"/>
          </p:cNvPicPr>
          <p:nvPr/>
        </p:nvPicPr>
        <p:blipFill>
          <a:blip r:embed="rId3" cstate="print"/>
          <a:srcRect/>
          <a:stretch>
            <a:fillRect/>
          </a:stretch>
        </p:blipFill>
        <p:spPr bwMode="auto">
          <a:xfrm>
            <a:off x="838200" y="1752600"/>
            <a:ext cx="3556000" cy="2133600"/>
          </a:xfrm>
          <a:prstGeom prst="rect">
            <a:avLst/>
          </a:prstGeom>
          <a:noFill/>
        </p:spPr>
      </p:pic>
      <p:sp>
        <p:nvSpPr>
          <p:cNvPr id="4" name="TextBox 3"/>
          <p:cNvSpPr txBox="1"/>
          <p:nvPr/>
        </p:nvSpPr>
        <p:spPr>
          <a:xfrm>
            <a:off x="1905000" y="2057400"/>
            <a:ext cx="1447800" cy="1107996"/>
          </a:xfrm>
          <a:prstGeom prst="rect">
            <a:avLst/>
          </a:prstGeom>
          <a:noFill/>
        </p:spPr>
        <p:txBody>
          <a:bodyPr wrap="square" rtlCol="0">
            <a:spAutoFit/>
          </a:bodyPr>
          <a:lstStyle/>
          <a:p>
            <a:pPr algn="ctr"/>
            <a:r>
              <a:rPr lang="en-US" sz="6600" dirty="0" smtClean="0">
                <a:latin typeface="+mj-lt"/>
              </a:rPr>
              <a:t>a</a:t>
            </a:r>
            <a:endParaRPr lang="en-US" sz="6600" dirty="0">
              <a:latin typeface="+mj-lt"/>
            </a:endParaRPr>
          </a:p>
        </p:txBody>
      </p:sp>
      <p:pic>
        <p:nvPicPr>
          <p:cNvPr id="5" name="Picture 2" descr="http://www.adam-mcfarland.net/wp-content/uploads/2009/03/blank-index-card.jpg"/>
          <p:cNvPicPr>
            <a:picLocks noChangeAspect="1" noChangeArrowheads="1"/>
          </p:cNvPicPr>
          <p:nvPr/>
        </p:nvPicPr>
        <p:blipFill>
          <a:blip r:embed="rId3" cstate="print"/>
          <a:srcRect/>
          <a:stretch>
            <a:fillRect/>
          </a:stretch>
        </p:blipFill>
        <p:spPr bwMode="auto">
          <a:xfrm>
            <a:off x="4724400" y="3810000"/>
            <a:ext cx="3556000" cy="2133600"/>
          </a:xfrm>
          <a:prstGeom prst="rect">
            <a:avLst/>
          </a:prstGeom>
          <a:noFill/>
        </p:spPr>
      </p:pic>
      <p:sp>
        <p:nvSpPr>
          <p:cNvPr id="6" name="TextBox 5"/>
          <p:cNvSpPr txBox="1"/>
          <p:nvPr/>
        </p:nvSpPr>
        <p:spPr>
          <a:xfrm>
            <a:off x="5410200" y="4343400"/>
            <a:ext cx="2438400" cy="923330"/>
          </a:xfrm>
          <a:prstGeom prst="rect">
            <a:avLst/>
          </a:prstGeom>
          <a:noFill/>
        </p:spPr>
        <p:txBody>
          <a:bodyPr wrap="square" rtlCol="0">
            <a:spAutoFit/>
          </a:bodyPr>
          <a:lstStyle/>
          <a:p>
            <a:r>
              <a:rPr lang="en-US" dirty="0" smtClean="0">
                <a:latin typeface="+mj-lt"/>
              </a:rPr>
              <a:t>/</a:t>
            </a:r>
            <a:r>
              <a:rPr lang="vi-VN" dirty="0" smtClean="0">
                <a:latin typeface="+mj-lt"/>
              </a:rPr>
              <a:t>ă</a:t>
            </a:r>
            <a:r>
              <a:rPr lang="en-US" dirty="0" smtClean="0">
                <a:latin typeface="+mj-lt"/>
              </a:rPr>
              <a:t>/ at </a:t>
            </a:r>
          </a:p>
          <a:p>
            <a:r>
              <a:rPr lang="en-US" dirty="0" smtClean="0">
                <a:latin typeface="+mj-lt"/>
              </a:rPr>
              <a:t>/</a:t>
            </a:r>
            <a:r>
              <a:rPr lang="en-US" dirty="0" smtClean="0">
                <a:latin typeface="Arial"/>
                <a:cs typeface="Arial"/>
              </a:rPr>
              <a:t>ā/ ate </a:t>
            </a:r>
          </a:p>
          <a:p>
            <a:r>
              <a:rPr lang="en-US" dirty="0" smtClean="0">
                <a:latin typeface="Arial"/>
                <a:cs typeface="Arial"/>
              </a:rPr>
              <a:t>/aw/ want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Phoneme Grapheme Assessment </a:t>
            </a:r>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1295400" y="1676400"/>
            <a:ext cx="6696075" cy="4991100"/>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153400" cy="990600"/>
          </a:xfrm>
        </p:spPr>
        <p:txBody>
          <a:bodyPr/>
          <a:lstStyle/>
          <a:p>
            <a:r>
              <a:rPr lang="en-US" dirty="0" smtClean="0"/>
              <a:t>Lessons to Teach Phoneme/Grapheme Correspondence </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19050" y="2209800"/>
            <a:ext cx="9163050" cy="571500"/>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0" y="3048000"/>
            <a:ext cx="9144000" cy="2352675"/>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George Bernard Shaw </a:t>
            </a:r>
            <a:endParaRPr lang="en-US" dirty="0"/>
          </a:p>
        </p:txBody>
      </p:sp>
      <p:pic>
        <p:nvPicPr>
          <p:cNvPr id="154626" name="Picture 2" descr="C:\Users\rfrantu.DPSUSER\AppData\Local\Microsoft\Windows\Temporary Internet Files\Content.IE5\524SBY1F\MC900412500[1].wmf"/>
          <p:cNvPicPr>
            <a:picLocks noChangeAspect="1" noChangeArrowheads="1"/>
          </p:cNvPicPr>
          <p:nvPr/>
        </p:nvPicPr>
        <p:blipFill>
          <a:blip r:embed="rId3" cstate="print"/>
          <a:srcRect/>
          <a:stretch>
            <a:fillRect/>
          </a:stretch>
        </p:blipFill>
        <p:spPr bwMode="auto">
          <a:xfrm>
            <a:off x="762000" y="1905000"/>
            <a:ext cx="4473344" cy="1828800"/>
          </a:xfrm>
          <a:prstGeom prst="rect">
            <a:avLst/>
          </a:prstGeom>
          <a:noFill/>
        </p:spPr>
      </p:pic>
      <p:sp>
        <p:nvSpPr>
          <p:cNvPr id="6" name="Rectangle 5"/>
          <p:cNvSpPr/>
          <p:nvPr/>
        </p:nvSpPr>
        <p:spPr>
          <a:xfrm>
            <a:off x="5791200" y="2133600"/>
            <a:ext cx="1909498"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ghoti</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54628" name="Picture 4" descr="C:\Users\rfrantu.DPSUSER\AppData\Local\Microsoft\Windows\Temporary Internet Files\Content.IE5\524SBY1F\MC900360994[1].wmf"/>
          <p:cNvPicPr>
            <a:picLocks noChangeAspect="1" noChangeArrowheads="1"/>
          </p:cNvPicPr>
          <p:nvPr/>
        </p:nvPicPr>
        <p:blipFill>
          <a:blip r:embed="rId4" cstate="print"/>
          <a:srcRect/>
          <a:stretch>
            <a:fillRect/>
          </a:stretch>
        </p:blipFill>
        <p:spPr bwMode="auto">
          <a:xfrm>
            <a:off x="1371600" y="4191000"/>
            <a:ext cx="1026414" cy="1162877"/>
          </a:xfrm>
          <a:prstGeom prst="rect">
            <a:avLst/>
          </a:prstGeom>
          <a:noFill/>
        </p:spPr>
      </p:pic>
      <p:sp>
        <p:nvSpPr>
          <p:cNvPr id="9" name="Rectangle 8"/>
          <p:cNvSpPr/>
          <p:nvPr/>
        </p:nvSpPr>
        <p:spPr>
          <a:xfrm>
            <a:off x="762000" y="5562600"/>
            <a:ext cx="2262158"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cou</a:t>
            </a:r>
            <a:r>
              <a:rPr lang="en-US" sz="5400" b="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gh</a:t>
            </a:r>
            <a:endParaRPr lang="en-US" sz="5400" b="1" u="sng"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154629" name="Picture 5" descr="C:\Users\rfrantu.DPSUSER\AppData\Local\Microsoft\Windows\Temporary Internet Files\Content.IE5\2E4UBZIC\MP900444005[1].jpg"/>
          <p:cNvPicPr>
            <a:picLocks noChangeAspect="1" noChangeArrowheads="1"/>
          </p:cNvPicPr>
          <p:nvPr/>
        </p:nvPicPr>
        <p:blipFill>
          <a:blip r:embed="rId5" cstate="print"/>
          <a:srcRect/>
          <a:stretch>
            <a:fillRect/>
          </a:stretch>
        </p:blipFill>
        <p:spPr bwMode="auto">
          <a:xfrm>
            <a:off x="3581400" y="3962400"/>
            <a:ext cx="2218073" cy="1476103"/>
          </a:xfrm>
          <a:prstGeom prst="rect">
            <a:avLst/>
          </a:prstGeom>
          <a:noFill/>
        </p:spPr>
      </p:pic>
      <p:sp>
        <p:nvSpPr>
          <p:cNvPr id="11" name="Rectangle 10"/>
          <p:cNvSpPr/>
          <p:nvPr/>
        </p:nvSpPr>
        <p:spPr>
          <a:xfrm>
            <a:off x="3505200" y="5562600"/>
            <a:ext cx="2569935"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w</a:t>
            </a:r>
            <a:r>
              <a:rPr lang="en-US" sz="5400" b="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a:t>
            </a: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men</a:t>
            </a:r>
            <a:endParaRPr lang="en-US" sz="5400" b="1" u="sng"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154630" name="Picture 6" descr="C:\Users\rfrantu.DPSUSER\AppData\Local\Microsoft\Windows\Temporary Internet Files\Content.IE5\2E4UBZIC\MP910221046[1].jpg"/>
          <p:cNvPicPr>
            <a:picLocks noChangeAspect="1" noChangeArrowheads="1"/>
          </p:cNvPicPr>
          <p:nvPr/>
        </p:nvPicPr>
        <p:blipFill>
          <a:blip r:embed="rId6" cstate="print"/>
          <a:srcRect/>
          <a:stretch>
            <a:fillRect/>
          </a:stretch>
        </p:blipFill>
        <p:spPr bwMode="auto">
          <a:xfrm>
            <a:off x="6400800" y="3962400"/>
            <a:ext cx="2066512" cy="1371600"/>
          </a:xfrm>
          <a:prstGeom prst="rect">
            <a:avLst/>
          </a:prstGeom>
          <a:noFill/>
        </p:spPr>
      </p:pic>
      <p:sp>
        <p:nvSpPr>
          <p:cNvPr id="13" name="Rectangle 12"/>
          <p:cNvSpPr/>
          <p:nvPr/>
        </p:nvSpPr>
        <p:spPr>
          <a:xfrm>
            <a:off x="6400800" y="5562600"/>
            <a:ext cx="2262158"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na</a:t>
            </a:r>
            <a:r>
              <a:rPr lang="en-US" sz="5400" b="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ti</a:t>
            </a: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on</a:t>
            </a:r>
            <a:endParaRPr lang="en-US" sz="5400" b="1" u="sng"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154628"/>
                                        </p:tgtEl>
                                        <p:attrNameLst>
                                          <p:attrName>style.visibility</p:attrName>
                                        </p:attrNameLst>
                                      </p:cBhvr>
                                      <p:to>
                                        <p:strVal val="visible"/>
                                      </p:to>
                                    </p:set>
                                    <p:animScale>
                                      <p:cBhvr>
                                        <p:cTn id="7" dur="1000" decel="50000" fill="hold">
                                          <p:stCondLst>
                                            <p:cond delay="0"/>
                                          </p:stCondLst>
                                        </p:cTn>
                                        <p:tgtEl>
                                          <p:spTgt spid="1546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54628"/>
                                        </p:tgtEl>
                                        <p:attrNameLst>
                                          <p:attrName>ppt_x</p:attrName>
                                          <p:attrName>ppt_y</p:attrName>
                                        </p:attrNameLst>
                                      </p:cBhvr>
                                    </p:animMotion>
                                    <p:animEffect transition="in" filter="fade">
                                      <p:cBhvr>
                                        <p:cTn id="9" dur="1000"/>
                                        <p:tgtEl>
                                          <p:spTgt spid="154628"/>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Scale>
                                      <p:cBhvr>
                                        <p:cTn id="14"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9"/>
                                        </p:tgtEl>
                                        <p:attrNameLst>
                                          <p:attrName>ppt_x</p:attrName>
                                          <p:attrName>ppt_y</p:attrName>
                                        </p:attrNameLst>
                                      </p:cBhvr>
                                    </p:animMotion>
                                    <p:animEffect transition="in" filter="fade">
                                      <p:cBhvr>
                                        <p:cTn id="16" dur="10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154629"/>
                                        </p:tgtEl>
                                        <p:attrNameLst>
                                          <p:attrName>style.visibility</p:attrName>
                                        </p:attrNameLst>
                                      </p:cBhvr>
                                      <p:to>
                                        <p:strVal val="visible"/>
                                      </p:to>
                                    </p:set>
                                    <p:animScale>
                                      <p:cBhvr>
                                        <p:cTn id="21" dur="1000" decel="50000" fill="hold">
                                          <p:stCondLst>
                                            <p:cond delay="0"/>
                                          </p:stCondLst>
                                        </p:cTn>
                                        <p:tgtEl>
                                          <p:spTgt spid="1546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54629"/>
                                        </p:tgtEl>
                                        <p:attrNameLst>
                                          <p:attrName>ppt_x</p:attrName>
                                          <p:attrName>ppt_y</p:attrName>
                                        </p:attrNameLst>
                                      </p:cBhvr>
                                    </p:animMotion>
                                    <p:animEffect transition="in" filter="fade">
                                      <p:cBhvr>
                                        <p:cTn id="23" dur="1000"/>
                                        <p:tgtEl>
                                          <p:spTgt spid="154629"/>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Scale>
                                      <p:cBhvr>
                                        <p:cTn id="28"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1"/>
                                        </p:tgtEl>
                                        <p:attrNameLst>
                                          <p:attrName>ppt_x</p:attrName>
                                          <p:attrName>ppt_y</p:attrName>
                                        </p:attrNameLst>
                                      </p:cBhvr>
                                    </p:animMotion>
                                    <p:animEffect transition="in" filter="fade">
                                      <p:cBhvr>
                                        <p:cTn id="30" dur="10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nodeType="clickEffect">
                                  <p:stCondLst>
                                    <p:cond delay="0"/>
                                  </p:stCondLst>
                                  <p:childTnLst>
                                    <p:set>
                                      <p:cBhvr>
                                        <p:cTn id="34" dur="1" fill="hold">
                                          <p:stCondLst>
                                            <p:cond delay="0"/>
                                          </p:stCondLst>
                                        </p:cTn>
                                        <p:tgtEl>
                                          <p:spTgt spid="154630"/>
                                        </p:tgtEl>
                                        <p:attrNameLst>
                                          <p:attrName>style.visibility</p:attrName>
                                        </p:attrNameLst>
                                      </p:cBhvr>
                                      <p:to>
                                        <p:strVal val="visible"/>
                                      </p:to>
                                    </p:set>
                                    <p:animScale>
                                      <p:cBhvr>
                                        <p:cTn id="35" dur="1000" decel="50000" fill="hold">
                                          <p:stCondLst>
                                            <p:cond delay="0"/>
                                          </p:stCondLst>
                                        </p:cTn>
                                        <p:tgtEl>
                                          <p:spTgt spid="1546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54630"/>
                                        </p:tgtEl>
                                        <p:attrNameLst>
                                          <p:attrName>ppt_x</p:attrName>
                                          <p:attrName>ppt_y</p:attrName>
                                        </p:attrNameLst>
                                      </p:cBhvr>
                                    </p:animMotion>
                                    <p:animEffect transition="in" filter="fade">
                                      <p:cBhvr>
                                        <p:cTn id="37" dur="1000"/>
                                        <p:tgtEl>
                                          <p:spTgt spid="154630"/>
                                        </p:tgtEl>
                                      </p:cBhvr>
                                    </p:animEffect>
                                  </p:childTnLst>
                                </p:cTn>
                              </p:par>
                            </p:childTnLst>
                          </p:cTn>
                        </p:par>
                      </p:childTnLst>
                    </p:cTn>
                  </p:par>
                  <p:par>
                    <p:cTn id="38" fill="hold">
                      <p:stCondLst>
                        <p:cond delay="indefinite"/>
                      </p:stCondLst>
                      <p:childTnLst>
                        <p:par>
                          <p:cTn id="39" fill="hold">
                            <p:stCondLst>
                              <p:cond delay="0"/>
                            </p:stCondLst>
                            <p:childTnLst>
                              <p:par>
                                <p:cTn id="40" presetID="52" presetClass="entr" presetSubtype="0"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Scale>
                                      <p:cBhvr>
                                        <p:cTn id="42"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3"/>
                                        </p:tgtEl>
                                        <p:attrNameLst>
                                          <p:attrName>ppt_x</p:attrName>
                                          <p:attrName>ppt_y</p:attrName>
                                        </p:attrNameLst>
                                      </p:cBhvr>
                                    </p:animMotion>
                                    <p:animEffect transition="in" filter="fade">
                                      <p:cBhvr>
                                        <p:cTn id="44"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153400" cy="990600"/>
          </a:xfrm>
        </p:spPr>
        <p:txBody>
          <a:bodyPr/>
          <a:lstStyle/>
          <a:p>
            <a:r>
              <a:rPr lang="en-US" dirty="0" smtClean="0"/>
              <a:t>Lessons to Teach Phoneme/Grapheme Correspondence </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0" y="1976438"/>
            <a:ext cx="9144000" cy="2905125"/>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153400" cy="990600"/>
          </a:xfrm>
        </p:spPr>
        <p:txBody>
          <a:bodyPr/>
          <a:lstStyle/>
          <a:p>
            <a:r>
              <a:rPr lang="en-US" dirty="0" smtClean="0"/>
              <a:t>Lessons to Teach Phoneme/Grapheme Correspondence </a:t>
            </a: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0" y="2124075"/>
            <a:ext cx="9163050" cy="3895725"/>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381000" y="1397000"/>
          <a:ext cx="8534400" cy="5156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6" name="Straight Connector 5"/>
          <p:cNvCxnSpPr/>
          <p:nvPr/>
        </p:nvCxnSpPr>
        <p:spPr>
          <a:xfrm>
            <a:off x="533400" y="5638800"/>
            <a:ext cx="228600" cy="1588"/>
          </a:xfrm>
          <a:prstGeom prst="line">
            <a:avLst/>
          </a:prstGeom>
          <a:ln w="76200"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37892" name="TextBox 6"/>
          <p:cNvSpPr txBox="1">
            <a:spLocks noChangeArrowheads="1"/>
          </p:cNvSpPr>
          <p:nvPr/>
        </p:nvSpPr>
        <p:spPr bwMode="auto">
          <a:xfrm>
            <a:off x="685800" y="5410200"/>
            <a:ext cx="228600" cy="369888"/>
          </a:xfrm>
          <a:prstGeom prst="rect">
            <a:avLst/>
          </a:prstGeom>
          <a:noFill/>
          <a:ln w="9525">
            <a:noFill/>
            <a:miter lim="800000"/>
            <a:headEnd/>
            <a:tailEnd/>
          </a:ln>
        </p:spPr>
        <p:txBody>
          <a:bodyPr>
            <a:spAutoFit/>
          </a:bodyPr>
          <a:lstStyle/>
          <a:p>
            <a:r>
              <a:rPr lang="en-US">
                <a:latin typeface="Calibri" pitchFamily="34" charset="0"/>
              </a:rPr>
              <a:t>2</a:t>
            </a:r>
          </a:p>
        </p:txBody>
      </p:sp>
      <p:sp>
        <p:nvSpPr>
          <p:cNvPr id="8" name="Title 7"/>
          <p:cNvSpPr>
            <a:spLocks noGrp="1"/>
          </p:cNvSpPr>
          <p:nvPr>
            <p:ph type="title"/>
          </p:nvPr>
        </p:nvSpPr>
        <p:spPr/>
        <p:txBody>
          <a:bodyPr/>
          <a:lstStyle/>
          <a:p>
            <a:pPr eaLnBrk="1" fontAlgn="auto" hangingPunct="1">
              <a:spcAft>
                <a:spcPts val="0"/>
              </a:spcAft>
              <a:defRPr/>
            </a:pPr>
            <a:r>
              <a:rPr lang="en-US" dirty="0" smtClean="0"/>
              <a:t>Example of Word Analysis </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Box 3"/>
          <p:cNvSpPr txBox="1">
            <a:spLocks noChangeArrowheads="1"/>
          </p:cNvSpPr>
          <p:nvPr/>
        </p:nvSpPr>
        <p:spPr bwMode="auto">
          <a:xfrm>
            <a:off x="228600" y="2895600"/>
            <a:ext cx="8686800" cy="1446213"/>
          </a:xfrm>
          <a:prstGeom prst="rect">
            <a:avLst/>
          </a:prstGeom>
          <a:noFill/>
          <a:ln w="9525">
            <a:noFill/>
            <a:miter lim="800000"/>
            <a:headEnd/>
            <a:tailEnd/>
          </a:ln>
        </p:spPr>
        <p:txBody>
          <a:bodyPr>
            <a:spAutoFit/>
          </a:bodyPr>
          <a:lstStyle/>
          <a:p>
            <a:r>
              <a:rPr lang="en-US" sz="8800">
                <a:latin typeface="Calibri" pitchFamily="34" charset="0"/>
              </a:rPr>
              <a:t>i n f o r m a t i o n </a:t>
            </a:r>
          </a:p>
        </p:txBody>
      </p:sp>
      <p:sp>
        <p:nvSpPr>
          <p:cNvPr id="5" name="TextBox 4"/>
          <p:cNvSpPr txBox="1">
            <a:spLocks noChangeArrowheads="1"/>
          </p:cNvSpPr>
          <p:nvPr/>
        </p:nvSpPr>
        <p:spPr bwMode="auto">
          <a:xfrm>
            <a:off x="1219200" y="3276600"/>
            <a:ext cx="457200" cy="1016000"/>
          </a:xfrm>
          <a:prstGeom prst="rect">
            <a:avLst/>
          </a:prstGeom>
          <a:noFill/>
          <a:ln w="9525">
            <a:noFill/>
            <a:miter lim="800000"/>
            <a:headEnd/>
            <a:tailEnd/>
          </a:ln>
        </p:spPr>
        <p:txBody>
          <a:bodyPr>
            <a:spAutoFit/>
          </a:bodyPr>
          <a:lstStyle/>
          <a:p>
            <a:r>
              <a:rPr lang="en-US" sz="6000">
                <a:solidFill>
                  <a:srgbClr val="FFFF00"/>
                </a:solidFill>
                <a:latin typeface="Calibri" pitchFamily="34" charset="0"/>
              </a:rPr>
              <a:t>*</a:t>
            </a:r>
          </a:p>
        </p:txBody>
      </p:sp>
      <p:sp>
        <p:nvSpPr>
          <p:cNvPr id="6" name="TextBox 5"/>
          <p:cNvSpPr txBox="1">
            <a:spLocks noChangeArrowheads="1"/>
          </p:cNvSpPr>
          <p:nvPr/>
        </p:nvSpPr>
        <p:spPr bwMode="auto">
          <a:xfrm>
            <a:off x="3200400" y="3276600"/>
            <a:ext cx="457200" cy="1016000"/>
          </a:xfrm>
          <a:prstGeom prst="rect">
            <a:avLst/>
          </a:prstGeom>
          <a:noFill/>
          <a:ln w="9525">
            <a:noFill/>
            <a:miter lim="800000"/>
            <a:headEnd/>
            <a:tailEnd/>
          </a:ln>
        </p:spPr>
        <p:txBody>
          <a:bodyPr>
            <a:spAutoFit/>
          </a:bodyPr>
          <a:lstStyle/>
          <a:p>
            <a:r>
              <a:rPr lang="en-US" sz="6000">
                <a:solidFill>
                  <a:srgbClr val="FFFF00"/>
                </a:solidFill>
                <a:latin typeface="Calibri" pitchFamily="34" charset="0"/>
              </a:rPr>
              <a:t>*</a:t>
            </a:r>
          </a:p>
        </p:txBody>
      </p:sp>
      <p:sp>
        <p:nvSpPr>
          <p:cNvPr id="7" name="TextBox 6"/>
          <p:cNvSpPr txBox="1">
            <a:spLocks noChangeArrowheads="1"/>
          </p:cNvSpPr>
          <p:nvPr/>
        </p:nvSpPr>
        <p:spPr bwMode="auto">
          <a:xfrm>
            <a:off x="5105400" y="3276600"/>
            <a:ext cx="457200" cy="1016000"/>
          </a:xfrm>
          <a:prstGeom prst="rect">
            <a:avLst/>
          </a:prstGeom>
          <a:noFill/>
          <a:ln w="9525">
            <a:noFill/>
            <a:miter lim="800000"/>
            <a:headEnd/>
            <a:tailEnd/>
          </a:ln>
        </p:spPr>
        <p:txBody>
          <a:bodyPr>
            <a:spAutoFit/>
          </a:bodyPr>
          <a:lstStyle/>
          <a:p>
            <a:r>
              <a:rPr lang="en-US" sz="6000">
                <a:solidFill>
                  <a:srgbClr val="FFFF00"/>
                </a:solidFill>
                <a:latin typeface="Calibri" pitchFamily="34" charset="0"/>
              </a:rPr>
              <a:t>*</a:t>
            </a:r>
          </a:p>
        </p:txBody>
      </p:sp>
      <p:sp>
        <p:nvSpPr>
          <p:cNvPr id="9" name="TextBox 8"/>
          <p:cNvSpPr txBox="1"/>
          <p:nvPr/>
        </p:nvSpPr>
        <p:spPr>
          <a:xfrm>
            <a:off x="609600" y="2209800"/>
            <a:ext cx="457200" cy="914400"/>
          </a:xfrm>
          <a:prstGeom prst="rect">
            <a:avLst/>
          </a:prstGeom>
          <a:noFill/>
        </p:spPr>
        <p:txBody>
          <a:bodyPr>
            <a:spAutoFit/>
          </a:bodyPr>
          <a:lstStyle/>
          <a:p>
            <a:pPr fontAlgn="auto">
              <a:spcBef>
                <a:spcPts val="0"/>
              </a:spcBef>
              <a:spcAft>
                <a:spcPts val="0"/>
              </a:spcAft>
              <a:defRPr/>
            </a:pPr>
            <a:r>
              <a:rPr lang="en-US" sz="5400" dirty="0">
                <a:solidFill>
                  <a:schemeClr val="accent2">
                    <a:lumMod val="75000"/>
                  </a:schemeClr>
                </a:solidFill>
                <a:latin typeface="+mn-lt"/>
                <a:cs typeface="+mn-cs"/>
              </a:rPr>
              <a:t>c</a:t>
            </a:r>
          </a:p>
        </p:txBody>
      </p:sp>
      <p:sp>
        <p:nvSpPr>
          <p:cNvPr id="12" name="TextBox 11"/>
          <p:cNvSpPr txBox="1"/>
          <p:nvPr/>
        </p:nvSpPr>
        <p:spPr>
          <a:xfrm>
            <a:off x="2209800" y="2286000"/>
            <a:ext cx="457200" cy="914400"/>
          </a:xfrm>
          <a:prstGeom prst="rect">
            <a:avLst/>
          </a:prstGeom>
          <a:noFill/>
        </p:spPr>
        <p:txBody>
          <a:bodyPr>
            <a:spAutoFit/>
          </a:bodyPr>
          <a:lstStyle/>
          <a:p>
            <a:pPr fontAlgn="auto">
              <a:spcBef>
                <a:spcPts val="0"/>
              </a:spcBef>
              <a:spcAft>
                <a:spcPts val="0"/>
              </a:spcAft>
              <a:defRPr/>
            </a:pPr>
            <a:r>
              <a:rPr lang="en-US" sz="5400" dirty="0">
                <a:solidFill>
                  <a:schemeClr val="accent2">
                    <a:lumMod val="75000"/>
                  </a:schemeClr>
                </a:solidFill>
                <a:latin typeface="+mn-lt"/>
                <a:cs typeface="+mn-cs"/>
              </a:rPr>
              <a:t>r</a:t>
            </a:r>
          </a:p>
        </p:txBody>
      </p:sp>
      <p:sp>
        <p:nvSpPr>
          <p:cNvPr id="13" name="TextBox 12"/>
          <p:cNvSpPr txBox="1"/>
          <p:nvPr/>
        </p:nvSpPr>
        <p:spPr>
          <a:xfrm>
            <a:off x="4114800" y="2286000"/>
            <a:ext cx="457200" cy="914400"/>
          </a:xfrm>
          <a:prstGeom prst="rect">
            <a:avLst/>
          </a:prstGeom>
          <a:noFill/>
        </p:spPr>
        <p:txBody>
          <a:bodyPr>
            <a:spAutoFit/>
          </a:bodyPr>
          <a:lstStyle/>
          <a:p>
            <a:pPr fontAlgn="auto">
              <a:spcBef>
                <a:spcPts val="0"/>
              </a:spcBef>
              <a:spcAft>
                <a:spcPts val="0"/>
              </a:spcAft>
              <a:defRPr/>
            </a:pPr>
            <a:r>
              <a:rPr lang="en-US" sz="5400" dirty="0">
                <a:solidFill>
                  <a:schemeClr val="accent2">
                    <a:lumMod val="75000"/>
                  </a:schemeClr>
                </a:solidFill>
                <a:latin typeface="+mn-lt"/>
                <a:cs typeface="+mn-cs"/>
              </a:rPr>
              <a:t>o</a:t>
            </a:r>
          </a:p>
        </p:txBody>
      </p:sp>
      <p:sp>
        <p:nvSpPr>
          <p:cNvPr id="14" name="TextBox 13"/>
          <p:cNvSpPr txBox="1"/>
          <p:nvPr/>
        </p:nvSpPr>
        <p:spPr>
          <a:xfrm>
            <a:off x="6553200" y="2286000"/>
            <a:ext cx="457200" cy="914400"/>
          </a:xfrm>
          <a:prstGeom prst="rect">
            <a:avLst/>
          </a:prstGeom>
          <a:noFill/>
        </p:spPr>
        <p:txBody>
          <a:bodyPr>
            <a:spAutoFit/>
          </a:bodyPr>
          <a:lstStyle/>
          <a:p>
            <a:pPr fontAlgn="auto">
              <a:spcBef>
                <a:spcPts val="0"/>
              </a:spcBef>
              <a:spcAft>
                <a:spcPts val="0"/>
              </a:spcAft>
              <a:defRPr/>
            </a:pPr>
            <a:r>
              <a:rPr lang="en-US" sz="5400" dirty="0">
                <a:solidFill>
                  <a:schemeClr val="accent2">
                    <a:lumMod val="75000"/>
                  </a:schemeClr>
                </a:solidFill>
                <a:latin typeface="+mn-lt"/>
                <a:cs typeface="+mn-cs"/>
              </a:rPr>
              <a:t>c</a:t>
            </a:r>
          </a:p>
        </p:txBody>
      </p:sp>
      <p:cxnSp>
        <p:nvCxnSpPr>
          <p:cNvPr id="16" name="Straight Connector 15"/>
          <p:cNvCxnSpPr/>
          <p:nvPr/>
        </p:nvCxnSpPr>
        <p:spPr>
          <a:xfrm>
            <a:off x="2286000" y="4114800"/>
            <a:ext cx="838200" cy="1588"/>
          </a:xfrm>
          <a:prstGeom prst="line">
            <a:avLst/>
          </a:prstGeom>
          <a:ln w="762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5562600" y="4191000"/>
            <a:ext cx="838200" cy="1588"/>
          </a:xfrm>
          <a:prstGeom prst="line">
            <a:avLst/>
          </a:prstGeom>
          <a:ln w="762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18" name="Half Frame 17"/>
          <p:cNvSpPr/>
          <p:nvPr/>
        </p:nvSpPr>
        <p:spPr>
          <a:xfrm rot="1994032">
            <a:off x="6757988" y="3203575"/>
            <a:ext cx="381000" cy="304800"/>
          </a:xfrm>
          <a:prstGeom prst="halfFrame">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9" name="TextBox 18"/>
          <p:cNvSpPr txBox="1">
            <a:spLocks noChangeArrowheads="1"/>
          </p:cNvSpPr>
          <p:nvPr/>
        </p:nvSpPr>
        <p:spPr bwMode="auto">
          <a:xfrm>
            <a:off x="5029200" y="3048000"/>
            <a:ext cx="304800" cy="369888"/>
          </a:xfrm>
          <a:prstGeom prst="rect">
            <a:avLst/>
          </a:prstGeom>
          <a:noFill/>
          <a:ln w="9525">
            <a:noFill/>
            <a:miter lim="800000"/>
            <a:headEnd/>
            <a:tailEnd/>
          </a:ln>
        </p:spPr>
        <p:txBody>
          <a:bodyPr>
            <a:spAutoFit/>
          </a:bodyPr>
          <a:lstStyle/>
          <a:p>
            <a:r>
              <a:rPr lang="en-US">
                <a:latin typeface="Calibri" pitchFamily="34" charset="0"/>
              </a:rPr>
              <a:t>2</a:t>
            </a:r>
          </a:p>
        </p:txBody>
      </p:sp>
      <p:sp>
        <p:nvSpPr>
          <p:cNvPr id="15" name="Title 14"/>
          <p:cNvSpPr>
            <a:spLocks noGrp="1"/>
          </p:cNvSpPr>
          <p:nvPr>
            <p:ph type="title"/>
          </p:nvPr>
        </p:nvSpPr>
        <p:spPr/>
        <p:txBody>
          <a:bodyPr/>
          <a:lstStyle/>
          <a:p>
            <a:pPr eaLnBrk="1" fontAlgn="auto" hangingPunct="1">
              <a:spcAft>
                <a:spcPts val="0"/>
              </a:spcAft>
              <a:defRPr/>
            </a:pPr>
            <a:r>
              <a:rPr lang="en-US" dirty="0" smtClean="0"/>
              <a:t>Word Analysis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ppt_x"/>
                                          </p:val>
                                        </p:tav>
                                        <p:tav tm="100000">
                                          <p:val>
                                            <p:strVal val="#ppt_x"/>
                                          </p:val>
                                        </p:tav>
                                      </p:tavLst>
                                    </p:anim>
                                    <p:anim calcmode="lin" valueType="num">
                                      <p:cBhvr additive="base">
                                        <p:cTn id="4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7" presetClass="entr" presetSubtype="4" fill="hold" nodeType="click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1000" fill="hold"/>
                                        <p:tgtEl>
                                          <p:spTgt spid="18"/>
                                        </p:tgtEl>
                                        <p:attrNameLst>
                                          <p:attrName>ppt_x</p:attrName>
                                        </p:attrNameLst>
                                      </p:cBhvr>
                                      <p:tavLst>
                                        <p:tav tm="0">
                                          <p:val>
                                            <p:strVal val="#ppt_x"/>
                                          </p:val>
                                        </p:tav>
                                        <p:tav tm="100000">
                                          <p:val>
                                            <p:strVal val="#ppt_x"/>
                                          </p:val>
                                        </p:tav>
                                      </p:tavLst>
                                    </p:anim>
                                    <p:anim calcmode="lin" valueType="num">
                                      <p:cBhvr additive="base">
                                        <p:cTn id="50"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5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770" decel="100000"/>
                                        <p:tgtEl>
                                          <p:spTgt spid="16"/>
                                        </p:tgtEl>
                                      </p:cBhvr>
                                    </p:animEffect>
                                    <p:animScale>
                                      <p:cBhvr>
                                        <p:cTn id="56" dur="770" decel="100000"/>
                                        <p:tgtEl>
                                          <p:spTgt spid="16"/>
                                        </p:tgtEl>
                                      </p:cBhvr>
                                      <p:from x="10000" y="10000"/>
                                      <p:to x="200000" y="450000"/>
                                    </p:animScale>
                                    <p:animScale>
                                      <p:cBhvr>
                                        <p:cTn id="57" dur="1230" accel="100000" fill="hold">
                                          <p:stCondLst>
                                            <p:cond delay="770"/>
                                          </p:stCondLst>
                                        </p:cTn>
                                        <p:tgtEl>
                                          <p:spTgt spid="16"/>
                                        </p:tgtEl>
                                      </p:cBhvr>
                                      <p:from x="200000" y="450000"/>
                                      <p:to x="100000" y="100000"/>
                                    </p:animScale>
                                    <p:set>
                                      <p:cBhvr>
                                        <p:cTn id="58" dur="770" fill="hold"/>
                                        <p:tgtEl>
                                          <p:spTgt spid="16"/>
                                        </p:tgtEl>
                                        <p:attrNameLst>
                                          <p:attrName>ppt_x</p:attrName>
                                        </p:attrNameLst>
                                      </p:cBhvr>
                                      <p:to>
                                        <p:strVal val="(0.5)"/>
                                      </p:to>
                                    </p:set>
                                    <p:anim from="(0.5)" to="(#ppt_x)" calcmode="lin" valueType="num">
                                      <p:cBhvr>
                                        <p:cTn id="59" dur="1230" accel="100000" fill="hold">
                                          <p:stCondLst>
                                            <p:cond delay="770"/>
                                          </p:stCondLst>
                                        </p:cTn>
                                        <p:tgtEl>
                                          <p:spTgt spid="16"/>
                                        </p:tgtEl>
                                        <p:attrNameLst>
                                          <p:attrName>ppt_x</p:attrName>
                                        </p:attrNameLst>
                                      </p:cBhvr>
                                    </p:anim>
                                    <p:set>
                                      <p:cBhvr>
                                        <p:cTn id="60" dur="770" fill="hold"/>
                                        <p:tgtEl>
                                          <p:spTgt spid="16"/>
                                        </p:tgtEl>
                                        <p:attrNameLst>
                                          <p:attrName>ppt_y</p:attrName>
                                        </p:attrNameLst>
                                      </p:cBhvr>
                                      <p:to>
                                        <p:strVal val="(#ppt_y+0.4)"/>
                                      </p:to>
                                    </p:set>
                                    <p:anim from="(#ppt_y+0.4)" to="(#ppt_y)" calcmode="lin" valueType="num">
                                      <p:cBhvr>
                                        <p:cTn id="61" dur="1230" accel="100000" fill="hold">
                                          <p:stCondLst>
                                            <p:cond delay="770"/>
                                          </p:stCondLst>
                                        </p:cTn>
                                        <p:tgtEl>
                                          <p:spTgt spid="16"/>
                                        </p:tgtEl>
                                        <p:attrNameLst>
                                          <p:attrName>ppt_y</p:attrName>
                                        </p:attrNameLst>
                                      </p:cBhvr>
                                    </p:anim>
                                  </p:childTnLst>
                                </p:cTn>
                              </p:par>
                            </p:childTnLst>
                          </p:cTn>
                        </p:par>
                      </p:childTnLst>
                    </p:cTn>
                  </p:par>
                  <p:par>
                    <p:cTn id="62" fill="hold">
                      <p:stCondLst>
                        <p:cond delay="indefinite"/>
                      </p:stCondLst>
                      <p:childTnLst>
                        <p:par>
                          <p:cTn id="63" fill="hold">
                            <p:stCondLst>
                              <p:cond delay="0"/>
                            </p:stCondLst>
                            <p:childTnLst>
                              <p:par>
                                <p:cTn id="64" presetID="51" presetClass="entr" presetSubtype="0" fill="hold" nodeType="click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770" decel="100000"/>
                                        <p:tgtEl>
                                          <p:spTgt spid="17"/>
                                        </p:tgtEl>
                                      </p:cBhvr>
                                    </p:animEffect>
                                    <p:animScale>
                                      <p:cBhvr>
                                        <p:cTn id="67" dur="770" decel="100000"/>
                                        <p:tgtEl>
                                          <p:spTgt spid="17"/>
                                        </p:tgtEl>
                                      </p:cBhvr>
                                      <p:from x="10000" y="10000"/>
                                      <p:to x="200000" y="450000"/>
                                    </p:animScale>
                                    <p:animScale>
                                      <p:cBhvr>
                                        <p:cTn id="68" dur="1230" accel="100000" fill="hold">
                                          <p:stCondLst>
                                            <p:cond delay="770"/>
                                          </p:stCondLst>
                                        </p:cTn>
                                        <p:tgtEl>
                                          <p:spTgt spid="17"/>
                                        </p:tgtEl>
                                      </p:cBhvr>
                                      <p:from x="200000" y="450000"/>
                                      <p:to x="100000" y="100000"/>
                                    </p:animScale>
                                    <p:set>
                                      <p:cBhvr>
                                        <p:cTn id="69" dur="770" fill="hold"/>
                                        <p:tgtEl>
                                          <p:spTgt spid="17"/>
                                        </p:tgtEl>
                                        <p:attrNameLst>
                                          <p:attrName>ppt_x</p:attrName>
                                        </p:attrNameLst>
                                      </p:cBhvr>
                                      <p:to>
                                        <p:strVal val="(0.5)"/>
                                      </p:to>
                                    </p:set>
                                    <p:anim from="(0.5)" to="(#ppt_x)" calcmode="lin" valueType="num">
                                      <p:cBhvr>
                                        <p:cTn id="70" dur="1230" accel="100000" fill="hold">
                                          <p:stCondLst>
                                            <p:cond delay="770"/>
                                          </p:stCondLst>
                                        </p:cTn>
                                        <p:tgtEl>
                                          <p:spTgt spid="17"/>
                                        </p:tgtEl>
                                        <p:attrNameLst>
                                          <p:attrName>ppt_x</p:attrName>
                                        </p:attrNameLst>
                                      </p:cBhvr>
                                    </p:anim>
                                    <p:set>
                                      <p:cBhvr>
                                        <p:cTn id="71" dur="770" fill="hold"/>
                                        <p:tgtEl>
                                          <p:spTgt spid="17"/>
                                        </p:tgtEl>
                                        <p:attrNameLst>
                                          <p:attrName>ppt_y</p:attrName>
                                        </p:attrNameLst>
                                      </p:cBhvr>
                                      <p:to>
                                        <p:strVal val="(#ppt_y+0.4)"/>
                                      </p:to>
                                    </p:set>
                                    <p:anim from="(#ppt_y+0.4)" to="(#ppt_y)" calcmode="lin" valueType="num">
                                      <p:cBhvr>
                                        <p:cTn id="72" dur="1230" accel="100000" fill="hold">
                                          <p:stCondLst>
                                            <p:cond delay="770"/>
                                          </p:stCondLst>
                                        </p:cTn>
                                        <p:tgtEl>
                                          <p:spTgt spid="17"/>
                                        </p:tgtEl>
                                        <p:attrNameLst>
                                          <p:attrName>ppt_y</p:attrName>
                                        </p:attrNameLst>
                                      </p:cBhvr>
                                    </p:anim>
                                  </p:childTnLst>
                                </p:cTn>
                              </p:par>
                            </p:childTnLst>
                          </p:cTn>
                        </p:par>
                      </p:childTnLst>
                    </p:cTn>
                  </p:par>
                  <p:par>
                    <p:cTn id="73" fill="hold">
                      <p:stCondLst>
                        <p:cond delay="indefinite"/>
                      </p:stCondLst>
                      <p:childTnLst>
                        <p:par>
                          <p:cTn id="74" fill="hold">
                            <p:stCondLst>
                              <p:cond delay="0"/>
                            </p:stCondLst>
                            <p:childTnLst>
                              <p:par>
                                <p:cTn id="75" presetID="52" presetClass="entr" presetSubtype="0" fill="hold" grpId="0" nodeType="clickEffect">
                                  <p:stCondLst>
                                    <p:cond delay="0"/>
                                  </p:stCondLst>
                                  <p:childTnLst>
                                    <p:set>
                                      <p:cBhvr>
                                        <p:cTn id="76" dur="1" fill="hold">
                                          <p:stCondLst>
                                            <p:cond delay="0"/>
                                          </p:stCondLst>
                                        </p:cTn>
                                        <p:tgtEl>
                                          <p:spTgt spid="19"/>
                                        </p:tgtEl>
                                        <p:attrNameLst>
                                          <p:attrName>style.visibility</p:attrName>
                                        </p:attrNameLst>
                                      </p:cBhvr>
                                      <p:to>
                                        <p:strVal val="visible"/>
                                      </p:to>
                                    </p:set>
                                    <p:animScale>
                                      <p:cBhvr>
                                        <p:cTn id="77"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8" dur="1000" decel="50000" fill="hold">
                                          <p:stCondLst>
                                            <p:cond delay="0"/>
                                          </p:stCondLst>
                                        </p:cTn>
                                        <p:tgtEl>
                                          <p:spTgt spid="19"/>
                                        </p:tgtEl>
                                        <p:attrNameLst>
                                          <p:attrName>ppt_x</p:attrName>
                                          <p:attrName>ppt_y</p:attrName>
                                        </p:attrNameLst>
                                      </p:cBhvr>
                                    </p:animMotion>
                                    <p:animEffect transition="in" filter="fade">
                                      <p:cBhvr>
                                        <p:cTn id="79"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9" grpId="0"/>
      <p:bldP spid="12" grpId="0"/>
      <p:bldP spid="13" grpId="0"/>
      <p:bldP spid="14" grpId="0"/>
      <p:bldP spid="19"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153400" cy="990600"/>
          </a:xfrm>
        </p:spPr>
        <p:txBody>
          <a:bodyPr/>
          <a:lstStyle/>
          <a:p>
            <a:r>
              <a:rPr lang="en-US" dirty="0" smtClean="0"/>
              <a:t>Lessons to Teach Phoneme/Grapheme Correspondence </a:t>
            </a:r>
            <a:endParaRPr lang="en-US" dirty="0"/>
          </a:p>
        </p:txBody>
      </p:sp>
      <p:pic>
        <p:nvPicPr>
          <p:cNvPr id="6146" name="Picture 2"/>
          <p:cNvPicPr>
            <a:picLocks noChangeAspect="1" noChangeArrowheads="1"/>
          </p:cNvPicPr>
          <p:nvPr/>
        </p:nvPicPr>
        <p:blipFill>
          <a:blip r:embed="rId2" cstate="print"/>
          <a:srcRect/>
          <a:stretch>
            <a:fillRect/>
          </a:stretch>
        </p:blipFill>
        <p:spPr bwMode="auto">
          <a:xfrm>
            <a:off x="0" y="1981200"/>
            <a:ext cx="9210675" cy="1905000"/>
          </a:xfrm>
          <a:prstGeom prst="rect">
            <a:avLst/>
          </a:prstGeom>
          <a:noFill/>
          <a:ln w="9525">
            <a:noFill/>
            <a:miter lim="800000"/>
            <a:headEnd/>
            <a:tailEnd/>
          </a:ln>
        </p:spPr>
      </p:pic>
      <p:pic>
        <p:nvPicPr>
          <p:cNvPr id="6147" name="Picture 3"/>
          <p:cNvPicPr>
            <a:picLocks noChangeAspect="1" noChangeArrowheads="1"/>
          </p:cNvPicPr>
          <p:nvPr/>
        </p:nvPicPr>
        <p:blipFill>
          <a:blip r:embed="rId3" cstate="print"/>
          <a:srcRect/>
          <a:stretch>
            <a:fillRect/>
          </a:stretch>
        </p:blipFill>
        <p:spPr bwMode="auto">
          <a:xfrm>
            <a:off x="76200" y="3810000"/>
            <a:ext cx="9201150" cy="1638300"/>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153400" cy="990600"/>
          </a:xfrm>
        </p:spPr>
        <p:txBody>
          <a:bodyPr/>
          <a:lstStyle/>
          <a:p>
            <a:r>
              <a:rPr lang="en-US" dirty="0" smtClean="0"/>
              <a:t>Lessons to Teach Phoneme/Grapheme Correspondence </a:t>
            </a:r>
            <a:endParaRPr lang="en-US" dirty="0"/>
          </a:p>
        </p:txBody>
      </p:sp>
      <p:pic>
        <p:nvPicPr>
          <p:cNvPr id="7170" name="Picture 2"/>
          <p:cNvPicPr>
            <a:picLocks noChangeAspect="1" noChangeArrowheads="1"/>
          </p:cNvPicPr>
          <p:nvPr/>
        </p:nvPicPr>
        <p:blipFill>
          <a:blip r:embed="rId2" cstate="print"/>
          <a:srcRect/>
          <a:stretch>
            <a:fillRect/>
          </a:stretch>
        </p:blipFill>
        <p:spPr bwMode="auto">
          <a:xfrm>
            <a:off x="0" y="1885950"/>
            <a:ext cx="9229725" cy="3086100"/>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153400" cy="990600"/>
          </a:xfrm>
        </p:spPr>
        <p:txBody>
          <a:bodyPr/>
          <a:lstStyle/>
          <a:p>
            <a:r>
              <a:rPr lang="en-US" dirty="0" smtClean="0"/>
              <a:t>Lessons to Teach Phoneme/Grapheme Correspondence </a:t>
            </a:r>
            <a:endParaRPr lang="en-US" dirty="0"/>
          </a:p>
        </p:txBody>
      </p:sp>
      <p:pic>
        <p:nvPicPr>
          <p:cNvPr id="8194" name="Picture 2"/>
          <p:cNvPicPr>
            <a:picLocks noChangeAspect="1" noChangeArrowheads="1"/>
          </p:cNvPicPr>
          <p:nvPr/>
        </p:nvPicPr>
        <p:blipFill>
          <a:blip r:embed="rId2" cstate="print"/>
          <a:srcRect/>
          <a:stretch>
            <a:fillRect/>
          </a:stretch>
        </p:blipFill>
        <p:spPr bwMode="auto">
          <a:xfrm>
            <a:off x="0" y="2000250"/>
            <a:ext cx="9191625" cy="2857500"/>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We spell by position of a phoneme- Consonants </a:t>
            </a:r>
            <a:endParaRPr lang="en-US" sz="400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Most phonemes are regular but some … </a:t>
            </a:r>
            <a:endParaRPr lang="en-US" dirty="0"/>
          </a:p>
        </p:txBody>
      </p:sp>
      <p:sp>
        <p:nvSpPr>
          <p:cNvPr id="5" name="Rounded Rectangle 4"/>
          <p:cNvSpPr/>
          <p:nvPr/>
        </p:nvSpPr>
        <p:spPr>
          <a:xfrm>
            <a:off x="1676400" y="1828800"/>
            <a:ext cx="54102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Are spelled by …</a:t>
            </a:r>
            <a:endParaRPr lang="en-US" sz="2400" b="1" dirty="0"/>
          </a:p>
        </p:txBody>
      </p:sp>
      <p:sp>
        <p:nvSpPr>
          <p:cNvPr id="6" name="Flowchart: Process 5"/>
          <p:cNvSpPr/>
          <p:nvPr/>
        </p:nvSpPr>
        <p:spPr>
          <a:xfrm>
            <a:off x="685800" y="3200400"/>
            <a:ext cx="2286000" cy="16002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Where the phoneme is placed</a:t>
            </a:r>
            <a:endParaRPr lang="en-US" sz="2800" dirty="0"/>
          </a:p>
        </p:txBody>
      </p:sp>
      <p:cxnSp>
        <p:nvCxnSpPr>
          <p:cNvPr id="8" name="Straight Connector 7"/>
          <p:cNvCxnSpPr>
            <a:stCxn id="5" idx="2"/>
          </p:cNvCxnSpPr>
          <p:nvPr/>
        </p:nvCxnSpPr>
        <p:spPr>
          <a:xfrm flipH="1">
            <a:off x="2362200" y="2590800"/>
            <a:ext cx="201930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a:endCxn id="5" idx="2"/>
          </p:cNvCxnSpPr>
          <p:nvPr/>
        </p:nvCxnSpPr>
        <p:spPr>
          <a:xfrm flipH="1" flipV="1">
            <a:off x="4381500" y="2590800"/>
            <a:ext cx="2019300" cy="838200"/>
          </a:xfrm>
          <a:prstGeom prst="line">
            <a:avLst/>
          </a:prstGeom>
        </p:spPr>
        <p:style>
          <a:lnRef idx="1">
            <a:schemeClr val="accent1"/>
          </a:lnRef>
          <a:fillRef idx="0">
            <a:schemeClr val="accent1"/>
          </a:fillRef>
          <a:effectRef idx="0">
            <a:schemeClr val="accent1"/>
          </a:effectRef>
          <a:fontRef idx="minor">
            <a:schemeClr val="tx1"/>
          </a:fontRef>
        </p:style>
      </p:cxnSp>
      <p:sp>
        <p:nvSpPr>
          <p:cNvPr id="12" name="Flowchart: Process 11"/>
          <p:cNvSpPr/>
          <p:nvPr/>
        </p:nvSpPr>
        <p:spPr>
          <a:xfrm>
            <a:off x="5257800" y="3276600"/>
            <a:ext cx="2286000" cy="16002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What other sound comes before or after it</a:t>
            </a:r>
            <a:endParaRPr lang="en-US" sz="2800" dirty="0"/>
          </a:p>
        </p:txBody>
      </p:sp>
      <p:sp>
        <p:nvSpPr>
          <p:cNvPr id="13" name="Rectangle 12"/>
          <p:cNvSpPr/>
          <p:nvPr/>
        </p:nvSpPr>
        <p:spPr>
          <a:xfrm>
            <a:off x="152400" y="5486400"/>
            <a:ext cx="1219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beginning</a:t>
            </a:r>
            <a:endParaRPr lang="en-US" dirty="0"/>
          </a:p>
        </p:txBody>
      </p:sp>
      <p:sp>
        <p:nvSpPr>
          <p:cNvPr id="14" name="Rectangle 13"/>
          <p:cNvSpPr/>
          <p:nvPr/>
        </p:nvSpPr>
        <p:spPr>
          <a:xfrm>
            <a:off x="1447800" y="5486400"/>
            <a:ext cx="1219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middle </a:t>
            </a:r>
            <a:endParaRPr lang="en-US" dirty="0"/>
          </a:p>
        </p:txBody>
      </p:sp>
      <p:sp>
        <p:nvSpPr>
          <p:cNvPr id="15" name="Rectangle 14"/>
          <p:cNvSpPr/>
          <p:nvPr/>
        </p:nvSpPr>
        <p:spPr>
          <a:xfrm>
            <a:off x="2743200" y="5486400"/>
            <a:ext cx="1219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end </a:t>
            </a:r>
            <a:endParaRPr lang="en-US" dirty="0"/>
          </a:p>
        </p:txBody>
      </p:sp>
      <p:cxnSp>
        <p:nvCxnSpPr>
          <p:cNvPr id="16" name="Straight Connector 15"/>
          <p:cNvCxnSpPr/>
          <p:nvPr/>
        </p:nvCxnSpPr>
        <p:spPr>
          <a:xfrm flipH="1">
            <a:off x="1066800" y="4724400"/>
            <a:ext cx="495300" cy="838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866900" y="4800600"/>
            <a:ext cx="114300" cy="838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476500" y="4724400"/>
            <a:ext cx="571500" cy="9144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FOSS Rule </a:t>
            </a:r>
            <a:endParaRPr lang="en-US" dirty="0"/>
          </a:p>
        </p:txBody>
      </p:sp>
      <p:sp>
        <p:nvSpPr>
          <p:cNvPr id="3" name="TextBox 2"/>
          <p:cNvSpPr txBox="1"/>
          <p:nvPr/>
        </p:nvSpPr>
        <p:spPr>
          <a:xfrm>
            <a:off x="533400" y="1752600"/>
            <a:ext cx="8153400" cy="830997"/>
          </a:xfrm>
          <a:prstGeom prst="rect">
            <a:avLst/>
          </a:prstGeom>
          <a:noFill/>
        </p:spPr>
        <p:txBody>
          <a:bodyPr wrap="square" rtlCol="0">
            <a:spAutoFit/>
          </a:bodyPr>
          <a:lstStyle/>
          <a:p>
            <a:r>
              <a:rPr lang="en-US" sz="2400" dirty="0" smtClean="0"/>
              <a:t>We often double F, L,S and Z at the end of one-syllable words with a short stressed vowel</a:t>
            </a:r>
            <a:endParaRPr lang="en-US" sz="2400" dirty="0"/>
          </a:p>
        </p:txBody>
      </p:sp>
      <p:sp>
        <p:nvSpPr>
          <p:cNvPr id="4" name="Rectangle 3"/>
          <p:cNvSpPr/>
          <p:nvPr/>
        </p:nvSpPr>
        <p:spPr>
          <a:xfrm>
            <a:off x="3498628" y="2967335"/>
            <a:ext cx="2146742" cy="341632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spell</a:t>
            </a:r>
          </a:p>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chess</a:t>
            </a:r>
          </a:p>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stiff</a:t>
            </a:r>
          </a:p>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jazz</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Continuum of Predictability </a:t>
            </a:r>
            <a:endParaRPr lang="en-US" dirty="0"/>
          </a:p>
        </p:txBody>
      </p:sp>
      <p:cxnSp>
        <p:nvCxnSpPr>
          <p:cNvPr id="4" name="Straight Arrow Connector 3"/>
          <p:cNvCxnSpPr/>
          <p:nvPr/>
        </p:nvCxnSpPr>
        <p:spPr>
          <a:xfrm>
            <a:off x="685800" y="2514600"/>
            <a:ext cx="7391400" cy="0"/>
          </a:xfrm>
          <a:prstGeom prst="straightConnector1">
            <a:avLst/>
          </a:prstGeom>
          <a:ln w="127000">
            <a:headEnd type="arrow"/>
            <a:tailEnd type="arrow"/>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533400" y="2971800"/>
            <a:ext cx="1336904" cy="523220"/>
          </a:xfrm>
          <a:prstGeom prst="rect">
            <a:avLst/>
          </a:prstGeom>
        </p:spPr>
        <p:style>
          <a:lnRef idx="2">
            <a:schemeClr val="accent2"/>
          </a:lnRef>
          <a:fillRef idx="1">
            <a:schemeClr val="lt1"/>
          </a:fillRef>
          <a:effectRef idx="0">
            <a:schemeClr val="accent2"/>
          </a:effectRef>
          <a:fontRef idx="minor">
            <a:schemeClr val="dk1"/>
          </a:fontRef>
        </p:style>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2800" b="1" cap="none" spc="0" dirty="0" smtClean="0">
                <a:ln/>
                <a:solidFill>
                  <a:schemeClr val="accent3"/>
                </a:solidFill>
                <a:effectLst/>
              </a:rPr>
              <a:t>Regular</a:t>
            </a:r>
            <a:endParaRPr lang="en-US" sz="2800" b="1" cap="none" spc="0" dirty="0">
              <a:ln/>
              <a:solidFill>
                <a:schemeClr val="accent3"/>
              </a:solidFill>
              <a:effectLst/>
            </a:endParaRPr>
          </a:p>
        </p:txBody>
      </p:sp>
      <p:sp>
        <p:nvSpPr>
          <p:cNvPr id="6" name="Rectangle 5"/>
          <p:cNvSpPr/>
          <p:nvPr/>
        </p:nvSpPr>
        <p:spPr>
          <a:xfrm>
            <a:off x="3810000" y="2971800"/>
            <a:ext cx="1625766" cy="523220"/>
          </a:xfrm>
          <a:prstGeom prst="rect">
            <a:avLst/>
          </a:prstGeom>
        </p:spPr>
        <p:style>
          <a:lnRef idx="2">
            <a:schemeClr val="accent2"/>
          </a:lnRef>
          <a:fillRef idx="1">
            <a:schemeClr val="lt1"/>
          </a:fillRef>
          <a:effectRef idx="0">
            <a:schemeClr val="accent2"/>
          </a:effectRef>
          <a:fontRef idx="minor">
            <a:schemeClr val="dk1"/>
          </a:fontRef>
        </p:style>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2800" b="1" cap="none" spc="0" dirty="0" smtClean="0">
                <a:ln/>
                <a:solidFill>
                  <a:schemeClr val="accent3"/>
                </a:solidFill>
                <a:effectLst/>
              </a:rPr>
              <a:t>Little Odd</a:t>
            </a:r>
            <a:endParaRPr lang="en-US" sz="2800" b="1" cap="none" spc="0" dirty="0">
              <a:ln/>
              <a:solidFill>
                <a:schemeClr val="accent3"/>
              </a:solidFill>
              <a:effectLst/>
            </a:endParaRPr>
          </a:p>
        </p:txBody>
      </p:sp>
      <p:sp>
        <p:nvSpPr>
          <p:cNvPr id="7" name="Rectangle 6"/>
          <p:cNvSpPr/>
          <p:nvPr/>
        </p:nvSpPr>
        <p:spPr>
          <a:xfrm>
            <a:off x="6934200" y="2971800"/>
            <a:ext cx="1712392" cy="523220"/>
          </a:xfrm>
          <a:prstGeom prst="rect">
            <a:avLst/>
          </a:prstGeom>
        </p:spPr>
        <p:style>
          <a:lnRef idx="2">
            <a:schemeClr val="accent2"/>
          </a:lnRef>
          <a:fillRef idx="1">
            <a:schemeClr val="lt1"/>
          </a:fillRef>
          <a:effectRef idx="0">
            <a:schemeClr val="accent2"/>
          </a:effectRef>
          <a:fontRef idx="minor">
            <a:schemeClr val="dk1"/>
          </a:fontRef>
        </p:style>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2800" b="1" cap="none" spc="0" dirty="0" smtClean="0">
                <a:ln/>
                <a:solidFill>
                  <a:schemeClr val="accent3"/>
                </a:solidFill>
                <a:effectLst/>
              </a:rPr>
              <a:t>Very Odd </a:t>
            </a:r>
            <a:endParaRPr lang="en-US" sz="2800" b="1" cap="none" spc="0" dirty="0">
              <a:ln/>
              <a:solidFill>
                <a:schemeClr val="accent3"/>
              </a:solidFill>
              <a:effectLst/>
            </a:endParaRPr>
          </a:p>
        </p:txBody>
      </p:sp>
      <p:sp>
        <p:nvSpPr>
          <p:cNvPr id="8" name="TextBox 7"/>
          <p:cNvSpPr txBox="1"/>
          <p:nvPr/>
        </p:nvSpPr>
        <p:spPr>
          <a:xfrm>
            <a:off x="3429000" y="4343400"/>
            <a:ext cx="1981200" cy="830997"/>
          </a:xfrm>
          <a:prstGeom prst="rect">
            <a:avLst/>
          </a:prstGeom>
          <a:noFill/>
        </p:spPr>
        <p:txBody>
          <a:bodyPr wrap="square" rtlCol="0">
            <a:spAutoFit/>
          </a:bodyPr>
          <a:lstStyle/>
          <a:p>
            <a:r>
              <a:rPr lang="en-US" sz="4800" dirty="0" smtClean="0"/>
              <a:t>Ghost</a:t>
            </a:r>
            <a:r>
              <a:rPr lang="en-US" dirty="0" smtClean="0"/>
              <a:t> </a:t>
            </a:r>
            <a:endParaRPr lang="en-US" dirty="0"/>
          </a:p>
        </p:txBody>
      </p:sp>
      <p:sp>
        <p:nvSpPr>
          <p:cNvPr id="9" name="TextBox 8"/>
          <p:cNvSpPr txBox="1"/>
          <p:nvPr/>
        </p:nvSpPr>
        <p:spPr>
          <a:xfrm>
            <a:off x="609600" y="4267200"/>
            <a:ext cx="1981200" cy="830997"/>
          </a:xfrm>
          <a:prstGeom prst="rect">
            <a:avLst/>
          </a:prstGeom>
          <a:noFill/>
        </p:spPr>
        <p:txBody>
          <a:bodyPr wrap="square" rtlCol="0">
            <a:spAutoFit/>
          </a:bodyPr>
          <a:lstStyle/>
          <a:p>
            <a:r>
              <a:rPr lang="en-US" sz="4800" dirty="0" smtClean="0"/>
              <a:t>Bug  </a:t>
            </a:r>
            <a:r>
              <a:rPr lang="en-US" dirty="0" smtClean="0"/>
              <a:t> </a:t>
            </a:r>
            <a:endParaRPr lang="en-US" dirty="0"/>
          </a:p>
        </p:txBody>
      </p:sp>
      <p:sp>
        <p:nvSpPr>
          <p:cNvPr id="10" name="TextBox 9"/>
          <p:cNvSpPr txBox="1"/>
          <p:nvPr/>
        </p:nvSpPr>
        <p:spPr>
          <a:xfrm>
            <a:off x="6477000" y="4343400"/>
            <a:ext cx="2438400" cy="830997"/>
          </a:xfrm>
          <a:prstGeom prst="rect">
            <a:avLst/>
          </a:prstGeom>
          <a:noFill/>
        </p:spPr>
        <p:txBody>
          <a:bodyPr wrap="square" rtlCol="0">
            <a:spAutoFit/>
          </a:bodyPr>
          <a:lstStyle/>
          <a:p>
            <a:r>
              <a:rPr lang="en-US" sz="4800" dirty="0" smtClean="0"/>
              <a:t>Segue</a:t>
            </a:r>
            <a:r>
              <a:rPr lang="en-US" dirty="0" smtClean="0"/>
              <a:t> </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FOSS Rule </a:t>
            </a:r>
            <a:endParaRPr lang="en-US" dirty="0"/>
          </a:p>
        </p:txBody>
      </p:sp>
      <p:sp>
        <p:nvSpPr>
          <p:cNvPr id="3" name="TextBox 2"/>
          <p:cNvSpPr txBox="1"/>
          <p:nvPr/>
        </p:nvSpPr>
        <p:spPr>
          <a:xfrm>
            <a:off x="533400" y="1752600"/>
            <a:ext cx="8153400" cy="461665"/>
          </a:xfrm>
          <a:prstGeom prst="rect">
            <a:avLst/>
          </a:prstGeom>
          <a:noFill/>
        </p:spPr>
        <p:txBody>
          <a:bodyPr wrap="square" rtlCol="0">
            <a:spAutoFit/>
          </a:bodyPr>
          <a:lstStyle/>
          <a:p>
            <a:r>
              <a:rPr lang="en-US" sz="2400" dirty="0" smtClean="0"/>
              <a:t>Why don’t we double these words </a:t>
            </a:r>
            <a:endParaRPr lang="en-US" sz="2400" dirty="0"/>
          </a:p>
        </p:txBody>
      </p:sp>
      <p:sp>
        <p:nvSpPr>
          <p:cNvPr id="4" name="Rectangle 3"/>
          <p:cNvSpPr/>
          <p:nvPr/>
        </p:nvSpPr>
        <p:spPr>
          <a:xfrm>
            <a:off x="3690988" y="2967335"/>
            <a:ext cx="1762021" cy="341632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gas</a:t>
            </a:r>
          </a:p>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gel</a:t>
            </a:r>
          </a:p>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his</a:t>
            </a:r>
          </a:p>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base</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word sorts- analytical spelling </a:t>
            </a:r>
            <a:endParaRPr lang="en-US" dirty="0"/>
          </a:p>
        </p:txBody>
      </p:sp>
      <p:sp>
        <p:nvSpPr>
          <p:cNvPr id="4" name="Content Placeholder 3"/>
          <p:cNvSpPr>
            <a:spLocks noGrp="1"/>
          </p:cNvSpPr>
          <p:nvPr>
            <p:ph sz="quarter" idx="1"/>
          </p:nvPr>
        </p:nvSpPr>
        <p:spPr/>
        <p:txBody>
          <a:bodyPr/>
          <a:lstStyle/>
          <a:p>
            <a:r>
              <a:rPr lang="en-US" dirty="0" smtClean="0"/>
              <a:t>We are going to give you a set of words to sort. </a:t>
            </a:r>
          </a:p>
          <a:p>
            <a:r>
              <a:rPr lang="en-US" dirty="0" smtClean="0"/>
              <a:t>Cut them out. </a:t>
            </a:r>
          </a:p>
          <a:p>
            <a:r>
              <a:rPr lang="en-US" dirty="0" smtClean="0"/>
              <a:t>Follow the directions on the set.</a:t>
            </a:r>
          </a:p>
          <a:p>
            <a:r>
              <a:rPr lang="en-US" dirty="0" smtClean="0"/>
              <a:t>Pay close attention to the phonemes (sounds) before or after the targeted grapheme- it provides clues on why it is spelled this way.</a:t>
            </a:r>
          </a:p>
          <a:p>
            <a:r>
              <a:rPr lang="en-US" dirty="0" smtClean="0"/>
              <a:t>We are going to check you work on the next slides </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 f, ff, </a:t>
            </a:r>
            <a:r>
              <a:rPr lang="en-US" dirty="0" smtClean="0"/>
              <a:t>ph, </a:t>
            </a:r>
            <a:r>
              <a:rPr lang="en-US" dirty="0" err="1" smtClean="0"/>
              <a:t>gh</a:t>
            </a:r>
            <a:r>
              <a:rPr lang="en-US" dirty="0" smtClean="0"/>
              <a:t>  </a:t>
            </a:r>
            <a:endParaRPr lang="en-US" dirty="0"/>
          </a:p>
        </p:txBody>
      </p:sp>
      <p:sp>
        <p:nvSpPr>
          <p:cNvPr id="3" name="Rectangle 2"/>
          <p:cNvSpPr/>
          <p:nvPr/>
        </p:nvSpPr>
        <p:spPr>
          <a:xfrm>
            <a:off x="3352800" y="1676400"/>
            <a:ext cx="22098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Which /f/ spelling do we use when we hear /f/ in a word?</a:t>
            </a:r>
            <a:endParaRPr lang="en-US" dirty="0"/>
          </a:p>
        </p:txBody>
      </p:sp>
      <p:sp>
        <p:nvSpPr>
          <p:cNvPr id="4" name="Oval 3"/>
          <p:cNvSpPr/>
          <p:nvPr/>
        </p:nvSpPr>
        <p:spPr>
          <a:xfrm>
            <a:off x="0" y="2209800"/>
            <a:ext cx="3200400" cy="2819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Single letter F when you hear it at the beginning of a word. Never FF or GH</a:t>
            </a:r>
          </a:p>
          <a:p>
            <a:pPr algn="ctr"/>
            <a:r>
              <a:rPr lang="en-US" dirty="0" smtClean="0"/>
              <a:t>Fan </a:t>
            </a:r>
          </a:p>
          <a:p>
            <a:pPr algn="ctr"/>
            <a:r>
              <a:rPr lang="en-US" dirty="0" smtClean="0"/>
              <a:t>Fun  </a:t>
            </a:r>
            <a:endParaRPr lang="en-US" dirty="0"/>
          </a:p>
        </p:txBody>
      </p:sp>
      <p:sp>
        <p:nvSpPr>
          <p:cNvPr id="5" name="Oval 4"/>
          <p:cNvSpPr/>
          <p:nvPr/>
        </p:nvSpPr>
        <p:spPr>
          <a:xfrm>
            <a:off x="1676400" y="4267200"/>
            <a:ext cx="3200400" cy="2819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FF after a stressed short vowel </a:t>
            </a:r>
          </a:p>
          <a:p>
            <a:pPr algn="ctr"/>
            <a:r>
              <a:rPr lang="en-US" dirty="0" smtClean="0"/>
              <a:t>Cliff</a:t>
            </a:r>
          </a:p>
          <a:p>
            <a:pPr algn="ctr"/>
            <a:r>
              <a:rPr lang="en-US" dirty="0" smtClean="0"/>
              <a:t>Staff </a:t>
            </a:r>
            <a:endParaRPr lang="en-US" dirty="0"/>
          </a:p>
        </p:txBody>
      </p:sp>
      <p:sp>
        <p:nvSpPr>
          <p:cNvPr id="6" name="Oval 5"/>
          <p:cNvSpPr/>
          <p:nvPr/>
        </p:nvSpPr>
        <p:spPr>
          <a:xfrm>
            <a:off x="4572000" y="4038600"/>
            <a:ext cx="3200400" cy="2819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PH </a:t>
            </a:r>
            <a:r>
              <a:rPr lang="en-US" dirty="0" smtClean="0"/>
              <a:t>is </a:t>
            </a:r>
            <a:r>
              <a:rPr lang="en-US" dirty="0" smtClean="0"/>
              <a:t>only used in words of Greek origin and can be in any </a:t>
            </a:r>
            <a:r>
              <a:rPr lang="en-US" dirty="0" smtClean="0"/>
              <a:t>position </a:t>
            </a:r>
            <a:endParaRPr lang="en-US" dirty="0"/>
          </a:p>
        </p:txBody>
      </p:sp>
      <p:sp>
        <p:nvSpPr>
          <p:cNvPr id="7" name="Oval 6"/>
          <p:cNvSpPr/>
          <p:nvPr/>
        </p:nvSpPr>
        <p:spPr>
          <a:xfrm>
            <a:off x="5715000" y="2057400"/>
            <a:ext cx="3200400" cy="2819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a:t>
            </a:r>
            <a:r>
              <a:rPr lang="en-US" dirty="0" smtClean="0"/>
              <a:t>H is </a:t>
            </a:r>
            <a:r>
              <a:rPr lang="en-US" dirty="0" smtClean="0"/>
              <a:t>only used in words of </a:t>
            </a:r>
            <a:r>
              <a:rPr lang="en-US" dirty="0" smtClean="0"/>
              <a:t>Anglo Saxon</a:t>
            </a:r>
            <a:r>
              <a:rPr lang="en-US" dirty="0" smtClean="0"/>
              <a:t> </a:t>
            </a:r>
            <a:r>
              <a:rPr lang="en-US" dirty="0" smtClean="0"/>
              <a:t>origin and can </a:t>
            </a:r>
            <a:r>
              <a:rPr lang="en-US" dirty="0" smtClean="0"/>
              <a:t>only be at the end of a word</a:t>
            </a: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 c, k, </a:t>
            </a:r>
            <a:r>
              <a:rPr lang="en-US" dirty="0" smtClean="0"/>
              <a:t>ck   </a:t>
            </a:r>
            <a:endParaRPr lang="en-US" dirty="0"/>
          </a:p>
        </p:txBody>
      </p:sp>
      <p:sp>
        <p:nvSpPr>
          <p:cNvPr id="3" name="Rectangle 2"/>
          <p:cNvSpPr/>
          <p:nvPr/>
        </p:nvSpPr>
        <p:spPr>
          <a:xfrm>
            <a:off x="3352800" y="1676400"/>
            <a:ext cx="22098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Which /k/ spelling do we use when we hear /k/ in a word?</a:t>
            </a:r>
            <a:endParaRPr lang="en-US" dirty="0"/>
          </a:p>
        </p:txBody>
      </p:sp>
      <p:sp>
        <p:nvSpPr>
          <p:cNvPr id="4" name="Oval 3"/>
          <p:cNvSpPr/>
          <p:nvPr/>
        </p:nvSpPr>
        <p:spPr>
          <a:xfrm>
            <a:off x="0" y="3505200"/>
            <a:ext cx="3200400" cy="2819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use the letter c for /k/before letter a, o and u</a:t>
            </a:r>
            <a:endParaRPr lang="en-US" dirty="0"/>
          </a:p>
        </p:txBody>
      </p:sp>
      <p:sp>
        <p:nvSpPr>
          <p:cNvPr id="5" name="Oval 4"/>
          <p:cNvSpPr/>
          <p:nvPr/>
        </p:nvSpPr>
        <p:spPr>
          <a:xfrm>
            <a:off x="2895600" y="3505200"/>
            <a:ext cx="3200400" cy="2819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use the letter k for /k/ before letter e, I and y, after low vowel,  diphthong or vowel team or when it is part of </a:t>
            </a:r>
            <a:r>
              <a:rPr lang="en-US" dirty="0" err="1" smtClean="0"/>
              <a:t>VCe</a:t>
            </a:r>
            <a:r>
              <a:rPr lang="en-US" dirty="0" smtClean="0"/>
              <a:t> pattern</a:t>
            </a:r>
            <a:endParaRPr lang="en-US" dirty="0"/>
          </a:p>
        </p:txBody>
      </p:sp>
      <p:sp>
        <p:nvSpPr>
          <p:cNvPr id="6" name="Oval 5"/>
          <p:cNvSpPr/>
          <p:nvPr/>
        </p:nvSpPr>
        <p:spPr>
          <a:xfrm>
            <a:off x="5715000" y="3581400"/>
            <a:ext cx="3200400" cy="2819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the letters ck for /k/ after an accented short vowel </a:t>
            </a: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 c, k, ck, </a:t>
            </a:r>
            <a:r>
              <a:rPr lang="en-US" dirty="0" err="1" smtClean="0"/>
              <a:t>tch</a:t>
            </a:r>
            <a:r>
              <a:rPr lang="en-US" dirty="0" smtClean="0"/>
              <a:t> </a:t>
            </a:r>
            <a:endParaRPr lang="en-US" dirty="0"/>
          </a:p>
        </p:txBody>
      </p:sp>
      <p:sp>
        <p:nvSpPr>
          <p:cNvPr id="3" name="TextBox 2"/>
          <p:cNvSpPr txBox="1"/>
          <p:nvPr/>
        </p:nvSpPr>
        <p:spPr>
          <a:xfrm>
            <a:off x="533400" y="1752600"/>
            <a:ext cx="8153400" cy="461665"/>
          </a:xfrm>
          <a:prstGeom prst="rect">
            <a:avLst/>
          </a:prstGeom>
          <a:noFill/>
        </p:spPr>
        <p:txBody>
          <a:bodyPr wrap="square" rtlCol="0">
            <a:spAutoFit/>
          </a:bodyPr>
          <a:lstStyle/>
          <a:p>
            <a:r>
              <a:rPr lang="en-US" sz="2400" dirty="0" smtClean="0"/>
              <a:t>Why don’t these words follow the rule?</a:t>
            </a:r>
            <a:endParaRPr lang="en-US" sz="2400" dirty="0"/>
          </a:p>
        </p:txBody>
      </p:sp>
      <p:sp>
        <p:nvSpPr>
          <p:cNvPr id="4" name="Rectangle 3"/>
          <p:cNvSpPr/>
          <p:nvPr/>
        </p:nvSpPr>
        <p:spPr>
          <a:xfrm>
            <a:off x="2964360" y="2971800"/>
            <a:ext cx="3300904" cy="341632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kayak</a:t>
            </a:r>
          </a:p>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koala</a:t>
            </a:r>
          </a:p>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kangaroo</a:t>
            </a:r>
          </a:p>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flak</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153400" cy="990600"/>
          </a:xfrm>
        </p:spPr>
        <p:txBody>
          <a:bodyPr/>
          <a:lstStyle/>
          <a:p>
            <a:r>
              <a:rPr lang="en-US" dirty="0" smtClean="0"/>
              <a:t>/s/ S or C </a:t>
            </a:r>
            <a:endParaRPr lang="en-US" dirty="0"/>
          </a:p>
        </p:txBody>
      </p:sp>
      <p:sp>
        <p:nvSpPr>
          <p:cNvPr id="3" name="Rectangle 2"/>
          <p:cNvSpPr/>
          <p:nvPr/>
        </p:nvSpPr>
        <p:spPr>
          <a:xfrm>
            <a:off x="3352800" y="1676400"/>
            <a:ext cx="22098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Which /s/ spelling do we use when we hear /s/ in a word?</a:t>
            </a:r>
            <a:endParaRPr lang="en-US" dirty="0"/>
          </a:p>
        </p:txBody>
      </p:sp>
      <p:sp>
        <p:nvSpPr>
          <p:cNvPr id="4" name="Oval 3"/>
          <p:cNvSpPr/>
          <p:nvPr/>
        </p:nvSpPr>
        <p:spPr>
          <a:xfrm>
            <a:off x="457200" y="3429000"/>
            <a:ext cx="3200400" cy="2819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 when followed by e, I or y </a:t>
            </a:r>
            <a:r>
              <a:rPr lang="en-US" dirty="0" smtClean="0"/>
              <a:t>can be</a:t>
            </a:r>
            <a:r>
              <a:rPr lang="en-US" dirty="0" smtClean="0"/>
              <a:t> </a:t>
            </a:r>
            <a:r>
              <a:rPr lang="en-US" dirty="0" smtClean="0"/>
              <a:t>spelled with a </a:t>
            </a:r>
            <a:r>
              <a:rPr lang="en-US" dirty="0" smtClean="0"/>
              <a:t>C in words of French origin </a:t>
            </a:r>
            <a:endParaRPr lang="en-US" dirty="0"/>
          </a:p>
        </p:txBody>
      </p:sp>
      <p:sp>
        <p:nvSpPr>
          <p:cNvPr id="5" name="Oval 4"/>
          <p:cNvSpPr/>
          <p:nvPr/>
        </p:nvSpPr>
        <p:spPr>
          <a:xfrm>
            <a:off x="5410200" y="3505200"/>
            <a:ext cx="3200400" cy="2819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 when followed by </a:t>
            </a:r>
            <a:r>
              <a:rPr lang="en-US" dirty="0" smtClean="0"/>
              <a:t> </a:t>
            </a:r>
            <a:r>
              <a:rPr lang="en-US" dirty="0" smtClean="0"/>
              <a:t>any vowel can be </a:t>
            </a:r>
            <a:r>
              <a:rPr lang="en-US" dirty="0" smtClean="0"/>
              <a:t>spelled </a:t>
            </a:r>
            <a:r>
              <a:rPr lang="en-US" dirty="0" smtClean="0"/>
              <a:t>with a S </a:t>
            </a:r>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 S or C </a:t>
            </a:r>
            <a:endParaRPr lang="en-US" dirty="0"/>
          </a:p>
        </p:txBody>
      </p:sp>
      <p:sp>
        <p:nvSpPr>
          <p:cNvPr id="3" name="TextBox 2"/>
          <p:cNvSpPr txBox="1"/>
          <p:nvPr/>
        </p:nvSpPr>
        <p:spPr>
          <a:xfrm>
            <a:off x="457200" y="3886200"/>
            <a:ext cx="8153400" cy="461665"/>
          </a:xfrm>
          <a:prstGeom prst="rect">
            <a:avLst/>
          </a:prstGeom>
          <a:noFill/>
        </p:spPr>
        <p:txBody>
          <a:bodyPr wrap="square" rtlCol="0">
            <a:spAutoFit/>
          </a:bodyPr>
          <a:lstStyle/>
          <a:p>
            <a:r>
              <a:rPr lang="en-US" sz="2400" dirty="0" smtClean="0"/>
              <a:t>Why don’t these words follow the rule?</a:t>
            </a:r>
            <a:endParaRPr lang="en-US" sz="2400" dirty="0"/>
          </a:p>
        </p:txBody>
      </p:sp>
      <p:sp>
        <p:nvSpPr>
          <p:cNvPr id="4" name="Rectangle 3"/>
          <p:cNvSpPr/>
          <p:nvPr/>
        </p:nvSpPr>
        <p:spPr>
          <a:xfrm>
            <a:off x="3657600" y="4495800"/>
            <a:ext cx="2069797" cy="1754326"/>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Cello </a:t>
            </a:r>
          </a:p>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Ciao</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TextBox 4"/>
          <p:cNvSpPr txBox="1"/>
          <p:nvPr/>
        </p:nvSpPr>
        <p:spPr>
          <a:xfrm>
            <a:off x="381000" y="1676400"/>
            <a:ext cx="8153400" cy="830997"/>
          </a:xfrm>
          <a:prstGeom prst="rect">
            <a:avLst/>
          </a:prstGeom>
          <a:noFill/>
        </p:spPr>
        <p:txBody>
          <a:bodyPr wrap="square" rtlCol="0">
            <a:spAutoFit/>
          </a:bodyPr>
          <a:lstStyle/>
          <a:p>
            <a:r>
              <a:rPr lang="en-US" sz="2400" dirty="0" smtClean="0"/>
              <a:t>Words that use the C to represent the /s/ sound come from what language of origin? </a:t>
            </a:r>
            <a:endParaRPr lang="en-US" sz="2400" dirty="0"/>
          </a:p>
        </p:txBody>
      </p:sp>
      <p:sp>
        <p:nvSpPr>
          <p:cNvPr id="6" name="Rectangle 5"/>
          <p:cNvSpPr/>
          <p:nvPr/>
        </p:nvSpPr>
        <p:spPr>
          <a:xfrm>
            <a:off x="3276600" y="2743200"/>
            <a:ext cx="2685351" cy="923330"/>
          </a:xfrm>
          <a:prstGeom prst="rect">
            <a:avLst/>
          </a:prstGeom>
        </p:spPr>
        <p:style>
          <a:lnRef idx="2">
            <a:schemeClr val="accent2"/>
          </a:lnRef>
          <a:fillRef idx="1">
            <a:schemeClr val="lt1"/>
          </a:fillRef>
          <a:effectRef idx="0">
            <a:schemeClr val="accent2"/>
          </a:effectRef>
          <a:fontRef idx="minor">
            <a:schemeClr val="dk1"/>
          </a:fontRef>
        </p:style>
        <p:txBody>
          <a:bodyPr wrap="none" lIns="91440" tIns="45720" rIns="91440" bIns="45720">
            <a:spAutoFit/>
          </a:bodyPr>
          <a:lstStyle/>
          <a:p>
            <a:pPr algn="ctr"/>
            <a:r>
              <a:rPr 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French </a:t>
            </a:r>
            <a:endParaRPr 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153400" cy="990600"/>
          </a:xfrm>
        </p:spPr>
        <p:txBody>
          <a:bodyPr/>
          <a:lstStyle/>
          <a:p>
            <a:r>
              <a:rPr lang="en-US" dirty="0" smtClean="0">
                <a:latin typeface="Arial" pitchFamily="34" charset="0"/>
                <a:cs typeface="Arial" pitchFamily="34" charset="0"/>
              </a:rPr>
              <a:t>/j/</a:t>
            </a:r>
            <a:r>
              <a:rPr lang="en-US" dirty="0" smtClean="0"/>
              <a:t> </a:t>
            </a:r>
            <a:r>
              <a:rPr lang="en-US" dirty="0" smtClean="0">
                <a:latin typeface="Arial" pitchFamily="34" charset="0"/>
                <a:cs typeface="Arial" pitchFamily="34" charset="0"/>
              </a:rPr>
              <a:t>J</a:t>
            </a:r>
            <a:r>
              <a:rPr lang="en-US" dirty="0" smtClean="0"/>
              <a:t> or G </a:t>
            </a:r>
            <a:endParaRPr lang="en-US" dirty="0"/>
          </a:p>
        </p:txBody>
      </p:sp>
      <p:sp>
        <p:nvSpPr>
          <p:cNvPr id="3" name="Rectangle 2"/>
          <p:cNvSpPr/>
          <p:nvPr/>
        </p:nvSpPr>
        <p:spPr>
          <a:xfrm>
            <a:off x="3352800" y="1676400"/>
            <a:ext cx="22098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Which /j/ spelling do we use when we hear /j/ in a word?</a:t>
            </a:r>
            <a:endParaRPr lang="en-US" dirty="0"/>
          </a:p>
        </p:txBody>
      </p:sp>
      <p:sp>
        <p:nvSpPr>
          <p:cNvPr id="4" name="Oval 3"/>
          <p:cNvSpPr/>
          <p:nvPr/>
        </p:nvSpPr>
        <p:spPr>
          <a:xfrm>
            <a:off x="457200" y="3429000"/>
            <a:ext cx="3200400" cy="2819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/j/ when followed by e, I or y </a:t>
            </a:r>
            <a:r>
              <a:rPr lang="en-US" dirty="0" smtClean="0"/>
              <a:t>can be </a:t>
            </a:r>
            <a:r>
              <a:rPr lang="en-US" dirty="0" smtClean="0"/>
              <a:t> </a:t>
            </a:r>
            <a:r>
              <a:rPr lang="en-US" dirty="0" smtClean="0"/>
              <a:t>spelled with a </a:t>
            </a:r>
            <a:r>
              <a:rPr lang="en-US" dirty="0" smtClean="0"/>
              <a:t>G in words of French origin</a:t>
            </a:r>
            <a:endParaRPr lang="en-US" dirty="0"/>
          </a:p>
        </p:txBody>
      </p:sp>
      <p:sp>
        <p:nvSpPr>
          <p:cNvPr id="5" name="Oval 4"/>
          <p:cNvSpPr/>
          <p:nvPr/>
        </p:nvSpPr>
        <p:spPr>
          <a:xfrm>
            <a:off x="5410200" y="3505200"/>
            <a:ext cx="3200400" cy="2819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/j/ when followed by </a:t>
            </a:r>
            <a:r>
              <a:rPr lang="en-US" dirty="0" smtClean="0"/>
              <a:t>any vowel can be  </a:t>
            </a:r>
            <a:r>
              <a:rPr lang="en-US" dirty="0" smtClean="0"/>
              <a:t>spelled with a J </a:t>
            </a:r>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 S or C </a:t>
            </a:r>
            <a:endParaRPr lang="en-US" dirty="0"/>
          </a:p>
        </p:txBody>
      </p:sp>
      <p:sp>
        <p:nvSpPr>
          <p:cNvPr id="5" name="TextBox 4"/>
          <p:cNvSpPr txBox="1"/>
          <p:nvPr/>
        </p:nvSpPr>
        <p:spPr>
          <a:xfrm>
            <a:off x="381000" y="1676400"/>
            <a:ext cx="8153400" cy="830997"/>
          </a:xfrm>
          <a:prstGeom prst="rect">
            <a:avLst/>
          </a:prstGeom>
          <a:noFill/>
        </p:spPr>
        <p:txBody>
          <a:bodyPr wrap="square" rtlCol="0">
            <a:spAutoFit/>
          </a:bodyPr>
          <a:lstStyle/>
          <a:p>
            <a:r>
              <a:rPr lang="en-US" sz="2400" dirty="0" smtClean="0"/>
              <a:t>Words that use the G to represent the /j/ sound come from what language of origin? </a:t>
            </a:r>
            <a:endParaRPr lang="en-US" sz="2400" dirty="0"/>
          </a:p>
        </p:txBody>
      </p:sp>
      <p:sp>
        <p:nvSpPr>
          <p:cNvPr id="6" name="Rectangle 5"/>
          <p:cNvSpPr/>
          <p:nvPr/>
        </p:nvSpPr>
        <p:spPr>
          <a:xfrm>
            <a:off x="3276600" y="2743200"/>
            <a:ext cx="2685351" cy="923330"/>
          </a:xfrm>
          <a:prstGeom prst="rect">
            <a:avLst/>
          </a:prstGeom>
        </p:spPr>
        <p:style>
          <a:lnRef idx="2">
            <a:schemeClr val="accent2"/>
          </a:lnRef>
          <a:fillRef idx="1">
            <a:schemeClr val="lt1"/>
          </a:fillRef>
          <a:effectRef idx="0">
            <a:schemeClr val="accent2"/>
          </a:effectRef>
          <a:fontRef idx="minor">
            <a:schemeClr val="dk1"/>
          </a:fontRef>
        </p:style>
        <p:txBody>
          <a:bodyPr wrap="none" lIns="91440" tIns="45720" rIns="91440" bIns="45720">
            <a:spAutoFit/>
          </a:bodyPr>
          <a:lstStyle/>
          <a:p>
            <a:pPr algn="ctr"/>
            <a:r>
              <a:rPr 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French </a:t>
            </a:r>
            <a:endParaRPr 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153400" cy="990600"/>
          </a:xfrm>
        </p:spPr>
        <p:txBody>
          <a:bodyPr/>
          <a:lstStyle/>
          <a:p>
            <a:r>
              <a:rPr lang="en-US" dirty="0" smtClean="0">
                <a:latin typeface="Arial" pitchFamily="34" charset="0"/>
                <a:cs typeface="Arial" pitchFamily="34" charset="0"/>
              </a:rPr>
              <a:t>/</a:t>
            </a:r>
            <a:r>
              <a:rPr lang="en-US" dirty="0" err="1" smtClean="0">
                <a:latin typeface="Arial" pitchFamily="34" charset="0"/>
                <a:cs typeface="Arial" pitchFamily="34" charset="0"/>
              </a:rPr>
              <a:t>ng</a:t>
            </a:r>
            <a:r>
              <a:rPr lang="en-US" dirty="0" smtClean="0">
                <a:latin typeface="Arial" pitchFamily="34" charset="0"/>
                <a:cs typeface="Arial" pitchFamily="34" charset="0"/>
              </a:rPr>
              <a:t>/</a:t>
            </a:r>
            <a:r>
              <a:rPr lang="en-US" dirty="0" smtClean="0"/>
              <a:t> </a:t>
            </a:r>
            <a:r>
              <a:rPr lang="en-US" dirty="0" smtClean="0">
                <a:latin typeface="Arial" pitchFamily="34" charset="0"/>
                <a:cs typeface="Arial" pitchFamily="34" charset="0"/>
              </a:rPr>
              <a:t>N</a:t>
            </a:r>
            <a:r>
              <a:rPr lang="en-US" dirty="0" smtClean="0"/>
              <a:t> or NG </a:t>
            </a:r>
            <a:endParaRPr lang="en-US" dirty="0"/>
          </a:p>
        </p:txBody>
      </p:sp>
      <p:sp>
        <p:nvSpPr>
          <p:cNvPr id="3" name="Rectangle 2"/>
          <p:cNvSpPr/>
          <p:nvPr/>
        </p:nvSpPr>
        <p:spPr>
          <a:xfrm>
            <a:off x="3352800" y="1676400"/>
            <a:ext cx="22098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Which /</a:t>
            </a:r>
            <a:r>
              <a:rPr lang="en-US" dirty="0" err="1" smtClean="0"/>
              <a:t>ng</a:t>
            </a:r>
            <a:r>
              <a:rPr lang="en-US" dirty="0" smtClean="0"/>
              <a:t>/ spelling do we use when we hear /</a:t>
            </a:r>
            <a:r>
              <a:rPr lang="en-US" dirty="0" err="1" smtClean="0"/>
              <a:t>ng</a:t>
            </a:r>
            <a:r>
              <a:rPr lang="en-US" dirty="0" smtClean="0"/>
              <a:t>/ in a word?</a:t>
            </a:r>
            <a:endParaRPr lang="en-US" dirty="0"/>
          </a:p>
        </p:txBody>
      </p:sp>
      <p:sp>
        <p:nvSpPr>
          <p:cNvPr id="4" name="Oval 3"/>
          <p:cNvSpPr/>
          <p:nvPr/>
        </p:nvSpPr>
        <p:spPr>
          <a:xfrm>
            <a:off x="457200" y="3429000"/>
            <a:ext cx="3200400" cy="2819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a:r>
            <a:r>
              <a:rPr lang="en-US" dirty="0" err="1" smtClean="0"/>
              <a:t>ng</a:t>
            </a:r>
            <a:r>
              <a:rPr lang="en-US" dirty="0" smtClean="0"/>
              <a:t>/ before a /k/ or /g/ sounds is spelled with an N</a:t>
            </a:r>
            <a:endParaRPr lang="en-US" dirty="0"/>
          </a:p>
        </p:txBody>
      </p:sp>
      <p:sp>
        <p:nvSpPr>
          <p:cNvPr id="5" name="Oval 4"/>
          <p:cNvSpPr/>
          <p:nvPr/>
        </p:nvSpPr>
        <p:spPr>
          <a:xfrm>
            <a:off x="5410200" y="3505200"/>
            <a:ext cx="3200400" cy="2819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a:r>
            <a:r>
              <a:rPr lang="en-US" dirty="0" err="1" smtClean="0"/>
              <a:t>ng</a:t>
            </a:r>
            <a:r>
              <a:rPr lang="en-US" dirty="0" smtClean="0"/>
              <a:t>/ when alone at the end of </a:t>
            </a:r>
            <a:r>
              <a:rPr lang="en-US" dirty="0" smtClean="0"/>
              <a:t>a syllable </a:t>
            </a:r>
            <a:r>
              <a:rPr lang="en-US" dirty="0" smtClean="0"/>
              <a:t>is spelled with NG</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3 Approaches to Teaching Spelling</a:t>
            </a:r>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153400" cy="990600"/>
          </a:xfrm>
        </p:spPr>
        <p:txBody>
          <a:bodyPr/>
          <a:lstStyle/>
          <a:p>
            <a:r>
              <a:rPr lang="en-US" dirty="0" smtClean="0">
                <a:latin typeface="Arial" pitchFamily="34" charset="0"/>
                <a:cs typeface="Arial" pitchFamily="34" charset="0"/>
              </a:rPr>
              <a:t>/</a:t>
            </a:r>
            <a:r>
              <a:rPr lang="en-US" dirty="0" err="1" smtClean="0">
                <a:latin typeface="Arial" pitchFamily="34" charset="0"/>
                <a:cs typeface="Arial" pitchFamily="34" charset="0"/>
              </a:rPr>
              <a:t>ch</a:t>
            </a:r>
            <a:r>
              <a:rPr lang="en-US" dirty="0" smtClean="0">
                <a:latin typeface="Arial" pitchFamily="34" charset="0"/>
                <a:cs typeface="Arial" pitchFamily="34" charset="0"/>
              </a:rPr>
              <a:t>/</a:t>
            </a:r>
            <a:r>
              <a:rPr lang="en-US" dirty="0" smtClean="0"/>
              <a:t> </a:t>
            </a:r>
            <a:r>
              <a:rPr lang="en-US" dirty="0" smtClean="0">
                <a:latin typeface="Arial" pitchFamily="34" charset="0"/>
                <a:cs typeface="Arial" pitchFamily="34" charset="0"/>
              </a:rPr>
              <a:t>CH</a:t>
            </a:r>
            <a:r>
              <a:rPr lang="en-US" dirty="0" smtClean="0"/>
              <a:t> or TCH </a:t>
            </a:r>
            <a:endParaRPr lang="en-US" dirty="0"/>
          </a:p>
        </p:txBody>
      </p:sp>
      <p:sp>
        <p:nvSpPr>
          <p:cNvPr id="3" name="Rectangle 2"/>
          <p:cNvSpPr/>
          <p:nvPr/>
        </p:nvSpPr>
        <p:spPr>
          <a:xfrm>
            <a:off x="3352800" y="1676400"/>
            <a:ext cx="22098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Which /</a:t>
            </a:r>
            <a:r>
              <a:rPr lang="en-US" dirty="0" err="1" smtClean="0"/>
              <a:t>ch</a:t>
            </a:r>
            <a:r>
              <a:rPr lang="en-US" dirty="0" smtClean="0"/>
              <a:t>/ spelling do we use when we hear /</a:t>
            </a:r>
            <a:r>
              <a:rPr lang="en-US" dirty="0" err="1" smtClean="0"/>
              <a:t>ch</a:t>
            </a:r>
            <a:r>
              <a:rPr lang="en-US" dirty="0" smtClean="0"/>
              <a:t>/ in a word?</a:t>
            </a:r>
            <a:endParaRPr lang="en-US" dirty="0"/>
          </a:p>
        </p:txBody>
      </p:sp>
      <p:sp>
        <p:nvSpPr>
          <p:cNvPr id="4" name="Oval 3"/>
          <p:cNvSpPr/>
          <p:nvPr/>
        </p:nvSpPr>
        <p:spPr>
          <a:xfrm>
            <a:off x="457200" y="3429000"/>
            <a:ext cx="3200400" cy="2819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use </a:t>
            </a:r>
            <a:r>
              <a:rPr lang="en-US" dirty="0" err="1" smtClean="0"/>
              <a:t>tch</a:t>
            </a:r>
            <a:r>
              <a:rPr lang="en-US" dirty="0" smtClean="0"/>
              <a:t> at the end of an accented short vowel </a:t>
            </a:r>
            <a:endParaRPr lang="en-US" dirty="0"/>
          </a:p>
        </p:txBody>
      </p:sp>
      <p:sp>
        <p:nvSpPr>
          <p:cNvPr id="5" name="Oval 4"/>
          <p:cNvSpPr/>
          <p:nvPr/>
        </p:nvSpPr>
        <p:spPr>
          <a:xfrm>
            <a:off x="5410200" y="3505200"/>
            <a:ext cx="3200400" cy="2819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 occurs after a long vowel, diphthongs or consonants </a:t>
            </a:r>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a:t>
            </a:r>
            <a:r>
              <a:rPr lang="en-US" dirty="0" err="1" smtClean="0">
                <a:latin typeface="Arial" pitchFamily="34" charset="0"/>
                <a:cs typeface="Arial" pitchFamily="34" charset="0"/>
              </a:rPr>
              <a:t>ch</a:t>
            </a:r>
            <a:r>
              <a:rPr lang="en-US" dirty="0" smtClean="0">
                <a:latin typeface="Arial" pitchFamily="34" charset="0"/>
                <a:cs typeface="Arial" pitchFamily="34" charset="0"/>
              </a:rPr>
              <a:t>/</a:t>
            </a:r>
            <a:r>
              <a:rPr lang="en-US" dirty="0" smtClean="0"/>
              <a:t> </a:t>
            </a:r>
            <a:r>
              <a:rPr lang="en-US" dirty="0" smtClean="0">
                <a:latin typeface="Arial" pitchFamily="34" charset="0"/>
                <a:cs typeface="Arial" pitchFamily="34" charset="0"/>
              </a:rPr>
              <a:t>CH</a:t>
            </a:r>
            <a:r>
              <a:rPr lang="en-US" dirty="0" smtClean="0"/>
              <a:t> or TCH </a:t>
            </a:r>
            <a:endParaRPr lang="en-US" dirty="0"/>
          </a:p>
        </p:txBody>
      </p:sp>
      <p:sp>
        <p:nvSpPr>
          <p:cNvPr id="3" name="TextBox 2"/>
          <p:cNvSpPr txBox="1"/>
          <p:nvPr/>
        </p:nvSpPr>
        <p:spPr>
          <a:xfrm>
            <a:off x="533400" y="1752600"/>
            <a:ext cx="8153400" cy="461665"/>
          </a:xfrm>
          <a:prstGeom prst="rect">
            <a:avLst/>
          </a:prstGeom>
          <a:noFill/>
        </p:spPr>
        <p:txBody>
          <a:bodyPr wrap="square" rtlCol="0">
            <a:spAutoFit/>
          </a:bodyPr>
          <a:lstStyle/>
          <a:p>
            <a:r>
              <a:rPr lang="en-US" sz="2400" dirty="0" smtClean="0"/>
              <a:t>Why don’t these words follow the rule?</a:t>
            </a:r>
            <a:endParaRPr lang="en-US" sz="2400" dirty="0"/>
          </a:p>
        </p:txBody>
      </p:sp>
      <p:sp>
        <p:nvSpPr>
          <p:cNvPr id="4" name="Rectangle 3"/>
          <p:cNvSpPr/>
          <p:nvPr/>
        </p:nvSpPr>
        <p:spPr>
          <a:xfrm>
            <a:off x="3445262" y="2971800"/>
            <a:ext cx="2339103" cy="341632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much</a:t>
            </a:r>
          </a:p>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such</a:t>
            </a:r>
          </a:p>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rich</a:t>
            </a:r>
          </a:p>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which </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153400" cy="990600"/>
          </a:xfrm>
        </p:spPr>
        <p:txBody>
          <a:bodyPr/>
          <a:lstStyle/>
          <a:p>
            <a:r>
              <a:rPr lang="en-US" dirty="0" smtClean="0">
                <a:cs typeface="Arial" pitchFamily="34" charset="0"/>
              </a:rPr>
              <a:t>/n/</a:t>
            </a:r>
            <a:r>
              <a:rPr lang="en-US" dirty="0" smtClean="0"/>
              <a:t> </a:t>
            </a:r>
            <a:r>
              <a:rPr lang="en-US" dirty="0" smtClean="0">
                <a:cs typeface="Arial" pitchFamily="34" charset="0"/>
              </a:rPr>
              <a:t>N</a:t>
            </a:r>
            <a:r>
              <a:rPr lang="en-US" dirty="0" smtClean="0"/>
              <a:t>, KN,  or GN </a:t>
            </a:r>
            <a:endParaRPr lang="en-US" dirty="0"/>
          </a:p>
        </p:txBody>
      </p:sp>
      <p:sp>
        <p:nvSpPr>
          <p:cNvPr id="3" name="Rectangle 2"/>
          <p:cNvSpPr/>
          <p:nvPr/>
        </p:nvSpPr>
        <p:spPr>
          <a:xfrm>
            <a:off x="3352800" y="1676400"/>
            <a:ext cx="22098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Which /n/ spelling do we use when we hear /n/ in a word?</a:t>
            </a:r>
            <a:endParaRPr lang="en-US" dirty="0"/>
          </a:p>
        </p:txBody>
      </p:sp>
      <p:sp>
        <p:nvSpPr>
          <p:cNvPr id="4" name="Oval 3"/>
          <p:cNvSpPr/>
          <p:nvPr/>
        </p:nvSpPr>
        <p:spPr>
          <a:xfrm>
            <a:off x="0" y="3429000"/>
            <a:ext cx="3200400" cy="2819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use N to spell the /n/ sound most of the time.</a:t>
            </a:r>
            <a:endParaRPr lang="en-US" dirty="0"/>
          </a:p>
        </p:txBody>
      </p:sp>
      <p:sp>
        <p:nvSpPr>
          <p:cNvPr id="5" name="Oval 4"/>
          <p:cNvSpPr/>
          <p:nvPr/>
        </p:nvSpPr>
        <p:spPr>
          <a:xfrm>
            <a:off x="2895600" y="3505200"/>
            <a:ext cx="3200400" cy="2819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use KN at the beginning of some </a:t>
            </a:r>
            <a:r>
              <a:rPr lang="en-US" dirty="0" err="1" smtClean="0"/>
              <a:t>anglo</a:t>
            </a:r>
            <a:r>
              <a:rPr lang="en-US" dirty="0" smtClean="0"/>
              <a:t> </a:t>
            </a:r>
            <a:r>
              <a:rPr lang="en-US" dirty="0" err="1" smtClean="0"/>
              <a:t>saxon</a:t>
            </a:r>
            <a:r>
              <a:rPr lang="en-US" dirty="0" smtClean="0"/>
              <a:t> words </a:t>
            </a:r>
            <a:endParaRPr lang="en-US" dirty="0"/>
          </a:p>
        </p:txBody>
      </p:sp>
      <p:sp>
        <p:nvSpPr>
          <p:cNvPr id="6" name="Oval 5"/>
          <p:cNvSpPr/>
          <p:nvPr/>
        </p:nvSpPr>
        <p:spPr>
          <a:xfrm>
            <a:off x="5486400" y="3505200"/>
            <a:ext cx="3200400" cy="2819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use GN at the beginning  or end of some </a:t>
            </a:r>
            <a:r>
              <a:rPr lang="en-US" dirty="0" err="1" smtClean="0"/>
              <a:t>anglo</a:t>
            </a:r>
            <a:r>
              <a:rPr lang="en-US" dirty="0" smtClean="0"/>
              <a:t> </a:t>
            </a:r>
            <a:r>
              <a:rPr lang="en-US" dirty="0" err="1" smtClean="0"/>
              <a:t>saxon</a:t>
            </a:r>
            <a:r>
              <a:rPr lang="en-US" dirty="0" smtClean="0"/>
              <a:t> words </a:t>
            </a:r>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153400" cy="990600"/>
          </a:xfrm>
        </p:spPr>
        <p:txBody>
          <a:bodyPr/>
          <a:lstStyle/>
          <a:p>
            <a:r>
              <a:rPr lang="en-US" dirty="0" smtClean="0">
                <a:cs typeface="Arial" pitchFamily="34" charset="0"/>
              </a:rPr>
              <a:t>/g/</a:t>
            </a:r>
            <a:r>
              <a:rPr lang="en-US" dirty="0" smtClean="0"/>
              <a:t> </a:t>
            </a:r>
            <a:r>
              <a:rPr lang="en-US" dirty="0" smtClean="0">
                <a:cs typeface="Arial" pitchFamily="34" charset="0"/>
              </a:rPr>
              <a:t>G, GH, GUE</a:t>
            </a:r>
            <a:endParaRPr lang="en-US" dirty="0"/>
          </a:p>
        </p:txBody>
      </p:sp>
      <p:sp>
        <p:nvSpPr>
          <p:cNvPr id="3" name="Rectangle 2"/>
          <p:cNvSpPr/>
          <p:nvPr/>
        </p:nvSpPr>
        <p:spPr>
          <a:xfrm>
            <a:off x="3352800" y="1676400"/>
            <a:ext cx="22098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Which /g/ spelling do we use when we hear /g/ in a word?</a:t>
            </a:r>
            <a:endParaRPr lang="en-US" dirty="0"/>
          </a:p>
        </p:txBody>
      </p:sp>
      <p:sp>
        <p:nvSpPr>
          <p:cNvPr id="4" name="Oval 3"/>
          <p:cNvSpPr/>
          <p:nvPr/>
        </p:nvSpPr>
        <p:spPr>
          <a:xfrm>
            <a:off x="0" y="3429000"/>
            <a:ext cx="3200400" cy="2819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use G to spell the /g/ sound most of the time.</a:t>
            </a:r>
            <a:endParaRPr lang="en-US" dirty="0"/>
          </a:p>
        </p:txBody>
      </p:sp>
      <p:sp>
        <p:nvSpPr>
          <p:cNvPr id="5" name="Oval 4"/>
          <p:cNvSpPr/>
          <p:nvPr/>
        </p:nvSpPr>
        <p:spPr>
          <a:xfrm>
            <a:off x="2895600" y="3505200"/>
            <a:ext cx="3200400" cy="2819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use GH at the beginning of some Anglo Saxon words </a:t>
            </a:r>
            <a:endParaRPr lang="en-US" dirty="0"/>
          </a:p>
        </p:txBody>
      </p:sp>
      <p:sp>
        <p:nvSpPr>
          <p:cNvPr id="6" name="Oval 5"/>
          <p:cNvSpPr/>
          <p:nvPr/>
        </p:nvSpPr>
        <p:spPr>
          <a:xfrm>
            <a:off x="5486400" y="3505200"/>
            <a:ext cx="3200400" cy="2819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use GUE at the end of French-derived words </a:t>
            </a:r>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153400" cy="990600"/>
          </a:xfrm>
        </p:spPr>
        <p:txBody>
          <a:bodyPr/>
          <a:lstStyle/>
          <a:p>
            <a:r>
              <a:rPr lang="en-US" dirty="0" smtClean="0">
                <a:cs typeface="Arial" pitchFamily="34" charset="0"/>
              </a:rPr>
              <a:t>/</a:t>
            </a:r>
            <a:r>
              <a:rPr lang="en-US" dirty="0" smtClean="0">
                <a:latin typeface="Arial" pitchFamily="34" charset="0"/>
                <a:cs typeface="Arial" pitchFamily="34" charset="0"/>
              </a:rPr>
              <a:t>j</a:t>
            </a:r>
            <a:r>
              <a:rPr lang="en-US" dirty="0" smtClean="0">
                <a:cs typeface="Arial" pitchFamily="34" charset="0"/>
              </a:rPr>
              <a:t>/</a:t>
            </a:r>
            <a:r>
              <a:rPr lang="en-US" dirty="0" smtClean="0"/>
              <a:t> </a:t>
            </a:r>
            <a:r>
              <a:rPr lang="en-US" dirty="0" smtClean="0">
                <a:cs typeface="Arial" pitchFamily="34" charset="0"/>
              </a:rPr>
              <a:t>J, DGE, GE</a:t>
            </a:r>
            <a:endParaRPr lang="en-US" dirty="0"/>
          </a:p>
        </p:txBody>
      </p:sp>
      <p:sp>
        <p:nvSpPr>
          <p:cNvPr id="3" name="Rectangle 2"/>
          <p:cNvSpPr/>
          <p:nvPr/>
        </p:nvSpPr>
        <p:spPr>
          <a:xfrm>
            <a:off x="3352800" y="1676400"/>
            <a:ext cx="22098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Which /j/ spelling do we use when we hear /j/ in a word?</a:t>
            </a:r>
            <a:endParaRPr lang="en-US" dirty="0"/>
          </a:p>
        </p:txBody>
      </p:sp>
      <p:sp>
        <p:nvSpPr>
          <p:cNvPr id="4" name="Oval 3"/>
          <p:cNvSpPr/>
          <p:nvPr/>
        </p:nvSpPr>
        <p:spPr>
          <a:xfrm>
            <a:off x="152400" y="3429000"/>
            <a:ext cx="3200400" cy="2819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use J to spell the /j/ sound at the beginning of words. J can never be used at the end of a word. </a:t>
            </a:r>
            <a:endParaRPr lang="en-US" dirty="0"/>
          </a:p>
        </p:txBody>
      </p:sp>
      <p:sp>
        <p:nvSpPr>
          <p:cNvPr id="5" name="Oval 4"/>
          <p:cNvSpPr/>
          <p:nvPr/>
        </p:nvSpPr>
        <p:spPr>
          <a:xfrm>
            <a:off x="3124200" y="3505200"/>
            <a:ext cx="3200400" cy="2819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use DGE at the end of words after an accented short vowel.</a:t>
            </a:r>
            <a:endParaRPr lang="en-US" dirty="0"/>
          </a:p>
        </p:txBody>
      </p:sp>
      <p:sp>
        <p:nvSpPr>
          <p:cNvPr id="6" name="Oval 5"/>
          <p:cNvSpPr/>
          <p:nvPr/>
        </p:nvSpPr>
        <p:spPr>
          <a:xfrm>
            <a:off x="5791200" y="3505200"/>
            <a:ext cx="3200400" cy="2819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use GE after long vowels, diphthongs, unaccented vowels (schwa), or other consonants. </a:t>
            </a:r>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We spell by position of a phoneme- Vowels </a:t>
            </a:r>
            <a:endParaRPr lang="en-US" sz="4000"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word sorts- analytical spelling </a:t>
            </a:r>
            <a:endParaRPr lang="en-US" dirty="0"/>
          </a:p>
        </p:txBody>
      </p:sp>
      <p:sp>
        <p:nvSpPr>
          <p:cNvPr id="4" name="Content Placeholder 3"/>
          <p:cNvSpPr>
            <a:spLocks noGrp="1"/>
          </p:cNvSpPr>
          <p:nvPr>
            <p:ph sz="quarter" idx="1"/>
          </p:nvPr>
        </p:nvSpPr>
        <p:spPr/>
        <p:txBody>
          <a:bodyPr/>
          <a:lstStyle/>
          <a:p>
            <a:r>
              <a:rPr lang="en-US" dirty="0" smtClean="0"/>
              <a:t>We are going to give you a set of words to sort. </a:t>
            </a:r>
          </a:p>
          <a:p>
            <a:r>
              <a:rPr lang="en-US" dirty="0" smtClean="0"/>
              <a:t>Cut them out. </a:t>
            </a:r>
          </a:p>
          <a:p>
            <a:r>
              <a:rPr lang="en-US" dirty="0" smtClean="0"/>
              <a:t>Follow the directions on the set.</a:t>
            </a:r>
          </a:p>
          <a:p>
            <a:r>
              <a:rPr lang="en-US" dirty="0" smtClean="0"/>
              <a:t>Pay close attention to the phonemes (sounds) before or after the targeted grapheme- it provides clues on why it is spelled this way.</a:t>
            </a:r>
          </a:p>
          <a:p>
            <a:r>
              <a:rPr lang="en-US" dirty="0" smtClean="0"/>
              <a:t>We are going to check you work on the next slides </a:t>
            </a:r>
            <a:endParaRPr 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a:t>
            </a:r>
            <a:r>
              <a:rPr lang="en-US" dirty="0" smtClean="0">
                <a:latin typeface="Arial"/>
                <a:cs typeface="Arial"/>
              </a:rPr>
              <a:t>ē/ Spellings </a:t>
            </a:r>
            <a:endParaRPr lang="en-US" dirty="0"/>
          </a:p>
        </p:txBody>
      </p:sp>
      <p:graphicFrame>
        <p:nvGraphicFramePr>
          <p:cNvPr id="4" name="Table 3"/>
          <p:cNvGraphicFramePr>
            <a:graphicFrameLocks noGrp="1"/>
          </p:cNvGraphicFramePr>
          <p:nvPr/>
        </p:nvGraphicFramePr>
        <p:xfrm>
          <a:off x="2590800" y="1600200"/>
          <a:ext cx="6096000" cy="4754880"/>
        </p:xfrm>
        <a:graphic>
          <a:graphicData uri="http://schemas.openxmlformats.org/drawingml/2006/table">
            <a:tbl>
              <a:tblPr firstRow="1" bandRow="1">
                <a:tableStyleId>{D27102A9-8310-4765-A935-A1911B00CA55}</a:tableStyleId>
              </a:tblPr>
              <a:tblGrid>
                <a:gridCol w="3048000"/>
                <a:gridCol w="3048000"/>
              </a:tblGrid>
              <a:tr h="370840">
                <a:tc>
                  <a:txBody>
                    <a:bodyPr/>
                    <a:lstStyle/>
                    <a:p>
                      <a:r>
                        <a:rPr lang="en-US" sz="2400" b="0" dirty="0" smtClean="0">
                          <a:latin typeface="+mj-lt"/>
                        </a:rPr>
                        <a:t>Open Syllable – letter</a:t>
                      </a:r>
                      <a:r>
                        <a:rPr lang="en-US" sz="2400" b="0" baseline="0" dirty="0" smtClean="0">
                          <a:latin typeface="+mj-lt"/>
                        </a:rPr>
                        <a:t> e comes at the end of a syllable </a:t>
                      </a:r>
                      <a:endParaRPr lang="en-US" sz="2400" b="0" dirty="0">
                        <a:latin typeface="+mj-lt"/>
                      </a:endParaRPr>
                    </a:p>
                  </a:txBody>
                  <a:tcPr/>
                </a:tc>
                <a:tc>
                  <a:txBody>
                    <a:bodyPr/>
                    <a:lstStyle/>
                    <a:p>
                      <a:r>
                        <a:rPr lang="en-US" sz="2400" b="0" dirty="0" smtClean="0">
                          <a:latin typeface="+mj-lt"/>
                        </a:rPr>
                        <a:t>Be, before</a:t>
                      </a:r>
                      <a:r>
                        <a:rPr lang="en-US" sz="2400" b="0" baseline="0" dirty="0" smtClean="0">
                          <a:latin typeface="+mj-lt"/>
                        </a:rPr>
                        <a:t> </a:t>
                      </a:r>
                      <a:endParaRPr lang="en-US" sz="2400" b="0" dirty="0">
                        <a:latin typeface="+mj-lt"/>
                      </a:endParaRPr>
                    </a:p>
                  </a:txBody>
                  <a:tcPr/>
                </a:tc>
              </a:tr>
              <a:tr h="370840">
                <a:tc>
                  <a:txBody>
                    <a:bodyPr/>
                    <a:lstStyle/>
                    <a:p>
                      <a:r>
                        <a:rPr lang="en-US" sz="2400" b="0" dirty="0" err="1" smtClean="0">
                          <a:latin typeface="+mj-lt"/>
                        </a:rPr>
                        <a:t>ee</a:t>
                      </a:r>
                      <a:r>
                        <a:rPr lang="en-US" sz="2400" b="0" baseline="0" dirty="0" smtClean="0">
                          <a:latin typeface="+mj-lt"/>
                        </a:rPr>
                        <a:t> always says /</a:t>
                      </a:r>
                      <a:r>
                        <a:rPr lang="en-US" sz="2400" b="0" baseline="0" dirty="0" smtClean="0">
                          <a:latin typeface="+mj-lt"/>
                          <a:cs typeface="Arial"/>
                        </a:rPr>
                        <a:t>ē/ in any position (even been- we just say it wrong)</a:t>
                      </a:r>
                      <a:endParaRPr lang="en-US" sz="2400" b="0" dirty="0">
                        <a:latin typeface="+mj-lt"/>
                      </a:endParaRPr>
                    </a:p>
                  </a:txBody>
                  <a:tcPr/>
                </a:tc>
                <a:tc>
                  <a:txBody>
                    <a:bodyPr/>
                    <a:lstStyle/>
                    <a:p>
                      <a:r>
                        <a:rPr lang="en-US" sz="2400" b="0" dirty="0" smtClean="0">
                          <a:latin typeface="+mj-lt"/>
                        </a:rPr>
                        <a:t>See, bee,</a:t>
                      </a:r>
                      <a:r>
                        <a:rPr lang="en-US" sz="2400" b="0" baseline="0" dirty="0" smtClean="0">
                          <a:latin typeface="+mj-lt"/>
                        </a:rPr>
                        <a:t> pee, seen</a:t>
                      </a:r>
                      <a:endParaRPr lang="en-US" sz="2400" b="0" dirty="0">
                        <a:latin typeface="+mj-lt"/>
                      </a:endParaRPr>
                    </a:p>
                  </a:txBody>
                  <a:tcPr/>
                </a:tc>
              </a:tr>
              <a:tr h="370840">
                <a:tc>
                  <a:txBody>
                    <a:bodyPr/>
                    <a:lstStyle/>
                    <a:p>
                      <a:r>
                        <a:rPr lang="en-US" sz="2400" b="0" dirty="0" smtClean="0">
                          <a:latin typeface="+mj-lt"/>
                        </a:rPr>
                        <a:t>ea</a:t>
                      </a:r>
                      <a:r>
                        <a:rPr lang="en-US" sz="2400" b="0" baseline="0" dirty="0" smtClean="0">
                          <a:latin typeface="+mj-lt"/>
                        </a:rPr>
                        <a:t>- says </a:t>
                      </a:r>
                      <a:r>
                        <a:rPr lang="en-US" sz="2400" b="0" baseline="0" dirty="0" smtClean="0">
                          <a:latin typeface="+mj-lt"/>
                        </a:rPr>
                        <a:t>/</a:t>
                      </a:r>
                      <a:r>
                        <a:rPr lang="en-US" sz="2400" b="0" baseline="0" dirty="0" smtClean="0">
                          <a:latin typeface="+mj-lt"/>
                          <a:cs typeface="Arial"/>
                        </a:rPr>
                        <a:t>ē/ /ě/ and /ā/ in any position </a:t>
                      </a:r>
                      <a:endParaRPr lang="en-US" sz="2400" b="0" dirty="0">
                        <a:latin typeface="+mj-lt"/>
                      </a:endParaRPr>
                    </a:p>
                  </a:txBody>
                  <a:tcPr/>
                </a:tc>
                <a:tc>
                  <a:txBody>
                    <a:bodyPr/>
                    <a:lstStyle/>
                    <a:p>
                      <a:r>
                        <a:rPr lang="en-US" sz="2400" b="0" dirty="0" smtClean="0">
                          <a:latin typeface="+mj-lt"/>
                        </a:rPr>
                        <a:t>Each, head, great</a:t>
                      </a:r>
                      <a:endParaRPr lang="en-US" sz="2400" b="0" dirty="0">
                        <a:latin typeface="+mj-lt"/>
                      </a:endParaRPr>
                    </a:p>
                  </a:txBody>
                  <a:tcPr/>
                </a:tc>
              </a:tr>
              <a:tr h="370840">
                <a:tc>
                  <a:txBody>
                    <a:bodyPr/>
                    <a:lstStyle/>
                    <a:p>
                      <a:r>
                        <a:rPr lang="en-US" sz="2400" b="0" dirty="0" smtClean="0">
                          <a:latin typeface="+mj-lt"/>
                        </a:rPr>
                        <a:t>y-</a:t>
                      </a:r>
                      <a:r>
                        <a:rPr lang="en-US" sz="2400" b="0" baseline="0" dirty="0" smtClean="0">
                          <a:latin typeface="+mj-lt"/>
                        </a:rPr>
                        <a:t> say /</a:t>
                      </a:r>
                      <a:r>
                        <a:rPr lang="en-US" sz="2400" b="0" baseline="0" dirty="0" smtClean="0">
                          <a:latin typeface="+mj-lt"/>
                          <a:cs typeface="Arial"/>
                        </a:rPr>
                        <a:t>ē/ in multiple syllable words only at the end of the word</a:t>
                      </a:r>
                      <a:endParaRPr lang="en-US" sz="2400" b="0" dirty="0">
                        <a:latin typeface="+mj-lt"/>
                      </a:endParaRPr>
                    </a:p>
                  </a:txBody>
                  <a:tcPr/>
                </a:tc>
                <a:tc>
                  <a:txBody>
                    <a:bodyPr/>
                    <a:lstStyle/>
                    <a:p>
                      <a:r>
                        <a:rPr lang="en-US" sz="2400" b="0" dirty="0" smtClean="0">
                          <a:latin typeface="+mj-lt"/>
                        </a:rPr>
                        <a:t>Baby, crazy</a:t>
                      </a:r>
                      <a:endParaRPr lang="en-US" sz="2400" b="0" dirty="0">
                        <a:latin typeface="+mj-lt"/>
                      </a:endParaRPr>
                    </a:p>
                  </a:txBody>
                  <a:tcPr/>
                </a:tc>
              </a:tr>
            </a:tbl>
          </a:graphicData>
        </a:graphic>
      </p:graphicFrame>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a:t>
            </a:r>
            <a:r>
              <a:rPr lang="en-US" dirty="0" smtClean="0"/>
              <a:t>/</a:t>
            </a:r>
            <a:r>
              <a:rPr lang="en-US" dirty="0" smtClean="0">
                <a:latin typeface="Arial"/>
                <a:cs typeface="Arial"/>
              </a:rPr>
              <a:t>ē/ Spellings</a:t>
            </a:r>
            <a:r>
              <a:rPr lang="en-US" dirty="0" smtClean="0"/>
              <a:t> </a:t>
            </a:r>
            <a:endParaRPr lang="en-US" dirty="0"/>
          </a:p>
        </p:txBody>
      </p:sp>
      <p:sp>
        <p:nvSpPr>
          <p:cNvPr id="3" name="Content Placeholder 2"/>
          <p:cNvSpPr>
            <a:spLocks noGrp="1"/>
          </p:cNvSpPr>
          <p:nvPr>
            <p:ph sz="quarter" idx="1"/>
          </p:nvPr>
        </p:nvSpPr>
        <p:spPr>
          <a:xfrm>
            <a:off x="2362200" y="1295400"/>
            <a:ext cx="6400800" cy="4419600"/>
          </a:xfrm>
        </p:spPr>
        <p:txBody>
          <a:bodyPr/>
          <a:lstStyle/>
          <a:p>
            <a:pPr algn="ctr">
              <a:buNone/>
            </a:pPr>
            <a:r>
              <a:rPr lang="en-US" sz="6600" dirty="0" smtClean="0"/>
              <a:t>p</a:t>
            </a:r>
            <a:r>
              <a:rPr lang="en-US" sz="6600" u="sng" dirty="0" smtClean="0"/>
              <a:t>ie</a:t>
            </a:r>
            <a:r>
              <a:rPr lang="en-US" sz="6600" dirty="0" smtClean="0"/>
              <a:t>ce</a:t>
            </a:r>
          </a:p>
          <a:p>
            <a:pPr algn="ctr">
              <a:buNone/>
            </a:pPr>
            <a:r>
              <a:rPr lang="en-US" sz="6600" dirty="0" smtClean="0"/>
              <a:t>dec</a:t>
            </a:r>
            <a:r>
              <a:rPr lang="en-US" sz="6600" u="sng" dirty="0" smtClean="0"/>
              <a:t>ei</a:t>
            </a:r>
            <a:r>
              <a:rPr lang="en-US" sz="6600" dirty="0" smtClean="0"/>
              <a:t>ve</a:t>
            </a:r>
          </a:p>
          <a:p>
            <a:pPr algn="ctr">
              <a:buNone/>
            </a:pPr>
            <a:r>
              <a:rPr lang="en-US" sz="6600" dirty="0" smtClean="0"/>
              <a:t>k</a:t>
            </a:r>
            <a:r>
              <a:rPr lang="en-US" sz="6600" u="sng" dirty="0" smtClean="0"/>
              <a:t>ey</a:t>
            </a:r>
          </a:p>
          <a:p>
            <a:pPr algn="ctr">
              <a:buNone/>
            </a:pPr>
            <a:r>
              <a:rPr lang="en-US" sz="6600" dirty="0" smtClean="0"/>
              <a:t>P</a:t>
            </a:r>
            <a:r>
              <a:rPr lang="en-US" sz="6600" u="sng" dirty="0" smtClean="0"/>
              <a:t>ete</a:t>
            </a:r>
          </a:p>
          <a:p>
            <a:pPr algn="ctr">
              <a:buNone/>
            </a:pPr>
            <a:r>
              <a:rPr lang="en-US" sz="6600" dirty="0" smtClean="0"/>
              <a:t>r</a:t>
            </a:r>
            <a:r>
              <a:rPr lang="en-US" sz="6600" dirty="0" smtClean="0"/>
              <a:t>ad</a:t>
            </a:r>
            <a:r>
              <a:rPr lang="en-US" sz="6600" u="sng" dirty="0" smtClean="0"/>
              <a:t>i</a:t>
            </a:r>
            <a:r>
              <a:rPr lang="en-US" sz="6600" dirty="0" smtClean="0"/>
              <a:t>o</a:t>
            </a:r>
            <a:endParaRPr lang="en-US" sz="6600"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a:t>
            </a:r>
            <a:r>
              <a:rPr lang="en-US" dirty="0" smtClean="0">
                <a:latin typeface="Arial"/>
                <a:cs typeface="Arial"/>
              </a:rPr>
              <a:t>ā/ Spellings </a:t>
            </a:r>
            <a:endParaRPr lang="en-US" dirty="0"/>
          </a:p>
        </p:txBody>
      </p:sp>
      <p:graphicFrame>
        <p:nvGraphicFramePr>
          <p:cNvPr id="4" name="Table 3"/>
          <p:cNvGraphicFramePr>
            <a:graphicFrameLocks noGrp="1"/>
          </p:cNvGraphicFramePr>
          <p:nvPr/>
        </p:nvGraphicFramePr>
        <p:xfrm>
          <a:off x="2590800" y="1600200"/>
          <a:ext cx="6096000" cy="3657600"/>
        </p:xfrm>
        <a:graphic>
          <a:graphicData uri="http://schemas.openxmlformats.org/drawingml/2006/table">
            <a:tbl>
              <a:tblPr firstRow="1" bandRow="1">
                <a:tableStyleId>{D27102A9-8310-4765-A935-A1911B00CA55}</a:tableStyleId>
              </a:tblPr>
              <a:tblGrid>
                <a:gridCol w="3048000"/>
                <a:gridCol w="3048000"/>
              </a:tblGrid>
              <a:tr h="370840">
                <a:tc>
                  <a:txBody>
                    <a:bodyPr/>
                    <a:lstStyle/>
                    <a:p>
                      <a:r>
                        <a:rPr lang="en-US" sz="2400" b="0" dirty="0" smtClean="0">
                          <a:latin typeface="+mj-lt"/>
                        </a:rPr>
                        <a:t>Open Syllable – letter</a:t>
                      </a:r>
                      <a:r>
                        <a:rPr lang="en-US" sz="2400" b="0" baseline="0" dirty="0" smtClean="0">
                          <a:latin typeface="+mj-lt"/>
                        </a:rPr>
                        <a:t> a comes at the end of a syllable </a:t>
                      </a:r>
                      <a:endParaRPr lang="en-US" sz="2400" b="0" dirty="0">
                        <a:latin typeface="+mj-lt"/>
                      </a:endParaRPr>
                    </a:p>
                  </a:txBody>
                  <a:tcPr/>
                </a:tc>
                <a:tc>
                  <a:txBody>
                    <a:bodyPr/>
                    <a:lstStyle/>
                    <a:p>
                      <a:r>
                        <a:rPr lang="en-US" sz="2400" b="0" dirty="0" smtClean="0">
                          <a:latin typeface="+mj-lt"/>
                        </a:rPr>
                        <a:t>Favor,</a:t>
                      </a:r>
                      <a:r>
                        <a:rPr lang="en-US" sz="2400" b="0" baseline="0" dirty="0" smtClean="0">
                          <a:latin typeface="+mj-lt"/>
                        </a:rPr>
                        <a:t> savor</a:t>
                      </a:r>
                      <a:endParaRPr lang="en-US" sz="2400" b="0" dirty="0">
                        <a:latin typeface="+mj-lt"/>
                      </a:endParaRPr>
                    </a:p>
                  </a:txBody>
                  <a:tcPr/>
                </a:tc>
              </a:tr>
              <a:tr h="370840">
                <a:tc>
                  <a:txBody>
                    <a:bodyPr/>
                    <a:lstStyle/>
                    <a:p>
                      <a:r>
                        <a:rPr lang="en-US" sz="2400" b="0" dirty="0" err="1" smtClean="0">
                          <a:latin typeface="+mj-lt"/>
                        </a:rPr>
                        <a:t>a_e</a:t>
                      </a:r>
                      <a:r>
                        <a:rPr lang="en-US" sz="2400" b="0" dirty="0" smtClean="0">
                          <a:latin typeface="+mj-lt"/>
                        </a:rPr>
                        <a:t>-</a:t>
                      </a:r>
                      <a:r>
                        <a:rPr lang="en-US" sz="2400" b="0" baseline="0" dirty="0" smtClean="0">
                          <a:latin typeface="+mj-lt"/>
                        </a:rPr>
                        <a:t> bossy e syllable</a:t>
                      </a:r>
                      <a:endParaRPr lang="en-US" sz="2400" b="0" dirty="0">
                        <a:latin typeface="+mj-lt"/>
                      </a:endParaRPr>
                    </a:p>
                  </a:txBody>
                  <a:tcPr/>
                </a:tc>
                <a:tc>
                  <a:txBody>
                    <a:bodyPr/>
                    <a:lstStyle/>
                    <a:p>
                      <a:r>
                        <a:rPr lang="en-US" sz="2400" b="0" dirty="0" smtClean="0">
                          <a:latin typeface="+mj-lt"/>
                        </a:rPr>
                        <a:t>Cake, make, take</a:t>
                      </a:r>
                      <a:endParaRPr lang="en-US" sz="2400" b="0" dirty="0">
                        <a:latin typeface="+mj-lt"/>
                      </a:endParaRPr>
                    </a:p>
                  </a:txBody>
                  <a:tcPr/>
                </a:tc>
              </a:tr>
              <a:tr h="370840">
                <a:tc>
                  <a:txBody>
                    <a:bodyPr/>
                    <a:lstStyle/>
                    <a:p>
                      <a:r>
                        <a:rPr lang="en-US" sz="2400" b="0" dirty="0" err="1" smtClean="0">
                          <a:latin typeface="+mj-lt"/>
                        </a:rPr>
                        <a:t>ai</a:t>
                      </a:r>
                      <a:r>
                        <a:rPr lang="en-US" sz="2400" b="0" dirty="0" smtClean="0">
                          <a:latin typeface="+mj-lt"/>
                        </a:rPr>
                        <a:t>- at beginning or middle of words, never the end</a:t>
                      </a:r>
                      <a:endParaRPr lang="en-US" sz="2400" b="0" dirty="0">
                        <a:latin typeface="+mj-lt"/>
                      </a:endParaRPr>
                    </a:p>
                  </a:txBody>
                  <a:tcPr/>
                </a:tc>
                <a:tc>
                  <a:txBody>
                    <a:bodyPr/>
                    <a:lstStyle/>
                    <a:p>
                      <a:r>
                        <a:rPr lang="en-US" sz="2400" b="0" dirty="0" smtClean="0">
                          <a:latin typeface="+mj-lt"/>
                        </a:rPr>
                        <a:t>Paid, aim</a:t>
                      </a:r>
                      <a:endParaRPr lang="en-US" sz="2400" b="0" dirty="0">
                        <a:latin typeface="+mj-lt"/>
                      </a:endParaRPr>
                    </a:p>
                  </a:txBody>
                  <a:tcPr/>
                </a:tc>
              </a:tr>
              <a:tr h="370840">
                <a:tc>
                  <a:txBody>
                    <a:bodyPr/>
                    <a:lstStyle/>
                    <a:p>
                      <a:r>
                        <a:rPr lang="en-US" sz="2400" b="0" dirty="0" smtClean="0">
                          <a:latin typeface="+mj-lt"/>
                        </a:rPr>
                        <a:t>ay- used at the end of words </a:t>
                      </a:r>
                      <a:endParaRPr lang="en-US" sz="2400" b="0" dirty="0">
                        <a:latin typeface="+mj-lt"/>
                      </a:endParaRPr>
                    </a:p>
                  </a:txBody>
                  <a:tcPr/>
                </a:tc>
                <a:tc>
                  <a:txBody>
                    <a:bodyPr/>
                    <a:lstStyle/>
                    <a:p>
                      <a:r>
                        <a:rPr lang="en-US" sz="2400" b="0" dirty="0" smtClean="0">
                          <a:latin typeface="+mj-lt"/>
                        </a:rPr>
                        <a:t>Pay, gray</a:t>
                      </a:r>
                      <a:endParaRPr lang="en-US" sz="2400" b="0" dirty="0">
                        <a:latin typeface="+mj-lt"/>
                      </a:endParaRPr>
                    </a:p>
                  </a:txBody>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How we teach spelling </a:t>
            </a:r>
            <a:endParaRPr lang="en-US" dirty="0"/>
          </a:p>
        </p:txBody>
      </p:sp>
      <p:sp>
        <p:nvSpPr>
          <p:cNvPr id="5" name="Rectangle 4"/>
          <p:cNvSpPr/>
          <p:nvPr/>
        </p:nvSpPr>
        <p:spPr>
          <a:xfrm>
            <a:off x="1371600" y="3352800"/>
            <a:ext cx="6109365" cy="646331"/>
          </a:xfrm>
          <a:prstGeom prst="rect">
            <a:avLst/>
          </a:prstGeom>
          <a:solidFill>
            <a:schemeClr val="accent1">
              <a:lumMod val="20000"/>
              <a:lumOff val="80000"/>
            </a:schemeClr>
          </a:solidFill>
        </p:spPr>
        <p:txBody>
          <a:bodyPr wrap="none">
            <a:spAutoFit/>
          </a:bodyPr>
          <a:lstStyle/>
          <a:p>
            <a:r>
              <a:rPr lang="en-US" sz="3600" dirty="0" smtClean="0">
                <a:solidFill>
                  <a:srgbClr val="002060"/>
                </a:solidFill>
                <a:hlinkClick r:id="rId3"/>
              </a:rPr>
              <a:t>https://</a:t>
            </a:r>
            <a:r>
              <a:rPr lang="en-US" sz="3600" dirty="0" smtClean="0">
                <a:solidFill>
                  <a:srgbClr val="002060"/>
                </a:solidFill>
                <a:hlinkClick r:id="rId3"/>
              </a:rPr>
              <a:t>vimeo.com/57935735</a:t>
            </a:r>
            <a:r>
              <a:rPr lang="en-US" sz="3600" dirty="0" smtClean="0">
                <a:solidFill>
                  <a:srgbClr val="002060"/>
                </a:solidFill>
              </a:rPr>
              <a:t> </a:t>
            </a:r>
            <a:endParaRPr lang="en-US" sz="3600" dirty="0">
              <a:solidFill>
                <a:srgbClr val="002060"/>
              </a:solidFill>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a:t>
            </a:r>
            <a:r>
              <a:rPr lang="en-US" dirty="0" smtClean="0">
                <a:latin typeface="Arial"/>
                <a:cs typeface="Arial"/>
              </a:rPr>
              <a:t>ā/ </a:t>
            </a:r>
            <a:r>
              <a:rPr lang="en-US" dirty="0" smtClean="0">
                <a:latin typeface="Arial"/>
                <a:cs typeface="Arial"/>
              </a:rPr>
              <a:t>Spellings</a:t>
            </a:r>
            <a:r>
              <a:rPr lang="en-US" dirty="0" smtClean="0"/>
              <a:t> </a:t>
            </a:r>
            <a:endParaRPr lang="en-US" dirty="0"/>
          </a:p>
        </p:txBody>
      </p:sp>
      <p:sp>
        <p:nvSpPr>
          <p:cNvPr id="3" name="Content Placeholder 2"/>
          <p:cNvSpPr>
            <a:spLocks noGrp="1"/>
          </p:cNvSpPr>
          <p:nvPr>
            <p:ph sz="quarter" idx="1"/>
          </p:nvPr>
        </p:nvSpPr>
        <p:spPr/>
        <p:txBody>
          <a:bodyPr/>
          <a:lstStyle/>
          <a:p>
            <a:pPr algn="ctr">
              <a:buNone/>
            </a:pPr>
            <a:r>
              <a:rPr lang="en-US" sz="6600" dirty="0" smtClean="0"/>
              <a:t>v</a:t>
            </a:r>
            <a:r>
              <a:rPr lang="en-US" sz="6600" u="sng" dirty="0" smtClean="0"/>
              <a:t>ei</a:t>
            </a:r>
            <a:r>
              <a:rPr lang="en-US" sz="6600" dirty="0" smtClean="0"/>
              <a:t>n</a:t>
            </a:r>
          </a:p>
          <a:p>
            <a:pPr algn="ctr">
              <a:buNone/>
            </a:pPr>
            <a:r>
              <a:rPr lang="en-US" sz="6600" u="sng" dirty="0" smtClean="0"/>
              <a:t>eigh</a:t>
            </a:r>
            <a:r>
              <a:rPr lang="en-US" sz="6600" dirty="0" smtClean="0"/>
              <a:t>t</a:t>
            </a:r>
          </a:p>
          <a:p>
            <a:pPr algn="ctr">
              <a:buNone/>
            </a:pPr>
            <a:r>
              <a:rPr lang="en-US" sz="6600" dirty="0" smtClean="0"/>
              <a:t>th</a:t>
            </a:r>
            <a:r>
              <a:rPr lang="en-US" sz="6600" u="sng" dirty="0" smtClean="0"/>
              <a:t>ey</a:t>
            </a:r>
          </a:p>
          <a:p>
            <a:pPr algn="ctr">
              <a:buNone/>
            </a:pPr>
            <a:r>
              <a:rPr lang="en-US" sz="6600" dirty="0" smtClean="0"/>
              <a:t>gr</a:t>
            </a:r>
            <a:r>
              <a:rPr lang="en-US" sz="6600" u="sng" dirty="0" smtClean="0"/>
              <a:t>ea</a:t>
            </a:r>
            <a:r>
              <a:rPr lang="en-US" sz="6600" dirty="0" smtClean="0"/>
              <a:t>t</a:t>
            </a:r>
            <a:endParaRPr lang="en-US" sz="6600"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a:t>
            </a:r>
            <a:r>
              <a:rPr lang="en-US" dirty="0" smtClean="0">
                <a:latin typeface="Arial"/>
                <a:cs typeface="Arial"/>
              </a:rPr>
              <a:t>ī/ Spellings </a:t>
            </a:r>
            <a:endParaRPr lang="en-US" dirty="0"/>
          </a:p>
        </p:txBody>
      </p:sp>
      <p:graphicFrame>
        <p:nvGraphicFramePr>
          <p:cNvPr id="4" name="Table 3"/>
          <p:cNvGraphicFramePr>
            <a:graphicFrameLocks noGrp="1"/>
          </p:cNvGraphicFramePr>
          <p:nvPr/>
        </p:nvGraphicFramePr>
        <p:xfrm>
          <a:off x="2590800" y="1600200"/>
          <a:ext cx="6096000" cy="4023360"/>
        </p:xfrm>
        <a:graphic>
          <a:graphicData uri="http://schemas.openxmlformats.org/drawingml/2006/table">
            <a:tbl>
              <a:tblPr firstRow="1" bandRow="1">
                <a:tableStyleId>{D27102A9-8310-4765-A935-A1911B00CA55}</a:tableStyleId>
              </a:tblPr>
              <a:tblGrid>
                <a:gridCol w="3048000"/>
                <a:gridCol w="3048000"/>
              </a:tblGrid>
              <a:tr h="370840">
                <a:tc>
                  <a:txBody>
                    <a:bodyPr/>
                    <a:lstStyle/>
                    <a:p>
                      <a:r>
                        <a:rPr lang="en-US" sz="2400" b="0" dirty="0" smtClean="0">
                          <a:latin typeface="+mj-lt"/>
                        </a:rPr>
                        <a:t>Open Syllable – letter</a:t>
                      </a:r>
                      <a:r>
                        <a:rPr lang="en-US" sz="2400" b="0" baseline="0" dirty="0" smtClean="0">
                          <a:latin typeface="+mj-lt"/>
                        </a:rPr>
                        <a:t> </a:t>
                      </a:r>
                      <a:r>
                        <a:rPr lang="en-US" sz="2400" b="0" baseline="0" dirty="0" err="1" smtClean="0">
                          <a:latin typeface="+mj-lt"/>
                        </a:rPr>
                        <a:t>i</a:t>
                      </a:r>
                      <a:r>
                        <a:rPr lang="en-US" sz="2400" b="0" baseline="0" dirty="0" smtClean="0">
                          <a:latin typeface="+mj-lt"/>
                        </a:rPr>
                        <a:t> comes at the end of a syllable </a:t>
                      </a:r>
                      <a:endParaRPr lang="en-US" sz="2400" b="0" dirty="0">
                        <a:latin typeface="+mj-lt"/>
                      </a:endParaRPr>
                    </a:p>
                  </a:txBody>
                  <a:tcPr/>
                </a:tc>
                <a:tc>
                  <a:txBody>
                    <a:bodyPr/>
                    <a:lstStyle/>
                    <a:p>
                      <a:r>
                        <a:rPr lang="en-US" sz="2400" b="0" dirty="0" smtClean="0">
                          <a:latin typeface="+mj-lt"/>
                        </a:rPr>
                        <a:t>Bicycle,</a:t>
                      </a:r>
                      <a:r>
                        <a:rPr lang="en-US" sz="2400" b="0" baseline="0" dirty="0" smtClean="0">
                          <a:latin typeface="+mj-lt"/>
                        </a:rPr>
                        <a:t> primary</a:t>
                      </a:r>
                      <a:endParaRPr lang="en-US" sz="2400" b="0" dirty="0">
                        <a:latin typeface="+mj-lt"/>
                      </a:endParaRPr>
                    </a:p>
                  </a:txBody>
                  <a:tcPr/>
                </a:tc>
              </a:tr>
              <a:tr h="370840">
                <a:tc>
                  <a:txBody>
                    <a:bodyPr/>
                    <a:lstStyle/>
                    <a:p>
                      <a:r>
                        <a:rPr lang="en-US" sz="2400" b="0" dirty="0" err="1" smtClean="0">
                          <a:latin typeface="+mj-lt"/>
                        </a:rPr>
                        <a:t>i_e</a:t>
                      </a:r>
                      <a:r>
                        <a:rPr lang="en-US" sz="2400" b="0" dirty="0" smtClean="0">
                          <a:latin typeface="+mj-lt"/>
                        </a:rPr>
                        <a:t>-</a:t>
                      </a:r>
                      <a:r>
                        <a:rPr lang="en-US" sz="2400" b="0" baseline="0" dirty="0" smtClean="0">
                          <a:latin typeface="+mj-lt"/>
                        </a:rPr>
                        <a:t> bossy e syllable</a:t>
                      </a:r>
                      <a:endParaRPr lang="en-US" sz="2400" b="0" dirty="0">
                        <a:latin typeface="+mj-lt"/>
                      </a:endParaRPr>
                    </a:p>
                  </a:txBody>
                  <a:tcPr/>
                </a:tc>
                <a:tc>
                  <a:txBody>
                    <a:bodyPr/>
                    <a:lstStyle/>
                    <a:p>
                      <a:r>
                        <a:rPr lang="en-US" sz="2400" b="0" dirty="0" smtClean="0">
                          <a:latin typeface="+mj-lt"/>
                        </a:rPr>
                        <a:t>Mice, rice</a:t>
                      </a:r>
                      <a:endParaRPr lang="en-US" sz="2400" b="0" dirty="0">
                        <a:latin typeface="+mj-lt"/>
                      </a:endParaRPr>
                    </a:p>
                  </a:txBody>
                  <a:tcPr/>
                </a:tc>
              </a:tr>
              <a:tr h="370840">
                <a:tc>
                  <a:txBody>
                    <a:bodyPr/>
                    <a:lstStyle/>
                    <a:p>
                      <a:r>
                        <a:rPr lang="en-US" sz="2400" b="0" dirty="0" err="1" smtClean="0">
                          <a:latin typeface="+mj-lt"/>
                        </a:rPr>
                        <a:t>igh</a:t>
                      </a:r>
                      <a:r>
                        <a:rPr lang="en-US" sz="2400" b="0" dirty="0" smtClean="0">
                          <a:latin typeface="+mj-lt"/>
                        </a:rPr>
                        <a:t>,</a:t>
                      </a:r>
                      <a:r>
                        <a:rPr lang="en-US" sz="2400" b="0" baseline="0" dirty="0" smtClean="0">
                          <a:latin typeface="+mj-lt"/>
                        </a:rPr>
                        <a:t> in words of Anglo-Saxon origin</a:t>
                      </a:r>
                      <a:endParaRPr lang="en-US" sz="2400" b="0" dirty="0">
                        <a:latin typeface="+mj-lt"/>
                      </a:endParaRPr>
                    </a:p>
                  </a:txBody>
                  <a:tcPr/>
                </a:tc>
                <a:tc>
                  <a:txBody>
                    <a:bodyPr/>
                    <a:lstStyle/>
                    <a:p>
                      <a:r>
                        <a:rPr lang="en-US" sz="2400" b="0" dirty="0" smtClean="0">
                          <a:latin typeface="+mj-lt"/>
                        </a:rPr>
                        <a:t>Fight, right</a:t>
                      </a:r>
                      <a:endParaRPr lang="en-US" sz="2400" b="0" dirty="0">
                        <a:latin typeface="+mj-lt"/>
                      </a:endParaRPr>
                    </a:p>
                  </a:txBody>
                  <a:tcPr/>
                </a:tc>
              </a:tr>
              <a:tr h="370840">
                <a:tc>
                  <a:txBody>
                    <a:bodyPr/>
                    <a:lstStyle/>
                    <a:p>
                      <a:r>
                        <a:rPr lang="en-US" sz="2400" b="0" dirty="0" smtClean="0">
                          <a:latin typeface="+mj-lt"/>
                        </a:rPr>
                        <a:t>y- in words with a single syllable because English</a:t>
                      </a:r>
                      <a:r>
                        <a:rPr lang="en-US" sz="2400" b="0" baseline="0" dirty="0" smtClean="0">
                          <a:latin typeface="+mj-lt"/>
                        </a:rPr>
                        <a:t> words cannot end in the letter </a:t>
                      </a:r>
                      <a:r>
                        <a:rPr lang="en-US" sz="2400" b="0" baseline="0" dirty="0" err="1" smtClean="0">
                          <a:latin typeface="+mj-lt"/>
                        </a:rPr>
                        <a:t>i</a:t>
                      </a:r>
                      <a:r>
                        <a:rPr lang="en-US" sz="2400" b="0" baseline="0" dirty="0" smtClean="0">
                          <a:latin typeface="+mj-lt"/>
                        </a:rPr>
                        <a:t> </a:t>
                      </a:r>
                      <a:endParaRPr lang="en-US" sz="2400" b="0" dirty="0">
                        <a:latin typeface="+mj-lt"/>
                      </a:endParaRPr>
                    </a:p>
                  </a:txBody>
                  <a:tcPr/>
                </a:tc>
                <a:tc>
                  <a:txBody>
                    <a:bodyPr/>
                    <a:lstStyle/>
                    <a:p>
                      <a:r>
                        <a:rPr lang="en-US" sz="2400" b="0" dirty="0" smtClean="0">
                          <a:latin typeface="+mj-lt"/>
                        </a:rPr>
                        <a:t>Pry,</a:t>
                      </a:r>
                      <a:r>
                        <a:rPr lang="en-US" sz="2400" b="0" baseline="0" dirty="0" smtClean="0">
                          <a:latin typeface="+mj-lt"/>
                        </a:rPr>
                        <a:t> dry</a:t>
                      </a:r>
                      <a:endParaRPr lang="en-US" sz="2400" b="0" dirty="0">
                        <a:latin typeface="+mj-lt"/>
                      </a:endParaRPr>
                    </a:p>
                  </a:txBody>
                  <a:tcPr/>
                </a:tc>
              </a:tr>
            </a:tbl>
          </a:graphicData>
        </a:graphic>
      </p:graphicFrame>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a:t>
            </a:r>
            <a:r>
              <a:rPr lang="en-US" dirty="0" smtClean="0">
                <a:latin typeface="Arial"/>
                <a:cs typeface="Arial"/>
              </a:rPr>
              <a:t>ō/ </a:t>
            </a:r>
            <a:r>
              <a:rPr lang="en-US" dirty="0" smtClean="0">
                <a:latin typeface="Arial"/>
                <a:cs typeface="Arial"/>
              </a:rPr>
              <a:t>Spellings</a:t>
            </a:r>
            <a:r>
              <a:rPr lang="en-US" dirty="0" smtClean="0"/>
              <a:t> </a:t>
            </a:r>
            <a:endParaRPr lang="en-US" dirty="0"/>
          </a:p>
        </p:txBody>
      </p:sp>
      <p:sp>
        <p:nvSpPr>
          <p:cNvPr id="3" name="Content Placeholder 2"/>
          <p:cNvSpPr>
            <a:spLocks noGrp="1"/>
          </p:cNvSpPr>
          <p:nvPr>
            <p:ph sz="quarter" idx="1"/>
          </p:nvPr>
        </p:nvSpPr>
        <p:spPr>
          <a:xfrm>
            <a:off x="2362200" y="1219200"/>
            <a:ext cx="6400800" cy="4419600"/>
          </a:xfrm>
        </p:spPr>
        <p:txBody>
          <a:bodyPr/>
          <a:lstStyle/>
          <a:p>
            <a:pPr algn="ctr">
              <a:buNone/>
            </a:pPr>
            <a:r>
              <a:rPr lang="en-US" sz="6600" dirty="0" smtClean="0"/>
              <a:t>t</a:t>
            </a:r>
            <a:r>
              <a:rPr lang="en-US" sz="6600" u="sng" dirty="0" smtClean="0"/>
              <a:t>oe</a:t>
            </a:r>
          </a:p>
          <a:p>
            <a:pPr algn="ctr">
              <a:buNone/>
            </a:pPr>
            <a:r>
              <a:rPr lang="en-US" sz="6600" dirty="0" smtClean="0"/>
              <a:t>m</a:t>
            </a:r>
            <a:r>
              <a:rPr lang="en-US" sz="6600" u="sng" dirty="0" smtClean="0"/>
              <a:t>o</a:t>
            </a:r>
            <a:r>
              <a:rPr lang="en-US" sz="6600" dirty="0" smtClean="0"/>
              <a:t>ld</a:t>
            </a:r>
          </a:p>
          <a:p>
            <a:pPr algn="ctr">
              <a:buNone/>
            </a:pPr>
            <a:r>
              <a:rPr lang="en-US" sz="6600" dirty="0" smtClean="0"/>
              <a:t>m</a:t>
            </a:r>
            <a:r>
              <a:rPr lang="en-US" sz="6600" u="sng" dirty="0" smtClean="0"/>
              <a:t>o</a:t>
            </a:r>
            <a:r>
              <a:rPr lang="en-US" sz="6600" dirty="0" smtClean="0"/>
              <a:t>st</a:t>
            </a:r>
          </a:p>
          <a:p>
            <a:pPr algn="ctr">
              <a:buNone/>
            </a:pPr>
            <a:r>
              <a:rPr lang="en-US" sz="6600" dirty="0" smtClean="0"/>
              <a:t>th</a:t>
            </a:r>
            <a:r>
              <a:rPr lang="en-US" sz="6600" u="sng" dirty="0" smtClean="0"/>
              <a:t>ough</a:t>
            </a:r>
          </a:p>
          <a:p>
            <a:pPr algn="ctr">
              <a:buNone/>
            </a:pPr>
            <a:r>
              <a:rPr lang="en-US" sz="6600" dirty="0" smtClean="0"/>
              <a:t>s</a:t>
            </a:r>
            <a:r>
              <a:rPr lang="en-US" sz="6600" u="sng" dirty="0" smtClean="0"/>
              <a:t>ou</a:t>
            </a:r>
            <a:r>
              <a:rPr lang="en-US" sz="6600" dirty="0" smtClean="0"/>
              <a:t>l</a:t>
            </a:r>
            <a:endParaRPr lang="en-US" sz="6600" dirty="0"/>
          </a:p>
        </p:txBody>
      </p:sp>
      <p:sp>
        <p:nvSpPr>
          <p:cNvPr id="4" name="TextBox 3"/>
          <p:cNvSpPr txBox="1"/>
          <p:nvPr/>
        </p:nvSpPr>
        <p:spPr>
          <a:xfrm>
            <a:off x="914400" y="4495800"/>
            <a:ext cx="2514600" cy="1754326"/>
          </a:xfrm>
          <a:prstGeom prst="rect">
            <a:avLst/>
          </a:prstGeom>
          <a:noFill/>
        </p:spPr>
        <p:txBody>
          <a:bodyPr wrap="square" rtlCol="0">
            <a:spAutoFit/>
          </a:bodyPr>
          <a:lstStyle/>
          <a:p>
            <a:r>
              <a:rPr lang="en-US" dirty="0" smtClean="0"/>
              <a:t>the letter </a:t>
            </a:r>
            <a:r>
              <a:rPr lang="en-US" dirty="0" err="1" smtClean="0"/>
              <a:t>i</a:t>
            </a:r>
            <a:r>
              <a:rPr lang="en-US" dirty="0" smtClean="0"/>
              <a:t> when followed by two voiced consonants can make the /</a:t>
            </a:r>
            <a:r>
              <a:rPr lang="en-US" dirty="0" smtClean="0">
                <a:latin typeface="Arial"/>
                <a:cs typeface="Arial"/>
              </a:rPr>
              <a:t>ō</a:t>
            </a:r>
            <a:r>
              <a:rPr lang="en-US" dirty="0" smtClean="0">
                <a:latin typeface="Arial"/>
                <a:cs typeface="Arial"/>
              </a:rPr>
              <a:t>/ sound- usually only in –old and –</a:t>
            </a:r>
            <a:r>
              <a:rPr lang="en-US" dirty="0" err="1" smtClean="0">
                <a:latin typeface="Arial"/>
                <a:cs typeface="Arial"/>
              </a:rPr>
              <a:t>ost</a:t>
            </a:r>
            <a:r>
              <a:rPr lang="en-US" dirty="0" smtClean="0">
                <a:latin typeface="Arial"/>
                <a:cs typeface="Arial"/>
              </a:rPr>
              <a:t> word family </a:t>
            </a:r>
            <a:endParaRPr lang="en-U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a:t>
            </a:r>
            <a:r>
              <a:rPr lang="en-US" dirty="0" smtClean="0">
                <a:latin typeface="Arial"/>
                <a:cs typeface="Arial"/>
              </a:rPr>
              <a:t>ō</a:t>
            </a:r>
            <a:r>
              <a:rPr lang="en-US" dirty="0" smtClean="0">
                <a:latin typeface="Arial"/>
                <a:cs typeface="Arial"/>
              </a:rPr>
              <a:t>/ Spellings </a:t>
            </a:r>
            <a:endParaRPr lang="en-US" dirty="0"/>
          </a:p>
        </p:txBody>
      </p:sp>
      <p:graphicFrame>
        <p:nvGraphicFramePr>
          <p:cNvPr id="4" name="Table 3"/>
          <p:cNvGraphicFramePr>
            <a:graphicFrameLocks noGrp="1"/>
          </p:cNvGraphicFramePr>
          <p:nvPr/>
        </p:nvGraphicFramePr>
        <p:xfrm>
          <a:off x="2590800" y="1600200"/>
          <a:ext cx="6096000" cy="3657600"/>
        </p:xfrm>
        <a:graphic>
          <a:graphicData uri="http://schemas.openxmlformats.org/drawingml/2006/table">
            <a:tbl>
              <a:tblPr firstRow="1" bandRow="1">
                <a:tableStyleId>{D27102A9-8310-4765-A935-A1911B00CA55}</a:tableStyleId>
              </a:tblPr>
              <a:tblGrid>
                <a:gridCol w="3048000"/>
                <a:gridCol w="3048000"/>
              </a:tblGrid>
              <a:tr h="370840">
                <a:tc>
                  <a:txBody>
                    <a:bodyPr/>
                    <a:lstStyle/>
                    <a:p>
                      <a:r>
                        <a:rPr lang="en-US" sz="2400" b="0" dirty="0" smtClean="0">
                          <a:latin typeface="+mj-lt"/>
                        </a:rPr>
                        <a:t>Open Syllable – letter</a:t>
                      </a:r>
                      <a:r>
                        <a:rPr lang="en-US" sz="2400" b="0" baseline="0" dirty="0" smtClean="0">
                          <a:latin typeface="+mj-lt"/>
                        </a:rPr>
                        <a:t> o comes at the end of a syllable </a:t>
                      </a:r>
                      <a:endParaRPr lang="en-US" sz="2400" b="0" dirty="0">
                        <a:latin typeface="+mj-lt"/>
                      </a:endParaRPr>
                    </a:p>
                  </a:txBody>
                  <a:tcPr/>
                </a:tc>
                <a:tc>
                  <a:txBody>
                    <a:bodyPr/>
                    <a:lstStyle/>
                    <a:p>
                      <a:r>
                        <a:rPr lang="en-US" sz="2400" b="0" dirty="0" smtClean="0">
                          <a:latin typeface="+mj-lt"/>
                        </a:rPr>
                        <a:t>Potion, motion</a:t>
                      </a:r>
                      <a:endParaRPr lang="en-US" sz="2400" b="0" dirty="0">
                        <a:latin typeface="+mj-lt"/>
                      </a:endParaRPr>
                    </a:p>
                  </a:txBody>
                  <a:tcPr/>
                </a:tc>
              </a:tr>
              <a:tr h="370840">
                <a:tc>
                  <a:txBody>
                    <a:bodyPr/>
                    <a:lstStyle/>
                    <a:p>
                      <a:r>
                        <a:rPr lang="en-US" sz="2400" b="0" dirty="0" err="1" smtClean="0">
                          <a:latin typeface="+mj-lt"/>
                        </a:rPr>
                        <a:t>o_e</a:t>
                      </a:r>
                      <a:r>
                        <a:rPr lang="en-US" sz="2400" b="0" dirty="0" smtClean="0">
                          <a:latin typeface="+mj-lt"/>
                        </a:rPr>
                        <a:t>-</a:t>
                      </a:r>
                      <a:r>
                        <a:rPr lang="en-US" sz="2400" b="0" baseline="0" dirty="0" smtClean="0">
                          <a:latin typeface="+mj-lt"/>
                        </a:rPr>
                        <a:t> bossy e syllable</a:t>
                      </a:r>
                      <a:endParaRPr lang="en-US" sz="2400" b="0" dirty="0">
                        <a:latin typeface="+mj-lt"/>
                      </a:endParaRPr>
                    </a:p>
                  </a:txBody>
                  <a:tcPr/>
                </a:tc>
                <a:tc>
                  <a:txBody>
                    <a:bodyPr/>
                    <a:lstStyle/>
                    <a:p>
                      <a:r>
                        <a:rPr lang="en-US" sz="2400" b="0" dirty="0" smtClean="0">
                          <a:latin typeface="+mj-lt"/>
                        </a:rPr>
                        <a:t>Stoke, broke</a:t>
                      </a:r>
                      <a:endParaRPr lang="en-US" sz="2400" b="0" dirty="0">
                        <a:latin typeface="+mj-lt"/>
                      </a:endParaRPr>
                    </a:p>
                  </a:txBody>
                  <a:tcPr/>
                </a:tc>
              </a:tr>
              <a:tr h="370840">
                <a:tc>
                  <a:txBody>
                    <a:bodyPr/>
                    <a:lstStyle/>
                    <a:p>
                      <a:r>
                        <a:rPr lang="en-US" sz="2400" b="0" baseline="0" dirty="0" err="1" smtClean="0">
                          <a:latin typeface="+mj-lt"/>
                        </a:rPr>
                        <a:t>oa</a:t>
                      </a:r>
                      <a:r>
                        <a:rPr lang="en-US" sz="2400" b="0" baseline="0" dirty="0" smtClean="0">
                          <a:latin typeface="+mj-lt"/>
                        </a:rPr>
                        <a:t> that always comes at the beginning or middle of words </a:t>
                      </a:r>
                      <a:endParaRPr lang="en-US" sz="2400" b="0" dirty="0">
                        <a:latin typeface="+mj-lt"/>
                      </a:endParaRPr>
                    </a:p>
                  </a:txBody>
                  <a:tcPr/>
                </a:tc>
                <a:tc>
                  <a:txBody>
                    <a:bodyPr/>
                    <a:lstStyle/>
                    <a:p>
                      <a:r>
                        <a:rPr lang="en-US" sz="2400" b="0" dirty="0" smtClean="0">
                          <a:latin typeface="+mj-lt"/>
                        </a:rPr>
                        <a:t>Oat,</a:t>
                      </a:r>
                      <a:r>
                        <a:rPr lang="en-US" sz="2400" b="0" baseline="0" dirty="0" smtClean="0">
                          <a:latin typeface="+mj-lt"/>
                        </a:rPr>
                        <a:t> boat</a:t>
                      </a:r>
                      <a:endParaRPr lang="en-US" sz="2400" b="0" dirty="0">
                        <a:latin typeface="+mj-lt"/>
                      </a:endParaRPr>
                    </a:p>
                  </a:txBody>
                  <a:tcPr/>
                </a:tc>
              </a:tr>
              <a:tr h="370840">
                <a:tc>
                  <a:txBody>
                    <a:bodyPr/>
                    <a:lstStyle/>
                    <a:p>
                      <a:r>
                        <a:rPr lang="en-US" sz="2400" b="0" dirty="0" err="1" smtClean="0">
                          <a:latin typeface="+mj-lt"/>
                        </a:rPr>
                        <a:t>ow</a:t>
                      </a:r>
                      <a:r>
                        <a:rPr lang="en-US" sz="2400" b="0" dirty="0" smtClean="0">
                          <a:latin typeface="+mj-lt"/>
                        </a:rPr>
                        <a:t>- that comes at</a:t>
                      </a:r>
                      <a:r>
                        <a:rPr lang="en-US" sz="2400" b="0" baseline="0" dirty="0" smtClean="0">
                          <a:latin typeface="+mj-lt"/>
                        </a:rPr>
                        <a:t> the end of words</a:t>
                      </a:r>
                      <a:endParaRPr lang="en-US" sz="2400" b="0" dirty="0">
                        <a:latin typeface="+mj-lt"/>
                      </a:endParaRPr>
                    </a:p>
                  </a:txBody>
                  <a:tcPr/>
                </a:tc>
                <a:tc>
                  <a:txBody>
                    <a:bodyPr/>
                    <a:lstStyle/>
                    <a:p>
                      <a:r>
                        <a:rPr lang="en-US" sz="2400" b="0" dirty="0" smtClean="0">
                          <a:latin typeface="+mj-lt"/>
                        </a:rPr>
                        <a:t>Mow,</a:t>
                      </a:r>
                      <a:r>
                        <a:rPr lang="en-US" sz="2400" b="0" baseline="0" dirty="0" smtClean="0">
                          <a:latin typeface="+mj-lt"/>
                        </a:rPr>
                        <a:t> Grow</a:t>
                      </a:r>
                      <a:endParaRPr lang="en-US" sz="2400" b="0" dirty="0">
                        <a:latin typeface="+mj-lt"/>
                      </a:endParaRPr>
                    </a:p>
                  </a:txBody>
                  <a:tcPr/>
                </a:tc>
              </a:tr>
            </a:tbl>
          </a:graphicData>
        </a:graphic>
      </p:graphicFrame>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a:t>
            </a:r>
            <a:r>
              <a:rPr lang="en-US" dirty="0" smtClean="0">
                <a:latin typeface="Arial"/>
                <a:cs typeface="Arial"/>
              </a:rPr>
              <a:t>ī</a:t>
            </a:r>
            <a:r>
              <a:rPr lang="en-US" dirty="0" smtClean="0">
                <a:latin typeface="Arial"/>
                <a:cs typeface="Arial"/>
              </a:rPr>
              <a:t>/ </a:t>
            </a:r>
            <a:r>
              <a:rPr lang="en-US" dirty="0" smtClean="0">
                <a:latin typeface="Arial"/>
                <a:cs typeface="Arial"/>
              </a:rPr>
              <a:t>Spellings</a:t>
            </a:r>
            <a:r>
              <a:rPr lang="en-US" dirty="0" smtClean="0"/>
              <a:t> </a:t>
            </a:r>
            <a:endParaRPr lang="en-US" dirty="0"/>
          </a:p>
        </p:txBody>
      </p:sp>
      <p:sp>
        <p:nvSpPr>
          <p:cNvPr id="3" name="Content Placeholder 2"/>
          <p:cNvSpPr>
            <a:spLocks noGrp="1"/>
          </p:cNvSpPr>
          <p:nvPr>
            <p:ph sz="quarter" idx="1"/>
          </p:nvPr>
        </p:nvSpPr>
        <p:spPr/>
        <p:txBody>
          <a:bodyPr/>
          <a:lstStyle/>
          <a:p>
            <a:pPr algn="ctr">
              <a:buNone/>
            </a:pPr>
            <a:r>
              <a:rPr lang="en-US" sz="6600" dirty="0" smtClean="0"/>
              <a:t>p</a:t>
            </a:r>
            <a:r>
              <a:rPr lang="en-US" sz="6600" u="sng" dirty="0" smtClean="0"/>
              <a:t>ie</a:t>
            </a:r>
          </a:p>
          <a:p>
            <a:pPr algn="ctr">
              <a:buNone/>
            </a:pPr>
            <a:r>
              <a:rPr lang="en-US" sz="6600" dirty="0" smtClean="0"/>
              <a:t>b</a:t>
            </a:r>
            <a:r>
              <a:rPr lang="en-US" sz="6600" u="sng" dirty="0" smtClean="0"/>
              <a:t>y</a:t>
            </a:r>
            <a:r>
              <a:rPr lang="en-US" sz="6600" dirty="0" smtClean="0"/>
              <a:t>te</a:t>
            </a:r>
          </a:p>
          <a:p>
            <a:pPr algn="ctr">
              <a:buNone/>
            </a:pPr>
            <a:r>
              <a:rPr lang="en-US" sz="6600" dirty="0" smtClean="0"/>
              <a:t>f</a:t>
            </a:r>
            <a:r>
              <a:rPr lang="en-US" sz="6600" u="sng" dirty="0" smtClean="0"/>
              <a:t>i</a:t>
            </a:r>
            <a:r>
              <a:rPr lang="en-US" sz="6600" dirty="0" smtClean="0"/>
              <a:t>nd</a:t>
            </a:r>
          </a:p>
          <a:p>
            <a:pPr algn="ctr">
              <a:buNone/>
            </a:pPr>
            <a:r>
              <a:rPr lang="en-US" sz="6600" dirty="0" smtClean="0"/>
              <a:t>w</a:t>
            </a:r>
            <a:r>
              <a:rPr lang="en-US" sz="6600" u="sng" dirty="0" smtClean="0"/>
              <a:t>i</a:t>
            </a:r>
            <a:r>
              <a:rPr lang="en-US" sz="6600" dirty="0" smtClean="0"/>
              <a:t>ld</a:t>
            </a:r>
            <a:endParaRPr lang="en-US" sz="6600" dirty="0"/>
          </a:p>
        </p:txBody>
      </p:sp>
      <p:sp>
        <p:nvSpPr>
          <p:cNvPr id="4" name="TextBox 3"/>
          <p:cNvSpPr txBox="1"/>
          <p:nvPr/>
        </p:nvSpPr>
        <p:spPr>
          <a:xfrm>
            <a:off x="914400" y="4495800"/>
            <a:ext cx="2514600" cy="1754326"/>
          </a:xfrm>
          <a:prstGeom prst="rect">
            <a:avLst/>
          </a:prstGeom>
          <a:noFill/>
        </p:spPr>
        <p:txBody>
          <a:bodyPr wrap="square" rtlCol="0">
            <a:spAutoFit/>
          </a:bodyPr>
          <a:lstStyle/>
          <a:p>
            <a:r>
              <a:rPr lang="en-US" dirty="0" smtClean="0"/>
              <a:t>the letter o when followed by two voiced consonants can make the /</a:t>
            </a:r>
            <a:r>
              <a:rPr lang="en-US" dirty="0" smtClean="0">
                <a:latin typeface="Arial"/>
                <a:cs typeface="Arial"/>
              </a:rPr>
              <a:t>ī/ sound- usually only in –</a:t>
            </a:r>
            <a:r>
              <a:rPr lang="en-US" dirty="0" err="1" smtClean="0">
                <a:latin typeface="Arial"/>
                <a:cs typeface="Arial"/>
              </a:rPr>
              <a:t>ind</a:t>
            </a:r>
            <a:r>
              <a:rPr lang="en-US" dirty="0" smtClean="0">
                <a:latin typeface="Arial"/>
                <a:cs typeface="Arial"/>
              </a:rPr>
              <a:t> and –</a:t>
            </a:r>
            <a:r>
              <a:rPr lang="en-US" dirty="0" err="1" smtClean="0">
                <a:latin typeface="Arial"/>
                <a:cs typeface="Arial"/>
              </a:rPr>
              <a:t>ild</a:t>
            </a:r>
            <a:r>
              <a:rPr lang="en-US" dirty="0" smtClean="0">
                <a:latin typeface="Arial"/>
                <a:cs typeface="Arial"/>
              </a:rPr>
              <a:t> word family </a:t>
            </a:r>
            <a:endParaRPr lang="en-US"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a:t>
            </a:r>
            <a:r>
              <a:rPr lang="en-US" dirty="0" smtClean="0">
                <a:latin typeface="Arial"/>
                <a:cs typeface="Arial"/>
              </a:rPr>
              <a:t>ū/ Spellings </a:t>
            </a:r>
            <a:endParaRPr lang="en-US" dirty="0"/>
          </a:p>
        </p:txBody>
      </p:sp>
      <p:graphicFrame>
        <p:nvGraphicFramePr>
          <p:cNvPr id="4" name="Table 3"/>
          <p:cNvGraphicFramePr>
            <a:graphicFrameLocks noGrp="1"/>
          </p:cNvGraphicFramePr>
          <p:nvPr/>
        </p:nvGraphicFramePr>
        <p:xfrm>
          <a:off x="2590800" y="1600200"/>
          <a:ext cx="6096000" cy="3291840"/>
        </p:xfrm>
        <a:graphic>
          <a:graphicData uri="http://schemas.openxmlformats.org/drawingml/2006/table">
            <a:tbl>
              <a:tblPr firstRow="1" bandRow="1">
                <a:tableStyleId>{D27102A9-8310-4765-A935-A1911B00CA55}</a:tableStyleId>
              </a:tblPr>
              <a:tblGrid>
                <a:gridCol w="3048000"/>
                <a:gridCol w="3048000"/>
              </a:tblGrid>
              <a:tr h="370840">
                <a:tc>
                  <a:txBody>
                    <a:bodyPr/>
                    <a:lstStyle/>
                    <a:p>
                      <a:r>
                        <a:rPr lang="en-US" sz="2400" b="0" dirty="0" smtClean="0">
                          <a:latin typeface="+mj-lt"/>
                        </a:rPr>
                        <a:t>Open Syllable – letter</a:t>
                      </a:r>
                      <a:r>
                        <a:rPr lang="en-US" sz="2400" b="0" baseline="0" dirty="0" smtClean="0">
                          <a:latin typeface="+mj-lt"/>
                        </a:rPr>
                        <a:t> u comes at the end of a syllable </a:t>
                      </a:r>
                      <a:endParaRPr lang="en-US" sz="2400" b="0" dirty="0">
                        <a:latin typeface="+mj-lt"/>
                      </a:endParaRPr>
                    </a:p>
                  </a:txBody>
                  <a:tcPr/>
                </a:tc>
                <a:tc>
                  <a:txBody>
                    <a:bodyPr/>
                    <a:lstStyle/>
                    <a:p>
                      <a:r>
                        <a:rPr lang="en-US" sz="2400" b="0" dirty="0" smtClean="0">
                          <a:latin typeface="+mj-lt"/>
                        </a:rPr>
                        <a:t>Music, gnu</a:t>
                      </a:r>
                      <a:endParaRPr lang="en-US" sz="2400" b="0" dirty="0">
                        <a:latin typeface="+mj-lt"/>
                      </a:endParaRPr>
                    </a:p>
                  </a:txBody>
                  <a:tcPr/>
                </a:tc>
              </a:tr>
              <a:tr h="370840">
                <a:tc>
                  <a:txBody>
                    <a:bodyPr/>
                    <a:lstStyle/>
                    <a:p>
                      <a:r>
                        <a:rPr lang="en-US" sz="2400" b="0" dirty="0" err="1" smtClean="0">
                          <a:latin typeface="+mj-lt"/>
                        </a:rPr>
                        <a:t>u_e</a:t>
                      </a:r>
                      <a:r>
                        <a:rPr lang="en-US" sz="2400" b="0" dirty="0" smtClean="0">
                          <a:latin typeface="+mj-lt"/>
                        </a:rPr>
                        <a:t>-</a:t>
                      </a:r>
                      <a:r>
                        <a:rPr lang="en-US" sz="2400" b="0" baseline="0" dirty="0" smtClean="0">
                          <a:latin typeface="+mj-lt"/>
                        </a:rPr>
                        <a:t> bossy e syllable</a:t>
                      </a:r>
                      <a:endParaRPr lang="en-US" sz="2400" b="0" dirty="0">
                        <a:latin typeface="+mj-lt"/>
                      </a:endParaRPr>
                    </a:p>
                  </a:txBody>
                  <a:tcPr/>
                </a:tc>
                <a:tc>
                  <a:txBody>
                    <a:bodyPr/>
                    <a:lstStyle/>
                    <a:p>
                      <a:r>
                        <a:rPr lang="en-US" sz="2400" b="0" dirty="0" smtClean="0">
                          <a:latin typeface="+mj-lt"/>
                        </a:rPr>
                        <a:t>Flute,</a:t>
                      </a:r>
                      <a:r>
                        <a:rPr lang="en-US" sz="2400" b="0" baseline="0" dirty="0" smtClean="0">
                          <a:latin typeface="+mj-lt"/>
                        </a:rPr>
                        <a:t> brute</a:t>
                      </a:r>
                      <a:endParaRPr lang="en-US" sz="2400" b="0" dirty="0">
                        <a:latin typeface="+mj-lt"/>
                      </a:endParaRPr>
                    </a:p>
                  </a:txBody>
                  <a:tcPr/>
                </a:tc>
              </a:tr>
              <a:tr h="370840">
                <a:tc>
                  <a:txBody>
                    <a:bodyPr/>
                    <a:lstStyle/>
                    <a:p>
                      <a:r>
                        <a:rPr lang="en-US" sz="2400" b="0" baseline="0" dirty="0" err="1" smtClean="0">
                          <a:latin typeface="+mj-lt"/>
                        </a:rPr>
                        <a:t>ew</a:t>
                      </a:r>
                      <a:r>
                        <a:rPr lang="en-US" sz="2400" b="0" baseline="0" dirty="0" smtClean="0">
                          <a:latin typeface="+mj-lt"/>
                        </a:rPr>
                        <a:t>-that always comes at the end words</a:t>
                      </a:r>
                      <a:endParaRPr lang="en-US" sz="2400" b="0" dirty="0">
                        <a:latin typeface="+mj-lt"/>
                      </a:endParaRPr>
                    </a:p>
                  </a:txBody>
                  <a:tcPr/>
                </a:tc>
                <a:tc>
                  <a:txBody>
                    <a:bodyPr/>
                    <a:lstStyle/>
                    <a:p>
                      <a:r>
                        <a:rPr lang="en-US" sz="2400" b="0" dirty="0" smtClean="0">
                          <a:latin typeface="+mj-lt"/>
                        </a:rPr>
                        <a:t>Few,</a:t>
                      </a:r>
                      <a:r>
                        <a:rPr lang="en-US" sz="2400" b="0" baseline="0" dirty="0" smtClean="0">
                          <a:latin typeface="+mj-lt"/>
                        </a:rPr>
                        <a:t> new</a:t>
                      </a:r>
                      <a:endParaRPr lang="en-US" sz="2400" b="0" dirty="0">
                        <a:latin typeface="+mj-lt"/>
                      </a:endParaRPr>
                    </a:p>
                  </a:txBody>
                  <a:tcPr/>
                </a:tc>
              </a:tr>
              <a:tr h="370840">
                <a:tc>
                  <a:txBody>
                    <a:bodyPr/>
                    <a:lstStyle/>
                    <a:p>
                      <a:r>
                        <a:rPr lang="en-US" sz="2400" b="0" dirty="0" err="1" smtClean="0">
                          <a:latin typeface="+mj-lt"/>
                        </a:rPr>
                        <a:t>ue</a:t>
                      </a:r>
                      <a:r>
                        <a:rPr lang="en-US" sz="2400" b="0" dirty="0" smtClean="0">
                          <a:latin typeface="+mj-lt"/>
                        </a:rPr>
                        <a:t>- that comes</a:t>
                      </a:r>
                      <a:r>
                        <a:rPr lang="en-US" sz="2400" b="0" baseline="0" dirty="0" smtClean="0">
                          <a:latin typeface="+mj-lt"/>
                        </a:rPr>
                        <a:t> at the end of syllables</a:t>
                      </a:r>
                      <a:endParaRPr lang="en-US" sz="2400" b="0" dirty="0">
                        <a:latin typeface="+mj-lt"/>
                      </a:endParaRPr>
                    </a:p>
                  </a:txBody>
                  <a:tcPr/>
                </a:tc>
                <a:tc>
                  <a:txBody>
                    <a:bodyPr/>
                    <a:lstStyle/>
                    <a:p>
                      <a:r>
                        <a:rPr lang="en-US" sz="2400" b="0" dirty="0" smtClean="0">
                          <a:latin typeface="+mj-lt"/>
                        </a:rPr>
                        <a:t>Tuesday,</a:t>
                      </a:r>
                      <a:r>
                        <a:rPr lang="en-US" sz="2400" b="0" baseline="0" dirty="0" smtClean="0">
                          <a:latin typeface="+mj-lt"/>
                        </a:rPr>
                        <a:t> blue</a:t>
                      </a:r>
                      <a:endParaRPr lang="en-US" sz="2400" b="0" dirty="0">
                        <a:latin typeface="+mj-lt"/>
                      </a:endParaRPr>
                    </a:p>
                  </a:txBody>
                  <a:tcPr/>
                </a:tc>
              </a:tr>
            </a:tbl>
          </a:graphicData>
        </a:graphic>
      </p:graphicFrame>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a:t>
            </a:r>
            <a:r>
              <a:rPr lang="en-US" dirty="0" smtClean="0">
                <a:latin typeface="Arial"/>
                <a:cs typeface="Arial"/>
              </a:rPr>
              <a:t>ū/ </a:t>
            </a:r>
            <a:r>
              <a:rPr lang="en-US" dirty="0" smtClean="0">
                <a:latin typeface="Arial"/>
                <a:cs typeface="Arial"/>
              </a:rPr>
              <a:t>Spellings</a:t>
            </a:r>
            <a:r>
              <a:rPr lang="en-US" dirty="0" smtClean="0"/>
              <a:t> </a:t>
            </a:r>
            <a:endParaRPr lang="en-US" dirty="0"/>
          </a:p>
        </p:txBody>
      </p:sp>
      <p:sp>
        <p:nvSpPr>
          <p:cNvPr id="3" name="Content Placeholder 2"/>
          <p:cNvSpPr>
            <a:spLocks noGrp="1"/>
          </p:cNvSpPr>
          <p:nvPr>
            <p:ph sz="quarter" idx="1"/>
          </p:nvPr>
        </p:nvSpPr>
        <p:spPr/>
        <p:txBody>
          <a:bodyPr/>
          <a:lstStyle/>
          <a:p>
            <a:pPr algn="ctr">
              <a:buNone/>
            </a:pPr>
            <a:r>
              <a:rPr lang="en-US" sz="6600" dirty="0" smtClean="0"/>
              <a:t>s</a:t>
            </a:r>
            <a:r>
              <a:rPr lang="en-US" sz="6600" u="sng" dirty="0" smtClean="0"/>
              <a:t>ui</a:t>
            </a:r>
            <a:r>
              <a:rPr lang="en-US" sz="6600" dirty="0" smtClean="0"/>
              <a:t>t</a:t>
            </a:r>
          </a:p>
          <a:p>
            <a:pPr algn="ctr">
              <a:buNone/>
            </a:pPr>
            <a:r>
              <a:rPr lang="en-US" sz="6600" u="sng" dirty="0" smtClean="0"/>
              <a:t>eu</a:t>
            </a:r>
            <a:r>
              <a:rPr lang="en-US" sz="6600" dirty="0" smtClean="0"/>
              <a:t>phonic</a:t>
            </a:r>
            <a:endParaRPr lang="en-US" sz="6600"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a:t>
            </a:r>
            <a:r>
              <a:rPr lang="en-US" dirty="0" smtClean="0">
                <a:latin typeface="Arial"/>
                <a:cs typeface="Arial"/>
              </a:rPr>
              <a:t>aw/ Spellings </a:t>
            </a:r>
            <a:endParaRPr lang="en-US" dirty="0"/>
          </a:p>
        </p:txBody>
      </p:sp>
      <p:graphicFrame>
        <p:nvGraphicFramePr>
          <p:cNvPr id="4" name="Table 3"/>
          <p:cNvGraphicFramePr>
            <a:graphicFrameLocks noGrp="1"/>
          </p:cNvGraphicFramePr>
          <p:nvPr/>
        </p:nvGraphicFramePr>
        <p:xfrm>
          <a:off x="2590800" y="1600200"/>
          <a:ext cx="6096000" cy="2926080"/>
        </p:xfrm>
        <a:graphic>
          <a:graphicData uri="http://schemas.openxmlformats.org/drawingml/2006/table">
            <a:tbl>
              <a:tblPr firstRow="1" bandRow="1">
                <a:tableStyleId>{D27102A9-8310-4765-A935-A1911B00CA55}</a:tableStyleId>
              </a:tblPr>
              <a:tblGrid>
                <a:gridCol w="3048000"/>
                <a:gridCol w="3048000"/>
              </a:tblGrid>
              <a:tr h="370840">
                <a:tc>
                  <a:txBody>
                    <a:bodyPr/>
                    <a:lstStyle/>
                    <a:p>
                      <a:r>
                        <a:rPr lang="en-US" sz="2400" b="0" dirty="0" smtClean="0">
                          <a:latin typeface="+mj-lt"/>
                        </a:rPr>
                        <a:t>au- never at the end of a word </a:t>
                      </a:r>
                      <a:endParaRPr lang="en-US" sz="2400" b="0" dirty="0">
                        <a:latin typeface="+mj-lt"/>
                      </a:endParaRPr>
                    </a:p>
                  </a:txBody>
                  <a:tcPr/>
                </a:tc>
                <a:tc>
                  <a:txBody>
                    <a:bodyPr/>
                    <a:lstStyle/>
                    <a:p>
                      <a:r>
                        <a:rPr lang="en-US" sz="2400" b="0" dirty="0" smtClean="0">
                          <a:latin typeface="+mj-lt"/>
                        </a:rPr>
                        <a:t>Applaud, vault</a:t>
                      </a:r>
                      <a:endParaRPr lang="en-US" sz="2400" b="0" dirty="0">
                        <a:latin typeface="+mj-lt"/>
                      </a:endParaRPr>
                    </a:p>
                  </a:txBody>
                  <a:tcPr/>
                </a:tc>
              </a:tr>
              <a:tr h="370840">
                <a:tc>
                  <a:txBody>
                    <a:bodyPr/>
                    <a:lstStyle/>
                    <a:p>
                      <a:r>
                        <a:rPr lang="en-US" sz="2400" b="0" dirty="0" smtClean="0">
                          <a:latin typeface="+mj-lt"/>
                        </a:rPr>
                        <a:t>aw-</a:t>
                      </a:r>
                      <a:r>
                        <a:rPr lang="en-US" sz="2400" b="0" baseline="0" dirty="0" smtClean="0">
                          <a:latin typeface="+mj-lt"/>
                        </a:rPr>
                        <a:t> in the middle or  end of a word </a:t>
                      </a:r>
                      <a:endParaRPr lang="en-US" sz="2400" b="0" dirty="0">
                        <a:latin typeface="+mj-lt"/>
                      </a:endParaRPr>
                    </a:p>
                  </a:txBody>
                  <a:tcPr/>
                </a:tc>
                <a:tc>
                  <a:txBody>
                    <a:bodyPr/>
                    <a:lstStyle/>
                    <a:p>
                      <a:r>
                        <a:rPr lang="en-US" sz="2400" b="0" dirty="0" smtClean="0">
                          <a:latin typeface="+mj-lt"/>
                        </a:rPr>
                        <a:t>Saw,</a:t>
                      </a:r>
                      <a:r>
                        <a:rPr lang="en-US" sz="2400" b="0" baseline="0" dirty="0" smtClean="0">
                          <a:latin typeface="+mj-lt"/>
                        </a:rPr>
                        <a:t> pawn</a:t>
                      </a:r>
                      <a:endParaRPr lang="en-US" sz="2400" b="0" dirty="0">
                        <a:latin typeface="+mj-lt"/>
                      </a:endParaRPr>
                    </a:p>
                  </a:txBody>
                  <a:tcPr/>
                </a:tc>
              </a:tr>
              <a:tr h="370840">
                <a:tc>
                  <a:txBody>
                    <a:bodyPr/>
                    <a:lstStyle/>
                    <a:p>
                      <a:r>
                        <a:rPr lang="en-US" sz="2400" b="0" baseline="0" dirty="0" smtClean="0">
                          <a:latin typeface="+mj-lt"/>
                        </a:rPr>
                        <a:t>aught- Anglo Saxon- very rare</a:t>
                      </a:r>
                      <a:endParaRPr lang="en-US" sz="2400" b="0" dirty="0">
                        <a:latin typeface="+mj-lt"/>
                      </a:endParaRPr>
                    </a:p>
                  </a:txBody>
                  <a:tcPr/>
                </a:tc>
                <a:tc>
                  <a:txBody>
                    <a:bodyPr/>
                    <a:lstStyle/>
                    <a:p>
                      <a:r>
                        <a:rPr lang="en-US" sz="2400" b="0" dirty="0" smtClean="0">
                          <a:latin typeface="+mj-lt"/>
                        </a:rPr>
                        <a:t>Fraught,</a:t>
                      </a:r>
                      <a:r>
                        <a:rPr lang="en-US" sz="2400" b="0" baseline="0" dirty="0" smtClean="0">
                          <a:latin typeface="+mj-lt"/>
                        </a:rPr>
                        <a:t> daughter </a:t>
                      </a:r>
                      <a:endParaRPr lang="en-US" sz="2400" b="0" dirty="0">
                        <a:latin typeface="+mj-lt"/>
                      </a:endParaRPr>
                    </a:p>
                  </a:txBody>
                  <a:tcPr/>
                </a:tc>
              </a:tr>
              <a:tr h="370840">
                <a:tc>
                  <a:txBody>
                    <a:bodyPr/>
                    <a:lstStyle/>
                    <a:p>
                      <a:r>
                        <a:rPr lang="en-US" sz="2400" b="0" dirty="0" smtClean="0">
                          <a:latin typeface="+mj-lt"/>
                        </a:rPr>
                        <a:t>a-</a:t>
                      </a:r>
                      <a:r>
                        <a:rPr lang="en-US" sz="2400" b="0" baseline="0" dirty="0" smtClean="0">
                          <a:latin typeface="+mj-lt"/>
                        </a:rPr>
                        <a:t> very rare</a:t>
                      </a:r>
                      <a:endParaRPr lang="en-US" sz="2400" b="0" dirty="0">
                        <a:latin typeface="+mj-lt"/>
                      </a:endParaRPr>
                    </a:p>
                  </a:txBody>
                  <a:tcPr/>
                </a:tc>
                <a:tc>
                  <a:txBody>
                    <a:bodyPr/>
                    <a:lstStyle/>
                    <a:p>
                      <a:r>
                        <a:rPr lang="en-US" sz="2400" b="0" dirty="0" smtClean="0">
                          <a:latin typeface="+mj-lt"/>
                        </a:rPr>
                        <a:t>Water,</a:t>
                      </a:r>
                      <a:r>
                        <a:rPr lang="en-US" sz="2400" b="0" baseline="0" dirty="0" smtClean="0">
                          <a:latin typeface="+mj-lt"/>
                        </a:rPr>
                        <a:t> father</a:t>
                      </a:r>
                      <a:endParaRPr lang="en-US" sz="2400" b="0" dirty="0">
                        <a:latin typeface="+mj-lt"/>
                      </a:endParaRPr>
                    </a:p>
                  </a:txBody>
                  <a:tcPr/>
                </a:tc>
              </a:tr>
            </a:tbl>
          </a:graphicData>
        </a:graphic>
      </p:graphicFrame>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a:t>
            </a:r>
            <a:r>
              <a:rPr lang="en-US" dirty="0" smtClean="0">
                <a:latin typeface="Arial"/>
                <a:cs typeface="Arial"/>
              </a:rPr>
              <a:t>aw/ </a:t>
            </a:r>
            <a:r>
              <a:rPr lang="en-US" dirty="0" smtClean="0">
                <a:latin typeface="Arial"/>
                <a:cs typeface="Arial"/>
              </a:rPr>
              <a:t>Spellings</a:t>
            </a:r>
            <a:r>
              <a:rPr lang="en-US" dirty="0" smtClean="0"/>
              <a:t> </a:t>
            </a:r>
            <a:endParaRPr lang="en-US" dirty="0"/>
          </a:p>
        </p:txBody>
      </p:sp>
      <p:sp>
        <p:nvSpPr>
          <p:cNvPr id="3" name="Content Placeholder 2"/>
          <p:cNvSpPr>
            <a:spLocks noGrp="1"/>
          </p:cNvSpPr>
          <p:nvPr>
            <p:ph sz="quarter" idx="1"/>
          </p:nvPr>
        </p:nvSpPr>
        <p:spPr/>
        <p:txBody>
          <a:bodyPr/>
          <a:lstStyle/>
          <a:p>
            <a:pPr algn="ctr">
              <a:buNone/>
            </a:pPr>
            <a:r>
              <a:rPr lang="en-US" sz="6600" dirty="0" smtClean="0"/>
              <a:t>t</a:t>
            </a:r>
            <a:r>
              <a:rPr lang="en-US" sz="6600" u="sng" dirty="0" smtClean="0"/>
              <a:t>a</a:t>
            </a:r>
            <a:r>
              <a:rPr lang="en-US" sz="6600" dirty="0" smtClean="0"/>
              <a:t>lk</a:t>
            </a:r>
          </a:p>
          <a:p>
            <a:pPr algn="ctr">
              <a:buNone/>
            </a:pPr>
            <a:r>
              <a:rPr lang="en-US" sz="6600" dirty="0" smtClean="0"/>
              <a:t>t</a:t>
            </a:r>
            <a:r>
              <a:rPr lang="en-US" sz="6600" u="sng" dirty="0" smtClean="0"/>
              <a:t>a</a:t>
            </a:r>
            <a:r>
              <a:rPr lang="en-US" sz="6600" dirty="0" smtClean="0"/>
              <a:t>ll</a:t>
            </a:r>
            <a:endParaRPr lang="en-US" sz="6600" dirty="0"/>
          </a:p>
        </p:txBody>
      </p:sp>
      <p:sp>
        <p:nvSpPr>
          <p:cNvPr id="4" name="TextBox 3"/>
          <p:cNvSpPr txBox="1"/>
          <p:nvPr/>
        </p:nvSpPr>
        <p:spPr>
          <a:xfrm>
            <a:off x="914400" y="4495800"/>
            <a:ext cx="2514600" cy="923330"/>
          </a:xfrm>
          <a:prstGeom prst="rect">
            <a:avLst/>
          </a:prstGeom>
          <a:noFill/>
        </p:spPr>
        <p:txBody>
          <a:bodyPr wrap="square" rtlCol="0">
            <a:spAutoFit/>
          </a:bodyPr>
          <a:lstStyle/>
          <a:p>
            <a:r>
              <a:rPr lang="en-US" dirty="0" smtClean="0"/>
              <a:t>the letter L has an influence on how the /</a:t>
            </a:r>
            <a:r>
              <a:rPr lang="vi-VN" dirty="0" smtClean="0">
                <a:latin typeface="Arial"/>
                <a:cs typeface="Arial"/>
              </a:rPr>
              <a:t>ă</a:t>
            </a:r>
            <a:r>
              <a:rPr lang="en-US" dirty="0" smtClean="0">
                <a:latin typeface="Arial"/>
                <a:cs typeface="Arial"/>
              </a:rPr>
              <a:t>/ is pronounced </a:t>
            </a:r>
            <a:endParaRPr lang="en-US"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a:t>
            </a:r>
            <a:r>
              <a:rPr lang="en-US" dirty="0" err="1" smtClean="0">
                <a:latin typeface="Arial"/>
                <a:cs typeface="Arial"/>
              </a:rPr>
              <a:t>oi</a:t>
            </a:r>
            <a:r>
              <a:rPr lang="en-US" dirty="0" smtClean="0">
                <a:latin typeface="Arial"/>
                <a:cs typeface="Arial"/>
              </a:rPr>
              <a:t>/ Spellings </a:t>
            </a:r>
            <a:endParaRPr lang="en-US" dirty="0"/>
          </a:p>
        </p:txBody>
      </p:sp>
      <p:graphicFrame>
        <p:nvGraphicFramePr>
          <p:cNvPr id="4" name="Table 3"/>
          <p:cNvGraphicFramePr>
            <a:graphicFrameLocks noGrp="1"/>
          </p:cNvGraphicFramePr>
          <p:nvPr/>
        </p:nvGraphicFramePr>
        <p:xfrm>
          <a:off x="2590800" y="1600200"/>
          <a:ext cx="6096000" cy="1645920"/>
        </p:xfrm>
        <a:graphic>
          <a:graphicData uri="http://schemas.openxmlformats.org/drawingml/2006/table">
            <a:tbl>
              <a:tblPr firstRow="1" bandRow="1">
                <a:tableStyleId>{D27102A9-8310-4765-A935-A1911B00CA55}</a:tableStyleId>
              </a:tblPr>
              <a:tblGrid>
                <a:gridCol w="3048000"/>
                <a:gridCol w="3048000"/>
              </a:tblGrid>
              <a:tr h="370840">
                <a:tc>
                  <a:txBody>
                    <a:bodyPr/>
                    <a:lstStyle/>
                    <a:p>
                      <a:r>
                        <a:rPr lang="en-US" sz="2400" b="0" dirty="0" err="1" smtClean="0">
                          <a:latin typeface="+mj-lt"/>
                        </a:rPr>
                        <a:t>oi</a:t>
                      </a:r>
                      <a:r>
                        <a:rPr lang="en-US" sz="2400" b="0" dirty="0" smtClean="0">
                          <a:latin typeface="+mj-lt"/>
                        </a:rPr>
                        <a:t>-</a:t>
                      </a:r>
                      <a:r>
                        <a:rPr lang="en-US" sz="2400" b="0" baseline="0" dirty="0" smtClean="0">
                          <a:latin typeface="+mj-lt"/>
                        </a:rPr>
                        <a:t> never at the end of a word </a:t>
                      </a:r>
                      <a:endParaRPr lang="en-US" sz="2400" b="0" dirty="0">
                        <a:latin typeface="+mj-lt"/>
                      </a:endParaRPr>
                    </a:p>
                  </a:txBody>
                  <a:tcPr/>
                </a:tc>
                <a:tc>
                  <a:txBody>
                    <a:bodyPr/>
                    <a:lstStyle/>
                    <a:p>
                      <a:r>
                        <a:rPr lang="en-US" sz="2400" b="0" dirty="0" smtClean="0">
                          <a:latin typeface="+mj-lt"/>
                        </a:rPr>
                        <a:t>Boisterous, boil</a:t>
                      </a:r>
                      <a:endParaRPr lang="en-US" sz="2400" b="0" dirty="0">
                        <a:latin typeface="+mj-lt"/>
                      </a:endParaRPr>
                    </a:p>
                  </a:txBody>
                  <a:tcPr/>
                </a:tc>
              </a:tr>
              <a:tr h="370840">
                <a:tc>
                  <a:txBody>
                    <a:bodyPr/>
                    <a:lstStyle/>
                    <a:p>
                      <a:r>
                        <a:rPr lang="en-US" sz="2400" b="0" dirty="0" err="1" smtClean="0">
                          <a:latin typeface="+mj-lt"/>
                        </a:rPr>
                        <a:t>oy</a:t>
                      </a:r>
                      <a:r>
                        <a:rPr lang="en-US" sz="2400" b="0" dirty="0" smtClean="0">
                          <a:latin typeface="+mj-lt"/>
                        </a:rPr>
                        <a:t>- in any</a:t>
                      </a:r>
                      <a:r>
                        <a:rPr lang="en-US" sz="2400" b="0" baseline="0" dirty="0" smtClean="0">
                          <a:latin typeface="+mj-lt"/>
                        </a:rPr>
                        <a:t> position of a word </a:t>
                      </a:r>
                      <a:endParaRPr lang="en-US" sz="2400" b="0" dirty="0">
                        <a:latin typeface="+mj-lt"/>
                      </a:endParaRPr>
                    </a:p>
                  </a:txBody>
                  <a:tcPr/>
                </a:tc>
                <a:tc>
                  <a:txBody>
                    <a:bodyPr/>
                    <a:lstStyle/>
                    <a:p>
                      <a:r>
                        <a:rPr lang="en-US" sz="2400" b="0" dirty="0" smtClean="0">
                          <a:latin typeface="+mj-lt"/>
                        </a:rPr>
                        <a:t>Coy, toy</a:t>
                      </a:r>
                      <a:endParaRPr lang="en-US" sz="2400" b="0" dirty="0">
                        <a:latin typeface="+mj-lt"/>
                      </a:endParaRPr>
                    </a:p>
                  </a:txBody>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Analytical </a:t>
            </a:r>
            <a:r>
              <a:rPr lang="en-US" dirty="0" err="1" smtClean="0"/>
              <a:t>vs</a:t>
            </a:r>
            <a:r>
              <a:rPr lang="en-US" dirty="0" smtClean="0"/>
              <a:t> Synthetic  </a:t>
            </a:r>
            <a:endParaRPr lang="en-US" dirty="0"/>
          </a:p>
        </p:txBody>
      </p:sp>
      <p:cxnSp>
        <p:nvCxnSpPr>
          <p:cNvPr id="5" name="Straight Connector 4"/>
          <p:cNvCxnSpPr/>
          <p:nvPr/>
        </p:nvCxnSpPr>
        <p:spPr>
          <a:xfrm>
            <a:off x="533400" y="2133600"/>
            <a:ext cx="7848600" cy="0"/>
          </a:xfrm>
          <a:prstGeom prst="line">
            <a:avLst/>
          </a:prstGeom>
          <a:ln w="127000"/>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4114800" y="2057400"/>
            <a:ext cx="0" cy="4267200"/>
          </a:xfrm>
          <a:prstGeom prst="line">
            <a:avLst/>
          </a:prstGeom>
          <a:ln w="127000"/>
        </p:spPr>
        <p:style>
          <a:lnRef idx="1">
            <a:schemeClr val="accent1"/>
          </a:lnRef>
          <a:fillRef idx="0">
            <a:schemeClr val="accent1"/>
          </a:fillRef>
          <a:effectRef idx="0">
            <a:schemeClr val="accent1"/>
          </a:effectRef>
          <a:fontRef idx="minor">
            <a:schemeClr val="tx1"/>
          </a:fontRef>
        </p:style>
      </p:cxnSp>
      <p:sp>
        <p:nvSpPr>
          <p:cNvPr id="11" name="Cross 10"/>
          <p:cNvSpPr/>
          <p:nvPr/>
        </p:nvSpPr>
        <p:spPr>
          <a:xfrm>
            <a:off x="1981200" y="1143000"/>
            <a:ext cx="990600" cy="914400"/>
          </a:xfrm>
          <a:prstGeom prst="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p:cNvSpPr/>
          <p:nvPr/>
        </p:nvSpPr>
        <p:spPr>
          <a:xfrm>
            <a:off x="5791200" y="990600"/>
            <a:ext cx="1219200" cy="990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a:t>
            </a:r>
            <a:r>
              <a:rPr lang="en-US" dirty="0" err="1" smtClean="0">
                <a:latin typeface="Arial"/>
                <a:cs typeface="Arial"/>
              </a:rPr>
              <a:t>ou</a:t>
            </a:r>
            <a:r>
              <a:rPr lang="en-US" dirty="0" smtClean="0">
                <a:latin typeface="Arial"/>
                <a:cs typeface="Arial"/>
              </a:rPr>
              <a:t>/ Spellings </a:t>
            </a:r>
            <a:endParaRPr lang="en-US" dirty="0"/>
          </a:p>
        </p:txBody>
      </p:sp>
      <p:graphicFrame>
        <p:nvGraphicFramePr>
          <p:cNvPr id="4" name="Table 3"/>
          <p:cNvGraphicFramePr>
            <a:graphicFrameLocks noGrp="1"/>
          </p:cNvGraphicFramePr>
          <p:nvPr/>
        </p:nvGraphicFramePr>
        <p:xfrm>
          <a:off x="2590800" y="1600200"/>
          <a:ext cx="6096000" cy="2011680"/>
        </p:xfrm>
        <a:graphic>
          <a:graphicData uri="http://schemas.openxmlformats.org/drawingml/2006/table">
            <a:tbl>
              <a:tblPr firstRow="1" bandRow="1">
                <a:tableStyleId>{D27102A9-8310-4765-A935-A1911B00CA55}</a:tableStyleId>
              </a:tblPr>
              <a:tblGrid>
                <a:gridCol w="3048000"/>
                <a:gridCol w="3048000"/>
              </a:tblGrid>
              <a:tr h="370840">
                <a:tc>
                  <a:txBody>
                    <a:bodyPr/>
                    <a:lstStyle/>
                    <a:p>
                      <a:r>
                        <a:rPr lang="en-US" sz="2400" b="0" dirty="0" err="1" smtClean="0">
                          <a:latin typeface="+mj-lt"/>
                        </a:rPr>
                        <a:t>ou</a:t>
                      </a:r>
                      <a:r>
                        <a:rPr lang="en-US" sz="2400" b="0" dirty="0" smtClean="0">
                          <a:latin typeface="+mj-lt"/>
                        </a:rPr>
                        <a:t>-</a:t>
                      </a:r>
                      <a:r>
                        <a:rPr lang="en-US" sz="2400" b="0" baseline="0" dirty="0" smtClean="0">
                          <a:latin typeface="+mj-lt"/>
                        </a:rPr>
                        <a:t> never at the end of a word saying /</a:t>
                      </a:r>
                      <a:r>
                        <a:rPr lang="en-US" sz="2400" b="0" baseline="0" dirty="0" err="1" smtClean="0">
                          <a:latin typeface="+mj-lt"/>
                        </a:rPr>
                        <a:t>ou</a:t>
                      </a:r>
                      <a:r>
                        <a:rPr lang="en-US" sz="2400" b="0" baseline="0" dirty="0" smtClean="0">
                          <a:latin typeface="+mj-lt"/>
                        </a:rPr>
                        <a:t>/-use </a:t>
                      </a:r>
                      <a:r>
                        <a:rPr lang="en-US" sz="2400" b="0" baseline="0" dirty="0" err="1" smtClean="0">
                          <a:latin typeface="+mj-lt"/>
                        </a:rPr>
                        <a:t>ow</a:t>
                      </a:r>
                      <a:r>
                        <a:rPr lang="en-US" sz="2400" b="0" baseline="0" dirty="0" smtClean="0">
                          <a:latin typeface="+mj-lt"/>
                        </a:rPr>
                        <a:t> instead </a:t>
                      </a:r>
                      <a:endParaRPr lang="en-US" sz="2400" b="0" dirty="0">
                        <a:latin typeface="+mj-lt"/>
                      </a:endParaRPr>
                    </a:p>
                  </a:txBody>
                  <a:tcPr/>
                </a:tc>
                <a:tc>
                  <a:txBody>
                    <a:bodyPr/>
                    <a:lstStyle/>
                    <a:p>
                      <a:r>
                        <a:rPr lang="en-US" sz="2400" b="0" dirty="0" smtClean="0">
                          <a:latin typeface="+mj-lt"/>
                        </a:rPr>
                        <a:t>Shout, ground,</a:t>
                      </a:r>
                      <a:endParaRPr lang="en-US" sz="2400" b="0" dirty="0">
                        <a:latin typeface="+mj-lt"/>
                      </a:endParaRPr>
                    </a:p>
                  </a:txBody>
                  <a:tcPr/>
                </a:tc>
              </a:tr>
              <a:tr h="370840">
                <a:tc>
                  <a:txBody>
                    <a:bodyPr/>
                    <a:lstStyle/>
                    <a:p>
                      <a:r>
                        <a:rPr lang="en-US" sz="2400" b="0" dirty="0" err="1" smtClean="0">
                          <a:latin typeface="+mj-lt"/>
                        </a:rPr>
                        <a:t>ow</a:t>
                      </a:r>
                      <a:r>
                        <a:rPr lang="en-US" sz="2400" b="0" dirty="0" smtClean="0">
                          <a:latin typeface="+mj-lt"/>
                        </a:rPr>
                        <a:t>- before n and l and at the end of words</a:t>
                      </a:r>
                      <a:endParaRPr lang="en-US" sz="2400" b="0" dirty="0">
                        <a:latin typeface="+mj-lt"/>
                      </a:endParaRPr>
                    </a:p>
                  </a:txBody>
                  <a:tcPr/>
                </a:tc>
                <a:tc>
                  <a:txBody>
                    <a:bodyPr/>
                    <a:lstStyle/>
                    <a:p>
                      <a:r>
                        <a:rPr lang="en-US" sz="2400" b="0" dirty="0" smtClean="0">
                          <a:latin typeface="+mj-lt"/>
                        </a:rPr>
                        <a:t>Crown,</a:t>
                      </a:r>
                      <a:r>
                        <a:rPr lang="en-US" sz="2400" b="0" baseline="0" dirty="0" smtClean="0">
                          <a:latin typeface="+mj-lt"/>
                        </a:rPr>
                        <a:t> crowd, owl</a:t>
                      </a:r>
                      <a:endParaRPr lang="en-US" sz="2400" b="0" dirty="0">
                        <a:latin typeface="+mj-lt"/>
                      </a:endParaRPr>
                    </a:p>
                  </a:txBody>
                  <a:tcPr/>
                </a:tc>
              </a:tr>
            </a:tbl>
          </a:graphicData>
        </a:graphic>
      </p:graphicFrame>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English words cannot end with … </a:t>
            </a:r>
            <a:endParaRPr lang="en-US" dirty="0"/>
          </a:p>
        </p:txBody>
      </p:sp>
      <p:sp>
        <p:nvSpPr>
          <p:cNvPr id="5" name="Rectangle 4"/>
          <p:cNvSpPr/>
          <p:nvPr/>
        </p:nvSpPr>
        <p:spPr>
          <a:xfrm>
            <a:off x="2209800" y="2667000"/>
            <a:ext cx="569387" cy="1754326"/>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54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I</a:t>
            </a:r>
          </a:p>
          <a:p>
            <a:pPr algn="ctr"/>
            <a:r>
              <a:rPr lang="en-US" sz="54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u</a:t>
            </a:r>
            <a:endParaRPr lang="en-U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6" name="Rectangle 5"/>
          <p:cNvSpPr/>
          <p:nvPr/>
        </p:nvSpPr>
        <p:spPr>
          <a:xfrm>
            <a:off x="4495800" y="1524000"/>
            <a:ext cx="1107997" cy="5078313"/>
          </a:xfrm>
          <a:prstGeom prst="rect">
            <a:avLst/>
          </a:prstGeom>
          <a:noFill/>
        </p:spPr>
        <p:txBody>
          <a:bodyPr wrap="none" lIns="91440" tIns="45720" rIns="91440" bIns="45720">
            <a:spAutoFit/>
          </a:bodyPr>
          <a:lstStyle/>
          <a:p>
            <a:pPr algn="ctr"/>
            <a:r>
              <a:rPr lang="en-US" sz="54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ai</a:t>
            </a:r>
            <a:endPar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ay</a:t>
            </a:r>
          </a:p>
          <a:p>
            <a:pPr algn="ctr"/>
            <a:r>
              <a:rPr lang="en-US" sz="54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oi</a:t>
            </a:r>
            <a:endPar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ctr"/>
            <a:r>
              <a:rPr lang="en-US" sz="5400" b="1"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oy</a:t>
            </a:r>
            <a:endPar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au</a:t>
            </a:r>
          </a:p>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aw</a:t>
            </a:r>
          </a:p>
        </p:txBody>
      </p:sp>
      <p:sp>
        <p:nvSpPr>
          <p:cNvPr id="7" name="Rectangle 6"/>
          <p:cNvSpPr/>
          <p:nvPr/>
        </p:nvSpPr>
        <p:spPr>
          <a:xfrm>
            <a:off x="6229164" y="1600200"/>
            <a:ext cx="1146468" cy="5078313"/>
          </a:xfrm>
          <a:prstGeom prst="rect">
            <a:avLst/>
          </a:prstGeom>
          <a:noFill/>
        </p:spPr>
        <p:txBody>
          <a:bodyPr wrap="none" lIns="91440" tIns="45720" rIns="91440" bIns="45720">
            <a:spAutoFit/>
          </a:bodyPr>
          <a:lstStyle/>
          <a:p>
            <a:pPr algn="ctr"/>
            <a:r>
              <a:rPr lang="en-US" sz="54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ou</a:t>
            </a:r>
            <a:endPar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ctr"/>
            <a:r>
              <a:rPr lang="en-US" sz="5400" b="1"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ow</a:t>
            </a:r>
            <a:endPar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ctr"/>
            <a:r>
              <a:rPr lang="en-US" sz="54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eu</a:t>
            </a:r>
            <a:endPar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ctr"/>
            <a:r>
              <a:rPr lang="en-US" sz="5400" b="1"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ew</a:t>
            </a:r>
            <a:endPar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y</a:t>
            </a:r>
          </a:p>
          <a:p>
            <a:pPr algn="ctr"/>
            <a:r>
              <a:rPr lang="en-US" sz="5400" b="1"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ue</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Long Vowels: ALL Open syllables are spelling with …</a:t>
            </a:r>
            <a:endParaRPr lang="en-US" dirty="0"/>
          </a:p>
        </p:txBody>
      </p:sp>
      <p:sp>
        <p:nvSpPr>
          <p:cNvPr id="3" name="Rectangle 2"/>
          <p:cNvSpPr/>
          <p:nvPr/>
        </p:nvSpPr>
        <p:spPr>
          <a:xfrm>
            <a:off x="2806136" y="2967335"/>
            <a:ext cx="3531737"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 e, </a:t>
            </a:r>
            <a:r>
              <a:rPr lang="en-US" sz="54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i</a:t>
            </a: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o, u</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Long Vowels: ALL R- Controlled vowels are spelling with …</a:t>
            </a:r>
            <a:endParaRPr lang="en-US" dirty="0"/>
          </a:p>
        </p:txBody>
      </p:sp>
      <p:sp>
        <p:nvSpPr>
          <p:cNvPr id="3" name="Rectangle 2"/>
          <p:cNvSpPr/>
          <p:nvPr/>
        </p:nvSpPr>
        <p:spPr>
          <a:xfrm>
            <a:off x="2806136" y="2967335"/>
            <a:ext cx="3531737"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 e, </a:t>
            </a:r>
            <a:r>
              <a:rPr lang="en-US" sz="54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i</a:t>
            </a: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o, u</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Vowels: Optional Medial Position Long Vowel Spelling</a:t>
            </a:r>
            <a:endParaRPr lang="en-US" dirty="0"/>
          </a:p>
        </p:txBody>
      </p:sp>
      <p:sp>
        <p:nvSpPr>
          <p:cNvPr id="4" name="Rectangle 3"/>
          <p:cNvSpPr/>
          <p:nvPr/>
        </p:nvSpPr>
        <p:spPr>
          <a:xfrm>
            <a:off x="3505200" y="2057400"/>
            <a:ext cx="1223412" cy="4247317"/>
          </a:xfrm>
          <a:prstGeom prst="rect">
            <a:avLst/>
          </a:prstGeom>
          <a:noFill/>
        </p:spPr>
        <p:txBody>
          <a:bodyPr wrap="none" lIns="91440" tIns="45720" rIns="91440" bIns="45720">
            <a:spAutoFit/>
          </a:bodyPr>
          <a:lstStyle/>
          <a:p>
            <a:pPr algn="ctr"/>
            <a:r>
              <a:rPr lang="en-US" sz="5400" b="1"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ee</a:t>
            </a:r>
            <a:endPar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ea</a:t>
            </a:r>
          </a:p>
          <a:p>
            <a:pPr algn="ctr"/>
            <a:r>
              <a:rPr lang="en-US" sz="5400" b="1"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igh</a:t>
            </a:r>
            <a:endPar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ctr"/>
            <a:r>
              <a:rPr lang="en-US" sz="54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oa</a:t>
            </a:r>
            <a:endPar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ct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Very uncommon spellings </a:t>
            </a:r>
            <a:endParaRPr lang="en-US" dirty="0"/>
          </a:p>
        </p:txBody>
      </p:sp>
      <p:sp>
        <p:nvSpPr>
          <p:cNvPr id="3" name="Rectangle 2"/>
          <p:cNvSpPr/>
          <p:nvPr/>
        </p:nvSpPr>
        <p:spPr>
          <a:xfrm>
            <a:off x="648816" y="1752600"/>
            <a:ext cx="1608133" cy="3416320"/>
          </a:xfrm>
          <a:prstGeom prst="rect">
            <a:avLst/>
          </a:prstGeom>
          <a:noFill/>
        </p:spPr>
        <p:txBody>
          <a:bodyPr wrap="none" lIns="91440" tIns="45720" rIns="91440" bIns="45720">
            <a:spAutoFit/>
          </a:bodyPr>
          <a:lstStyle/>
          <a:p>
            <a:pPr algn="ctr"/>
            <a:r>
              <a:rPr lang="en-US" sz="5400" b="1" cap="none" spc="0"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ei</a:t>
            </a:r>
            <a:endPar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54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ie</a:t>
            </a:r>
            <a:endPar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5400" b="1" cap="none" spc="0"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ey</a:t>
            </a:r>
            <a:endPar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54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eigh</a:t>
            </a:r>
            <a:endPar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Rectangle 3"/>
          <p:cNvSpPr/>
          <p:nvPr/>
        </p:nvSpPr>
        <p:spPr>
          <a:xfrm>
            <a:off x="5334000" y="1828800"/>
            <a:ext cx="1838965" cy="4247317"/>
          </a:xfrm>
          <a:prstGeom prst="rect">
            <a:avLst/>
          </a:prstGeom>
          <a:noFill/>
        </p:spPr>
        <p:txBody>
          <a:bodyPr wrap="none" lIns="91440" tIns="45720" rIns="91440" bIns="45720">
            <a:spAutoFit/>
          </a:bodyPr>
          <a:lstStyle/>
          <a:p>
            <a:pPr algn="ctr"/>
            <a:r>
              <a:rPr lang="en-US" sz="54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oe</a:t>
            </a:r>
            <a:endPar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54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eu</a:t>
            </a:r>
            <a:endPar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54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ui</a:t>
            </a:r>
            <a:endPar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54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eu</a:t>
            </a:r>
            <a:endPar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54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augh</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We spell by letter pattern</a:t>
            </a:r>
            <a:endParaRPr lang="en-US" sz="4000"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Rectangle 2"/>
          <p:cNvSpPr>
            <a:spLocks noGrp="1" noChangeArrowheads="1"/>
          </p:cNvSpPr>
          <p:nvPr>
            <p:ph type="title"/>
          </p:nvPr>
        </p:nvSpPr>
        <p:spPr>
          <a:xfrm>
            <a:off x="0" y="0"/>
            <a:ext cx="7010400" cy="630238"/>
          </a:xfrm>
        </p:spPr>
        <p:txBody>
          <a:bodyPr/>
          <a:lstStyle/>
          <a:p>
            <a:pPr eaLnBrk="1" hangingPunct="1">
              <a:defRPr/>
            </a:pPr>
            <a:r>
              <a:rPr lang="en-US" sz="2800" b="1" smtClean="0"/>
              <a:t>Generalizations About Spelling Patterns</a:t>
            </a:r>
          </a:p>
        </p:txBody>
      </p:sp>
      <p:sp>
        <p:nvSpPr>
          <p:cNvPr id="113667" name="Rectangle 3"/>
          <p:cNvSpPr>
            <a:spLocks noGrp="1" noChangeArrowheads="1"/>
          </p:cNvSpPr>
          <p:nvPr>
            <p:ph type="body" idx="1"/>
          </p:nvPr>
        </p:nvSpPr>
        <p:spPr>
          <a:xfrm>
            <a:off x="285750" y="1524000"/>
            <a:ext cx="8628063" cy="2514600"/>
          </a:xfrm>
        </p:spPr>
        <p:txBody>
          <a:bodyPr/>
          <a:lstStyle/>
          <a:p>
            <a:pPr marL="465138" lvl="1" indent="-233363" eaLnBrk="1" hangingPunct="1">
              <a:lnSpc>
                <a:spcPct val="90000"/>
              </a:lnSpc>
              <a:spcBef>
                <a:spcPct val="40000"/>
              </a:spcBef>
              <a:tabLst>
                <a:tab pos="2171700" algn="l"/>
                <a:tab pos="4229100" algn="l"/>
              </a:tabLst>
            </a:pPr>
            <a:r>
              <a:rPr lang="en-US" sz="2000" dirty="0" smtClean="0"/>
              <a:t>The letters </a:t>
            </a:r>
            <a:r>
              <a:rPr lang="en-US" sz="2000" b="1" dirty="0" smtClean="0">
                <a:solidFill>
                  <a:srgbClr val="FF0000"/>
                </a:solidFill>
              </a:rPr>
              <a:t>j</a:t>
            </a:r>
            <a:r>
              <a:rPr lang="en-US" sz="2000" dirty="0" smtClean="0">
                <a:solidFill>
                  <a:srgbClr val="FF0000"/>
                </a:solidFill>
              </a:rPr>
              <a:t>, </a:t>
            </a:r>
            <a:r>
              <a:rPr lang="en-US" sz="2000" b="1" dirty="0" smtClean="0">
                <a:solidFill>
                  <a:srgbClr val="FF0000"/>
                </a:solidFill>
              </a:rPr>
              <a:t>y</a:t>
            </a:r>
            <a:r>
              <a:rPr lang="en-US" sz="2000" dirty="0" smtClean="0">
                <a:solidFill>
                  <a:srgbClr val="FF0000"/>
                </a:solidFill>
              </a:rPr>
              <a:t>, </a:t>
            </a:r>
            <a:r>
              <a:rPr lang="en-US" sz="2000" dirty="0" smtClean="0"/>
              <a:t>and</a:t>
            </a:r>
            <a:r>
              <a:rPr lang="en-US" sz="2000" dirty="0" smtClean="0">
                <a:solidFill>
                  <a:srgbClr val="FF0000"/>
                </a:solidFill>
              </a:rPr>
              <a:t> </a:t>
            </a:r>
            <a:r>
              <a:rPr lang="en-US" sz="2000" b="1" dirty="0" err="1" smtClean="0">
                <a:solidFill>
                  <a:srgbClr val="FF0000"/>
                </a:solidFill>
              </a:rPr>
              <a:t>i</a:t>
            </a:r>
            <a:r>
              <a:rPr lang="en-US" sz="2000" dirty="0" smtClean="0"/>
              <a:t> are almost </a:t>
            </a:r>
            <a:r>
              <a:rPr lang="en-US" sz="2000" dirty="0" smtClean="0">
                <a:solidFill>
                  <a:srgbClr val="FF0000"/>
                </a:solidFill>
              </a:rPr>
              <a:t>never doubled</a:t>
            </a:r>
            <a:r>
              <a:rPr lang="en-US" sz="2000" dirty="0" smtClean="0"/>
              <a:t>.</a:t>
            </a:r>
          </a:p>
          <a:p>
            <a:pPr marL="465138" lvl="1" indent="-233363" eaLnBrk="1" hangingPunct="1">
              <a:lnSpc>
                <a:spcPct val="90000"/>
              </a:lnSpc>
              <a:spcBef>
                <a:spcPct val="40000"/>
              </a:spcBef>
              <a:tabLst>
                <a:tab pos="2171700" algn="l"/>
                <a:tab pos="4229100" algn="l"/>
              </a:tabLst>
            </a:pPr>
            <a:r>
              <a:rPr lang="en-US" sz="2000" dirty="0" smtClean="0"/>
              <a:t>The letters </a:t>
            </a:r>
            <a:r>
              <a:rPr lang="en-US" sz="2000" b="1" dirty="0" smtClean="0">
                <a:solidFill>
                  <a:srgbClr val="FF0000"/>
                </a:solidFill>
              </a:rPr>
              <a:t>j </a:t>
            </a:r>
            <a:r>
              <a:rPr lang="en-US" sz="2000" dirty="0" smtClean="0"/>
              <a:t>and</a:t>
            </a:r>
            <a:r>
              <a:rPr lang="en-US" sz="2000" dirty="0" smtClean="0">
                <a:solidFill>
                  <a:srgbClr val="FF0000"/>
                </a:solidFill>
              </a:rPr>
              <a:t> </a:t>
            </a:r>
            <a:r>
              <a:rPr lang="en-US" sz="2000" b="1" dirty="0" smtClean="0">
                <a:solidFill>
                  <a:srgbClr val="FF0000"/>
                </a:solidFill>
              </a:rPr>
              <a:t>v</a:t>
            </a:r>
            <a:r>
              <a:rPr lang="en-US" sz="2000" dirty="0" smtClean="0"/>
              <a:t> </a:t>
            </a:r>
            <a:r>
              <a:rPr lang="en-US" sz="2000" dirty="0" smtClean="0">
                <a:solidFill>
                  <a:srgbClr val="FF0000"/>
                </a:solidFill>
              </a:rPr>
              <a:t>never end words</a:t>
            </a:r>
            <a:r>
              <a:rPr lang="en-US" sz="2000" dirty="0" smtClean="0"/>
              <a:t>.</a:t>
            </a:r>
          </a:p>
          <a:p>
            <a:pPr marL="465138" lvl="1" indent="-233363" eaLnBrk="1" hangingPunct="1">
              <a:lnSpc>
                <a:spcPct val="90000"/>
              </a:lnSpc>
              <a:spcBef>
                <a:spcPct val="40000"/>
              </a:spcBef>
              <a:tabLst>
                <a:tab pos="2171700" algn="l"/>
                <a:tab pos="4229100" algn="l"/>
              </a:tabLst>
            </a:pPr>
            <a:r>
              <a:rPr lang="en-US" sz="2000" dirty="0" smtClean="0"/>
              <a:t>Many </a:t>
            </a:r>
            <a:r>
              <a:rPr lang="en-US" sz="2000" dirty="0" smtClean="0">
                <a:solidFill>
                  <a:srgbClr val="FF0000"/>
                </a:solidFill>
              </a:rPr>
              <a:t>consonants are doubled before suffixes</a:t>
            </a:r>
            <a:r>
              <a:rPr lang="en-US" sz="2000" dirty="0" smtClean="0"/>
              <a:t> beginning with vowels.</a:t>
            </a:r>
          </a:p>
          <a:p>
            <a:pPr marL="465138" lvl="1" indent="-233363" eaLnBrk="1" hangingPunct="1">
              <a:lnSpc>
                <a:spcPct val="90000"/>
              </a:lnSpc>
              <a:spcBef>
                <a:spcPct val="40000"/>
              </a:spcBef>
              <a:tabLst>
                <a:tab pos="2171700" algn="l"/>
                <a:tab pos="4229100" algn="l"/>
              </a:tabLst>
            </a:pPr>
            <a:r>
              <a:rPr lang="en-US" sz="2000" dirty="0" smtClean="0">
                <a:solidFill>
                  <a:srgbClr val="FF0000"/>
                </a:solidFill>
              </a:rPr>
              <a:t>Consonant digraphs</a:t>
            </a:r>
            <a:r>
              <a:rPr lang="en-US" sz="2000" dirty="0" smtClean="0"/>
              <a:t> (</a:t>
            </a:r>
            <a:r>
              <a:rPr lang="en-US" sz="2000" b="1" dirty="0" err="1" smtClean="0"/>
              <a:t>sh</a:t>
            </a:r>
            <a:r>
              <a:rPr lang="en-US" sz="2000" dirty="0" smtClean="0"/>
              <a:t>,</a:t>
            </a:r>
            <a:r>
              <a:rPr lang="en-US" sz="2000" b="1" dirty="0" smtClean="0"/>
              <a:t> </a:t>
            </a:r>
            <a:r>
              <a:rPr lang="en-US" sz="2000" b="1" dirty="0" err="1" smtClean="0"/>
              <a:t>th</a:t>
            </a:r>
            <a:r>
              <a:rPr lang="en-US" sz="2000" dirty="0" smtClean="0"/>
              <a:t>,</a:t>
            </a:r>
            <a:r>
              <a:rPr lang="en-US" sz="2000" b="1" dirty="0" smtClean="0"/>
              <a:t> </a:t>
            </a:r>
            <a:r>
              <a:rPr lang="en-US" sz="2000" b="1" dirty="0" err="1" smtClean="0"/>
              <a:t>wh</a:t>
            </a:r>
            <a:r>
              <a:rPr lang="en-US" sz="2000" dirty="0" smtClean="0"/>
              <a:t>,</a:t>
            </a:r>
            <a:r>
              <a:rPr lang="en-US" sz="2000" b="1" dirty="0" smtClean="0"/>
              <a:t> </a:t>
            </a:r>
            <a:r>
              <a:rPr lang="en-US" sz="2000" b="1" dirty="0" err="1" smtClean="0"/>
              <a:t>ch</a:t>
            </a:r>
            <a:r>
              <a:rPr lang="en-US" sz="2000" dirty="0" smtClean="0"/>
              <a:t>,</a:t>
            </a:r>
            <a:r>
              <a:rPr lang="en-US" sz="2000" b="1" dirty="0" smtClean="0"/>
              <a:t> </a:t>
            </a:r>
            <a:r>
              <a:rPr lang="en-US" sz="2000" b="1" dirty="0" err="1" smtClean="0"/>
              <a:t>sh</a:t>
            </a:r>
            <a:r>
              <a:rPr lang="en-US" sz="2000" dirty="0" smtClean="0"/>
              <a:t>,</a:t>
            </a:r>
            <a:r>
              <a:rPr lang="en-US" sz="2000" b="1" dirty="0" smtClean="0"/>
              <a:t> </a:t>
            </a:r>
            <a:r>
              <a:rPr lang="en-US" sz="2000" b="1" dirty="0" err="1" smtClean="0"/>
              <a:t>ng</a:t>
            </a:r>
            <a:r>
              <a:rPr lang="en-US" sz="2000" dirty="0" smtClean="0"/>
              <a:t>,</a:t>
            </a:r>
            <a:r>
              <a:rPr lang="en-US" sz="2000" b="1" dirty="0" smtClean="0"/>
              <a:t> ph</a:t>
            </a:r>
            <a:r>
              <a:rPr lang="en-US" sz="2000" dirty="0" smtClean="0"/>
              <a:t>,</a:t>
            </a:r>
            <a:r>
              <a:rPr lang="en-US" sz="2000" b="1" dirty="0" smtClean="0"/>
              <a:t> </a:t>
            </a:r>
            <a:r>
              <a:rPr lang="en-US" sz="2000" b="1" dirty="0" err="1" smtClean="0"/>
              <a:t>gh</a:t>
            </a:r>
            <a:r>
              <a:rPr lang="en-US" sz="2000" i="1" dirty="0" smtClean="0"/>
              <a:t>) </a:t>
            </a:r>
            <a:r>
              <a:rPr lang="en-US" sz="2000" dirty="0" smtClean="0"/>
              <a:t>are </a:t>
            </a:r>
            <a:r>
              <a:rPr lang="en-US" sz="2000" dirty="0" smtClean="0">
                <a:solidFill>
                  <a:srgbClr val="FF0000"/>
                </a:solidFill>
              </a:rPr>
              <a:t>never doubled</a:t>
            </a:r>
            <a:r>
              <a:rPr lang="en-US" sz="2000" dirty="0" smtClean="0"/>
              <a:t>.</a:t>
            </a:r>
          </a:p>
          <a:p>
            <a:pPr marL="465138" lvl="1" indent="-233363" eaLnBrk="1" hangingPunct="1">
              <a:lnSpc>
                <a:spcPct val="90000"/>
              </a:lnSpc>
              <a:spcBef>
                <a:spcPct val="40000"/>
              </a:spcBef>
              <a:tabLst>
                <a:tab pos="2171700" algn="l"/>
                <a:tab pos="4229100" algn="l"/>
              </a:tabLst>
            </a:pPr>
            <a:r>
              <a:rPr lang="en-US" sz="2000" dirty="0" smtClean="0"/>
              <a:t>Some word families have </a:t>
            </a:r>
            <a:r>
              <a:rPr lang="en-US" sz="2000" dirty="0" smtClean="0">
                <a:solidFill>
                  <a:srgbClr val="FF0000"/>
                </a:solidFill>
              </a:rPr>
              <a:t>unexpected long vowel sounds</a:t>
            </a:r>
            <a:r>
              <a:rPr lang="en-US" sz="2000" dirty="0" smtClean="0"/>
              <a:t> (e.g., </a:t>
            </a:r>
            <a:r>
              <a:rPr lang="en-US" sz="2000" b="1" dirty="0" smtClean="0"/>
              <a:t>bind</a:t>
            </a:r>
            <a:r>
              <a:rPr lang="en-US" sz="2000" dirty="0" smtClean="0"/>
              <a:t>, </a:t>
            </a:r>
            <a:r>
              <a:rPr lang="en-US" sz="2000" b="1" dirty="0" smtClean="0"/>
              <a:t>kind</a:t>
            </a:r>
            <a:r>
              <a:rPr lang="en-US" sz="2000" dirty="0" smtClean="0"/>
              <a:t>, </a:t>
            </a:r>
            <a:r>
              <a:rPr lang="en-US" sz="2000" b="1" dirty="0" smtClean="0"/>
              <a:t>cold</a:t>
            </a:r>
            <a:r>
              <a:rPr lang="en-US" sz="2000" dirty="0" smtClean="0"/>
              <a:t>, </a:t>
            </a:r>
            <a:r>
              <a:rPr lang="en-US" sz="2000" b="1" dirty="0" smtClean="0"/>
              <a:t>most</a:t>
            </a:r>
            <a:r>
              <a:rPr lang="en-US" sz="2000" dirty="0" smtClean="0"/>
              <a:t>).</a:t>
            </a:r>
          </a:p>
        </p:txBody>
      </p:sp>
    </p:spTree>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4962" name="Rectangle 2"/>
          <p:cNvSpPr>
            <a:spLocks noGrp="1" noChangeArrowheads="1"/>
          </p:cNvSpPr>
          <p:nvPr>
            <p:ph type="title"/>
          </p:nvPr>
        </p:nvSpPr>
        <p:spPr>
          <a:xfrm>
            <a:off x="0" y="0"/>
            <a:ext cx="6172200" cy="630238"/>
          </a:xfrm>
        </p:spPr>
        <p:txBody>
          <a:bodyPr/>
          <a:lstStyle/>
          <a:p>
            <a:pPr eaLnBrk="1" hangingPunct="1">
              <a:defRPr/>
            </a:pPr>
            <a:r>
              <a:rPr lang="en-US" sz="2800" b="1" smtClean="0"/>
              <a:t>Exercise 5.1: Explain the Spellings</a:t>
            </a:r>
          </a:p>
        </p:txBody>
      </p:sp>
      <p:sp>
        <p:nvSpPr>
          <p:cNvPr id="115715" name="Rectangle 3"/>
          <p:cNvSpPr>
            <a:spLocks noGrp="1" noChangeArrowheads="1"/>
          </p:cNvSpPr>
          <p:nvPr>
            <p:ph type="body" idx="1"/>
          </p:nvPr>
        </p:nvSpPr>
        <p:spPr>
          <a:xfrm>
            <a:off x="1906588" y="1716088"/>
            <a:ext cx="5480050" cy="2330450"/>
          </a:xfrm>
        </p:spPr>
        <p:txBody>
          <a:bodyPr/>
          <a:lstStyle/>
          <a:p>
            <a:pPr marL="347663" indent="-347663" eaLnBrk="1" hangingPunct="1">
              <a:lnSpc>
                <a:spcPct val="90000"/>
              </a:lnSpc>
              <a:buSzTx/>
              <a:buFontTx/>
              <a:buAutoNum type="arabicPeriod"/>
              <a:tabLst>
                <a:tab pos="2692400" algn="l"/>
                <a:tab pos="3251200" algn="l"/>
              </a:tabLst>
            </a:pPr>
            <a:r>
              <a:rPr lang="en-US" sz="2400" b="1" smtClean="0"/>
              <a:t>hatchet</a:t>
            </a:r>
            <a:r>
              <a:rPr lang="en-US" sz="2400" smtClean="0"/>
              <a:t>	  </a:t>
            </a:r>
            <a:r>
              <a:rPr lang="en-US" sz="2400" b="1" smtClean="0">
                <a:solidFill>
                  <a:srgbClr val="FB5F4F"/>
                </a:solidFill>
              </a:rPr>
              <a:t>6. 	</a:t>
            </a:r>
            <a:r>
              <a:rPr lang="en-US" sz="2400" b="1" smtClean="0"/>
              <a:t>caught</a:t>
            </a:r>
          </a:p>
          <a:p>
            <a:pPr marL="347663" indent="-347663" eaLnBrk="1" hangingPunct="1">
              <a:lnSpc>
                <a:spcPct val="90000"/>
              </a:lnSpc>
              <a:buSzTx/>
              <a:buFontTx/>
              <a:buAutoNum type="arabicPeriod"/>
              <a:tabLst>
                <a:tab pos="2692400" algn="l"/>
                <a:tab pos="3251200" algn="l"/>
              </a:tabLst>
            </a:pPr>
            <a:r>
              <a:rPr lang="en-US" sz="2400" b="1" smtClean="0"/>
              <a:t>rind	  </a:t>
            </a:r>
            <a:r>
              <a:rPr lang="en-US" sz="2400" b="1" smtClean="0">
                <a:solidFill>
                  <a:srgbClr val="FB5F4F"/>
                </a:solidFill>
              </a:rPr>
              <a:t>7. 	</a:t>
            </a:r>
            <a:r>
              <a:rPr lang="en-US" sz="2400" b="1" smtClean="0"/>
              <a:t>have</a:t>
            </a:r>
          </a:p>
          <a:p>
            <a:pPr marL="347663" indent="-347663" eaLnBrk="1" hangingPunct="1">
              <a:lnSpc>
                <a:spcPct val="90000"/>
              </a:lnSpc>
              <a:buSzTx/>
              <a:buFontTx/>
              <a:buAutoNum type="arabicPeriod"/>
              <a:tabLst>
                <a:tab pos="2692400" algn="l"/>
                <a:tab pos="3251200" algn="l"/>
              </a:tabLst>
            </a:pPr>
            <a:r>
              <a:rPr lang="en-US" sz="2400" b="1" smtClean="0"/>
              <a:t>cygnet	  </a:t>
            </a:r>
            <a:r>
              <a:rPr lang="en-US" sz="2400" b="1" smtClean="0">
                <a:solidFill>
                  <a:srgbClr val="FB5F4F"/>
                </a:solidFill>
              </a:rPr>
              <a:t>8.</a:t>
            </a:r>
            <a:r>
              <a:rPr lang="en-US" sz="2400" b="1" smtClean="0"/>
              <a:t> 	fullest</a:t>
            </a:r>
          </a:p>
          <a:p>
            <a:pPr marL="347663" indent="-347663" eaLnBrk="1" hangingPunct="1">
              <a:lnSpc>
                <a:spcPct val="90000"/>
              </a:lnSpc>
              <a:buSzTx/>
              <a:buFontTx/>
              <a:buAutoNum type="arabicPeriod"/>
              <a:tabLst>
                <a:tab pos="2692400" algn="l"/>
                <a:tab pos="3251200" algn="l"/>
              </a:tabLst>
            </a:pPr>
            <a:r>
              <a:rPr lang="en-US" sz="2400" b="1" smtClean="0"/>
              <a:t>guest	  </a:t>
            </a:r>
            <a:r>
              <a:rPr lang="en-US" sz="2400" b="1" smtClean="0">
                <a:solidFill>
                  <a:srgbClr val="FB5F4F"/>
                </a:solidFill>
              </a:rPr>
              <a:t>9.</a:t>
            </a:r>
            <a:r>
              <a:rPr lang="en-US" sz="2400" b="1" smtClean="0"/>
              <a:t> 	knapsack</a:t>
            </a:r>
          </a:p>
          <a:p>
            <a:pPr marL="347663" indent="-347663" eaLnBrk="1" hangingPunct="1">
              <a:lnSpc>
                <a:spcPct val="90000"/>
              </a:lnSpc>
              <a:buSzTx/>
              <a:buFontTx/>
              <a:buAutoNum type="arabicPeriod"/>
              <a:tabLst>
                <a:tab pos="2692400" algn="l"/>
                <a:tab pos="3251200" algn="l"/>
              </a:tabLst>
            </a:pPr>
            <a:r>
              <a:rPr lang="en-US" sz="2400" b="1" smtClean="0"/>
              <a:t>playground	</a:t>
            </a:r>
            <a:r>
              <a:rPr lang="en-US" sz="2400" b="1" smtClean="0">
                <a:solidFill>
                  <a:srgbClr val="FB5F4F"/>
                </a:solidFill>
              </a:rPr>
              <a:t>10. 	</a:t>
            </a:r>
            <a:r>
              <a:rPr lang="en-US" sz="2400" b="1" smtClean="0"/>
              <a:t>chlorophyll</a:t>
            </a:r>
          </a:p>
        </p:txBody>
      </p:sp>
      <p:sp>
        <p:nvSpPr>
          <p:cNvPr id="115716" name="Text Box 6"/>
          <p:cNvSpPr txBox="1">
            <a:spLocks noChangeArrowheads="1"/>
          </p:cNvSpPr>
          <p:nvPr/>
        </p:nvSpPr>
        <p:spPr bwMode="auto">
          <a:xfrm>
            <a:off x="1209675" y="4394200"/>
            <a:ext cx="6858000" cy="457200"/>
          </a:xfrm>
          <a:prstGeom prst="rect">
            <a:avLst/>
          </a:prstGeom>
          <a:noFill/>
          <a:ln w="9525">
            <a:noFill/>
            <a:miter lim="800000"/>
            <a:headEnd/>
            <a:tailEnd/>
          </a:ln>
        </p:spPr>
        <p:txBody>
          <a:bodyPr>
            <a:spAutoFit/>
          </a:bodyPr>
          <a:lstStyle/>
          <a:p>
            <a:pPr algn="ctr">
              <a:spcBef>
                <a:spcPct val="50000"/>
              </a:spcBef>
            </a:pPr>
            <a:r>
              <a:rPr lang="en-US" sz="2400" b="0">
                <a:solidFill>
                  <a:schemeClr val="tx2"/>
                </a:solidFill>
              </a:rPr>
              <a:t>We will review ideas on the following slide.</a:t>
            </a:r>
          </a:p>
        </p:txBody>
      </p:sp>
      <p:sp>
        <p:nvSpPr>
          <p:cNvPr id="115717" name="Text Box 7"/>
          <p:cNvSpPr txBox="1">
            <a:spLocks noChangeArrowheads="1"/>
          </p:cNvSpPr>
          <p:nvPr/>
        </p:nvSpPr>
        <p:spPr bwMode="auto">
          <a:xfrm>
            <a:off x="8520113" y="6583363"/>
            <a:ext cx="623887" cy="274637"/>
          </a:xfrm>
          <a:prstGeom prst="rect">
            <a:avLst/>
          </a:prstGeom>
          <a:noFill/>
          <a:ln w="9525">
            <a:noFill/>
            <a:miter lim="800000"/>
            <a:headEnd/>
            <a:tailEnd/>
          </a:ln>
        </p:spPr>
        <p:txBody>
          <a:bodyPr>
            <a:spAutoFit/>
          </a:bodyPr>
          <a:lstStyle/>
          <a:p>
            <a:pPr>
              <a:spcBef>
                <a:spcPct val="50000"/>
              </a:spcBef>
            </a:pPr>
            <a:r>
              <a:rPr lang="en-US" sz="1200" b="0">
                <a:solidFill>
                  <a:srgbClr val="FF0000"/>
                </a:solidFill>
                <a:latin typeface="Times New Roman" pitchFamily="18" charset="0"/>
              </a:rPr>
              <a:t>p. 49</a:t>
            </a:r>
          </a:p>
        </p:txBody>
      </p:sp>
    </p:spTree>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2562" name="Rectangle 2"/>
          <p:cNvSpPr>
            <a:spLocks noGrp="1" noChangeArrowheads="1"/>
          </p:cNvSpPr>
          <p:nvPr>
            <p:ph type="title"/>
          </p:nvPr>
        </p:nvSpPr>
        <p:spPr>
          <a:xfrm>
            <a:off x="0" y="0"/>
            <a:ext cx="6096000" cy="630238"/>
          </a:xfrm>
        </p:spPr>
        <p:txBody>
          <a:bodyPr/>
          <a:lstStyle/>
          <a:p>
            <a:pPr eaLnBrk="1" hangingPunct="1">
              <a:defRPr/>
            </a:pPr>
            <a:r>
              <a:rPr lang="en-US" sz="2800" b="1" smtClean="0"/>
              <a:t>Exercise 5.1: Explain the Spellings</a:t>
            </a:r>
          </a:p>
        </p:txBody>
      </p:sp>
      <p:sp>
        <p:nvSpPr>
          <p:cNvPr id="322563" name="Rectangle 3"/>
          <p:cNvSpPr>
            <a:spLocks noGrp="1" noChangeArrowheads="1"/>
          </p:cNvSpPr>
          <p:nvPr>
            <p:ph type="body" idx="1"/>
          </p:nvPr>
        </p:nvSpPr>
        <p:spPr>
          <a:xfrm>
            <a:off x="838200" y="1676400"/>
            <a:ext cx="7315200" cy="4648200"/>
          </a:xfrm>
        </p:spPr>
        <p:txBody>
          <a:bodyPr/>
          <a:lstStyle/>
          <a:p>
            <a:pPr marL="2293938" indent="-2293938" eaLnBrk="1" hangingPunct="1">
              <a:lnSpc>
                <a:spcPct val="90000"/>
              </a:lnSpc>
              <a:buFontTx/>
              <a:buNone/>
            </a:pPr>
            <a:r>
              <a:rPr lang="en-US" sz="2400" b="1" dirty="0" smtClean="0">
                <a:solidFill>
                  <a:srgbClr val="FB5F4F"/>
                </a:solidFill>
              </a:rPr>
              <a:t>1.</a:t>
            </a:r>
            <a:r>
              <a:rPr lang="en-US" sz="2400" b="1" dirty="0" smtClean="0"/>
              <a:t>  hatchet</a:t>
            </a:r>
            <a:r>
              <a:rPr lang="en-US" b="1" dirty="0" smtClean="0"/>
              <a:t>	</a:t>
            </a:r>
            <a:r>
              <a:rPr lang="en-US" sz="2000" dirty="0" smtClean="0"/>
              <a:t>-</a:t>
            </a:r>
            <a:r>
              <a:rPr lang="en-US" sz="2000" b="1" dirty="0" err="1" smtClean="0"/>
              <a:t>tch</a:t>
            </a:r>
            <a:r>
              <a:rPr lang="en-US" sz="2000" dirty="0" smtClean="0"/>
              <a:t> spells /</a:t>
            </a:r>
            <a:r>
              <a:rPr lang="en-US" sz="2000" dirty="0" err="1" smtClean="0"/>
              <a:t>ch</a:t>
            </a:r>
            <a:r>
              <a:rPr lang="en-US" sz="2000" dirty="0" smtClean="0"/>
              <a:t>/ directly after an accented short vowel.</a:t>
            </a:r>
          </a:p>
          <a:p>
            <a:pPr marL="2293938" indent="-2293938" eaLnBrk="1" hangingPunct="1">
              <a:lnSpc>
                <a:spcPct val="90000"/>
              </a:lnSpc>
              <a:buFontTx/>
              <a:buNone/>
            </a:pPr>
            <a:r>
              <a:rPr lang="en-US" sz="2400" b="1" dirty="0" smtClean="0">
                <a:solidFill>
                  <a:srgbClr val="FB5F4F"/>
                </a:solidFill>
              </a:rPr>
              <a:t>2.</a:t>
            </a:r>
            <a:r>
              <a:rPr lang="en-US" sz="2400" b="1" dirty="0" smtClean="0"/>
              <a:t>  rind </a:t>
            </a:r>
            <a:r>
              <a:rPr lang="en-US" b="1" dirty="0" smtClean="0"/>
              <a:t>	</a:t>
            </a:r>
            <a:r>
              <a:rPr lang="en-US" sz="2000" dirty="0" smtClean="0"/>
              <a:t>A word family (</a:t>
            </a:r>
            <a:r>
              <a:rPr lang="en-US" sz="2000" b="1" dirty="0" err="1" smtClean="0"/>
              <a:t>ind</a:t>
            </a:r>
            <a:r>
              <a:rPr lang="en-US" sz="2000" dirty="0" smtClean="0"/>
              <a:t>) violates spelling rules for long vowel sounds that have a long vowel sound spelled with a single letter in a single syllable; others are: </a:t>
            </a:r>
            <a:r>
              <a:rPr lang="en-US" sz="2000" b="1" dirty="0" err="1" smtClean="0"/>
              <a:t>int</a:t>
            </a:r>
            <a:r>
              <a:rPr lang="en-US" sz="2000" dirty="0" smtClean="0"/>
              <a:t>, </a:t>
            </a:r>
            <a:r>
              <a:rPr lang="en-US" sz="2000" b="1" dirty="0" err="1" smtClean="0"/>
              <a:t>ild</a:t>
            </a:r>
            <a:r>
              <a:rPr lang="en-US" sz="2000" dirty="0" smtClean="0"/>
              <a:t>, </a:t>
            </a:r>
            <a:r>
              <a:rPr lang="en-US" sz="2000" b="1" dirty="0" smtClean="0"/>
              <a:t>old</a:t>
            </a:r>
            <a:r>
              <a:rPr lang="en-US" sz="2000" dirty="0" smtClean="0"/>
              <a:t>, and </a:t>
            </a:r>
            <a:r>
              <a:rPr lang="en-US" sz="2000" b="1" dirty="0" err="1" smtClean="0"/>
              <a:t>ost</a:t>
            </a:r>
            <a:r>
              <a:rPr lang="en-US" sz="2000" dirty="0" smtClean="0"/>
              <a:t>.</a:t>
            </a:r>
            <a:endParaRPr lang="en-US" sz="2000" b="1" dirty="0" smtClean="0"/>
          </a:p>
          <a:p>
            <a:pPr marL="2293938" indent="-2293938" eaLnBrk="1" hangingPunct="1">
              <a:lnSpc>
                <a:spcPct val="90000"/>
              </a:lnSpc>
              <a:buFontTx/>
              <a:buNone/>
            </a:pPr>
            <a:r>
              <a:rPr lang="en-US" sz="2400" b="1" dirty="0" smtClean="0">
                <a:solidFill>
                  <a:srgbClr val="FB5F4F"/>
                </a:solidFill>
              </a:rPr>
              <a:t>3.</a:t>
            </a:r>
            <a:r>
              <a:rPr lang="en-US" sz="2400" b="1" dirty="0" smtClean="0"/>
              <a:t>  cygnet</a:t>
            </a:r>
            <a:r>
              <a:rPr lang="en-US" sz="2400" dirty="0" smtClean="0"/>
              <a:t>  </a:t>
            </a:r>
            <a:r>
              <a:rPr lang="en-US" sz="2000" dirty="0" smtClean="0"/>
              <a:t>	/s/ can be spelled with a </a:t>
            </a:r>
            <a:r>
              <a:rPr lang="en-US" sz="2000" b="1" dirty="0" smtClean="0"/>
              <a:t>c</a:t>
            </a:r>
            <a:r>
              <a:rPr lang="en-US" sz="2000" dirty="0" smtClean="0"/>
              <a:t> before the letters </a:t>
            </a:r>
            <a:r>
              <a:rPr lang="en-US" sz="2000" b="1" dirty="0" smtClean="0"/>
              <a:t>y</a:t>
            </a:r>
            <a:r>
              <a:rPr lang="en-US" sz="2000" dirty="0" smtClean="0"/>
              <a:t>, </a:t>
            </a:r>
            <a:r>
              <a:rPr lang="en-US" sz="2000" b="1" dirty="0" err="1" smtClean="0"/>
              <a:t>i</a:t>
            </a:r>
            <a:r>
              <a:rPr lang="en-US" sz="2000" dirty="0" smtClean="0"/>
              <a:t>, or </a:t>
            </a:r>
            <a:r>
              <a:rPr lang="en-US" sz="2000" b="1" dirty="0" smtClean="0"/>
              <a:t>e</a:t>
            </a:r>
            <a:r>
              <a:rPr lang="en-US" sz="2000" dirty="0" smtClean="0"/>
              <a:t>.</a:t>
            </a:r>
            <a:endParaRPr lang="en-US" sz="2000" b="1" dirty="0" smtClean="0"/>
          </a:p>
          <a:p>
            <a:pPr marL="2293938" indent="-2293938" eaLnBrk="1" hangingPunct="1">
              <a:lnSpc>
                <a:spcPct val="90000"/>
              </a:lnSpc>
              <a:buFontTx/>
              <a:buNone/>
            </a:pPr>
            <a:r>
              <a:rPr lang="en-US" sz="2400" b="1" dirty="0" smtClean="0">
                <a:solidFill>
                  <a:srgbClr val="FB5F4F"/>
                </a:solidFill>
              </a:rPr>
              <a:t>4.</a:t>
            </a:r>
            <a:r>
              <a:rPr lang="en-US" sz="2400" b="1" dirty="0" smtClean="0"/>
              <a:t>  guest</a:t>
            </a:r>
            <a:r>
              <a:rPr lang="en-US" b="1" dirty="0" smtClean="0"/>
              <a:t> </a:t>
            </a:r>
            <a:r>
              <a:rPr lang="en-US" sz="2400" dirty="0" smtClean="0"/>
              <a:t>  </a:t>
            </a:r>
            <a:r>
              <a:rPr lang="en-US" sz="2000" dirty="0" smtClean="0"/>
              <a:t>	The letter </a:t>
            </a:r>
            <a:r>
              <a:rPr lang="en-US" sz="2000" b="1" dirty="0" smtClean="0"/>
              <a:t>u</a:t>
            </a:r>
            <a:r>
              <a:rPr lang="en-US" sz="2000" dirty="0" smtClean="0"/>
              <a:t> is a marker that makes the </a:t>
            </a:r>
            <a:r>
              <a:rPr lang="en-US" sz="2000" b="1" dirty="0" smtClean="0"/>
              <a:t>g</a:t>
            </a:r>
            <a:r>
              <a:rPr lang="en-US" sz="2000" dirty="0" smtClean="0"/>
              <a:t> say its hard sound /g/.</a:t>
            </a:r>
          </a:p>
          <a:p>
            <a:pPr marL="2293938" indent="-2293938" eaLnBrk="1" hangingPunct="1">
              <a:lnSpc>
                <a:spcPct val="90000"/>
              </a:lnSpc>
              <a:buFontTx/>
              <a:buNone/>
            </a:pPr>
            <a:r>
              <a:rPr lang="en-US" sz="2400" b="1" dirty="0" smtClean="0">
                <a:solidFill>
                  <a:srgbClr val="FB5F4F"/>
                </a:solidFill>
              </a:rPr>
              <a:t>5.</a:t>
            </a:r>
            <a:r>
              <a:rPr lang="en-US" sz="2400" b="1" dirty="0" smtClean="0"/>
              <a:t>  playground</a:t>
            </a:r>
            <a:r>
              <a:rPr lang="en-US" b="1" dirty="0" smtClean="0"/>
              <a:t>  </a:t>
            </a:r>
            <a:r>
              <a:rPr lang="en-US" sz="2000" dirty="0" smtClean="0"/>
              <a:t>Two compound words keep their spellings                            as if they were individual words.</a:t>
            </a:r>
          </a:p>
        </p:txBody>
      </p:sp>
      <p:sp>
        <p:nvSpPr>
          <p:cNvPr id="322566" name="AutoShape 6"/>
          <p:cNvSpPr>
            <a:spLocks noChangeArrowheads="1"/>
          </p:cNvSpPr>
          <p:nvPr/>
        </p:nvSpPr>
        <p:spPr bwMode="auto">
          <a:xfrm>
            <a:off x="8872538" y="6597650"/>
            <a:ext cx="228600" cy="217488"/>
          </a:xfrm>
          <a:prstGeom prst="star5">
            <a:avLst/>
          </a:prstGeom>
          <a:solidFill>
            <a:srgbClr val="FF3300"/>
          </a:solidFill>
          <a:ln w="9525">
            <a:solidFill>
              <a:schemeClr val="tx1"/>
            </a:solidFill>
            <a:miter lim="800000"/>
            <a:headEnd/>
            <a:tailEnd/>
          </a:ln>
          <a:effectLst/>
        </p:spPr>
        <p:txBody>
          <a:bodyPr wrap="none" anchor="ctr"/>
          <a:lstStyle/>
          <a:p>
            <a:pPr>
              <a:defRPr/>
            </a:pPr>
            <a:endParaRPr lang="en-US">
              <a:latin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25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25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25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25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2256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256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Whole Word, Phonemic  and Morphemic Spelling Instruction </a:t>
            </a:r>
            <a:endParaRPr lang="en-US" dirty="0"/>
          </a:p>
        </p:txBody>
      </p:sp>
      <p:cxnSp>
        <p:nvCxnSpPr>
          <p:cNvPr id="3" name="Straight Connector 2"/>
          <p:cNvCxnSpPr/>
          <p:nvPr/>
        </p:nvCxnSpPr>
        <p:spPr>
          <a:xfrm>
            <a:off x="533400" y="2133600"/>
            <a:ext cx="7848600" cy="0"/>
          </a:xfrm>
          <a:prstGeom prst="line">
            <a:avLst/>
          </a:prstGeom>
          <a:ln w="127000"/>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2667000" y="2057400"/>
            <a:ext cx="0" cy="4267200"/>
          </a:xfrm>
          <a:prstGeom prst="line">
            <a:avLst/>
          </a:prstGeom>
          <a:ln w="127000"/>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6019800" y="2133600"/>
            <a:ext cx="0" cy="4267200"/>
          </a:xfrm>
          <a:prstGeom prst="line">
            <a:avLst/>
          </a:prstGeom>
          <a:ln w="127000"/>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685800" y="1524000"/>
            <a:ext cx="7848600" cy="369332"/>
          </a:xfrm>
          <a:prstGeom prst="rect">
            <a:avLst/>
          </a:prstGeom>
          <a:noFill/>
        </p:spPr>
        <p:txBody>
          <a:bodyPr wrap="square" rtlCol="0">
            <a:spAutoFit/>
          </a:bodyPr>
          <a:lstStyle/>
          <a:p>
            <a:r>
              <a:rPr lang="en-US" dirty="0" smtClean="0"/>
              <a:t>W</a:t>
            </a:r>
            <a:r>
              <a:rPr lang="en-US" dirty="0" smtClean="0"/>
              <a:t>hole Word 		Phonemic 		Morphemic </a:t>
            </a:r>
            <a:endParaRPr lang="en-US"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a:xfrm>
            <a:off x="0" y="0"/>
            <a:ext cx="6172200" cy="630238"/>
          </a:xfrm>
        </p:spPr>
        <p:txBody>
          <a:bodyPr/>
          <a:lstStyle/>
          <a:p>
            <a:pPr eaLnBrk="1" hangingPunct="1">
              <a:defRPr/>
            </a:pPr>
            <a:r>
              <a:rPr lang="en-US" sz="2800" b="1" smtClean="0"/>
              <a:t>Exercise 5.1: Explain the Spellings</a:t>
            </a:r>
          </a:p>
        </p:txBody>
      </p:sp>
      <p:sp>
        <p:nvSpPr>
          <p:cNvPr id="324611" name="Rectangle 3"/>
          <p:cNvSpPr>
            <a:spLocks noGrp="1" noChangeArrowheads="1"/>
          </p:cNvSpPr>
          <p:nvPr>
            <p:ph type="body" idx="1"/>
          </p:nvPr>
        </p:nvSpPr>
        <p:spPr>
          <a:xfrm>
            <a:off x="838200" y="1676400"/>
            <a:ext cx="7467600" cy="4876800"/>
          </a:xfrm>
        </p:spPr>
        <p:txBody>
          <a:bodyPr/>
          <a:lstStyle/>
          <a:p>
            <a:pPr marL="2514600" indent="-2514600" eaLnBrk="1" hangingPunct="1">
              <a:lnSpc>
                <a:spcPct val="90000"/>
              </a:lnSpc>
              <a:buFontTx/>
              <a:buNone/>
            </a:pPr>
            <a:r>
              <a:rPr lang="en-US" sz="2400" b="1" dirty="0" smtClean="0">
                <a:solidFill>
                  <a:srgbClr val="FB5F4F"/>
                </a:solidFill>
              </a:rPr>
              <a:t> 6.</a:t>
            </a:r>
            <a:r>
              <a:rPr lang="en-US" sz="2400" b="1" dirty="0" smtClean="0"/>
              <a:t>  caught</a:t>
            </a:r>
            <a:r>
              <a:rPr lang="en-US" b="1" dirty="0" smtClean="0"/>
              <a:t> 	</a:t>
            </a:r>
            <a:r>
              <a:rPr lang="en-US" sz="2000" dirty="0" smtClean="0"/>
              <a:t>The</a:t>
            </a:r>
            <a:r>
              <a:rPr lang="en-US" sz="2400" b="1" dirty="0" smtClean="0"/>
              <a:t> </a:t>
            </a:r>
            <a:r>
              <a:rPr lang="en-US" sz="2000" b="1" dirty="0" err="1" smtClean="0"/>
              <a:t>augh</a:t>
            </a:r>
            <a:r>
              <a:rPr lang="en-US" sz="2000" dirty="0" smtClean="0"/>
              <a:t> is a four-letter grapheme for /au/. It is an old Anglo-Saxon spelling when </a:t>
            </a:r>
            <a:r>
              <a:rPr lang="en-US" sz="2000" b="1" dirty="0" err="1" smtClean="0"/>
              <a:t>gh</a:t>
            </a:r>
            <a:r>
              <a:rPr lang="en-US" sz="2000" dirty="0" smtClean="0"/>
              <a:t> was used to represent guttural /</a:t>
            </a:r>
            <a:r>
              <a:rPr lang="en-US" sz="2000" dirty="0" err="1" smtClean="0"/>
              <a:t>ch</a:t>
            </a:r>
            <a:r>
              <a:rPr lang="en-US" sz="2000" dirty="0" smtClean="0"/>
              <a:t>/.</a:t>
            </a:r>
            <a:endParaRPr lang="en-US" sz="1800" dirty="0" smtClean="0"/>
          </a:p>
          <a:p>
            <a:pPr marL="2514600" indent="-2514600" eaLnBrk="1" hangingPunct="1">
              <a:lnSpc>
                <a:spcPct val="90000"/>
              </a:lnSpc>
              <a:buFontTx/>
              <a:buNone/>
            </a:pPr>
            <a:r>
              <a:rPr lang="en-US" sz="2400" b="1" dirty="0" smtClean="0">
                <a:solidFill>
                  <a:schemeClr val="bg1"/>
                </a:solidFill>
              </a:rPr>
              <a:t> </a:t>
            </a:r>
            <a:r>
              <a:rPr lang="en-US" sz="2400" b="1" dirty="0" smtClean="0">
                <a:solidFill>
                  <a:srgbClr val="FB5F4F"/>
                </a:solidFill>
              </a:rPr>
              <a:t>7.</a:t>
            </a:r>
            <a:r>
              <a:rPr lang="en-US" sz="2400" b="1" dirty="0" smtClean="0"/>
              <a:t>  have</a:t>
            </a:r>
            <a:r>
              <a:rPr lang="en-US" sz="2400" dirty="0" smtClean="0"/>
              <a:t>  </a:t>
            </a:r>
            <a:r>
              <a:rPr lang="en-US" sz="2000" dirty="0" smtClean="0"/>
              <a:t>	No word in English ends in the letter </a:t>
            </a:r>
            <a:r>
              <a:rPr lang="en-US" sz="2000" b="1" dirty="0" smtClean="0"/>
              <a:t>v</a:t>
            </a:r>
            <a:r>
              <a:rPr lang="en-US" sz="2000" dirty="0" smtClean="0"/>
              <a:t>.</a:t>
            </a:r>
            <a:endParaRPr lang="en-US" sz="2000" b="1" dirty="0" smtClean="0"/>
          </a:p>
          <a:p>
            <a:pPr marL="2514600" indent="-2514600" eaLnBrk="1" hangingPunct="1">
              <a:lnSpc>
                <a:spcPct val="90000"/>
              </a:lnSpc>
              <a:buFontTx/>
              <a:buNone/>
            </a:pPr>
            <a:r>
              <a:rPr lang="en-US" sz="2400" b="1" dirty="0" smtClean="0"/>
              <a:t> </a:t>
            </a:r>
            <a:r>
              <a:rPr lang="en-US" sz="2400" b="1" dirty="0" smtClean="0">
                <a:solidFill>
                  <a:srgbClr val="FB5F4F"/>
                </a:solidFill>
              </a:rPr>
              <a:t>8.</a:t>
            </a:r>
            <a:r>
              <a:rPr lang="en-US" sz="2400" b="1" dirty="0" smtClean="0"/>
              <a:t>  fullest</a:t>
            </a:r>
            <a:r>
              <a:rPr lang="en-US" sz="2400" dirty="0" smtClean="0"/>
              <a:t> </a:t>
            </a:r>
            <a:r>
              <a:rPr lang="en-US" sz="2000" dirty="0" smtClean="0"/>
              <a:t>  	The base word </a:t>
            </a:r>
            <a:r>
              <a:rPr lang="en-US" sz="2000" b="1" dirty="0" smtClean="0"/>
              <a:t>full</a:t>
            </a:r>
            <a:r>
              <a:rPr lang="en-US" sz="2000" dirty="0" smtClean="0"/>
              <a:t> follows the F, L, S doubling rule; </a:t>
            </a:r>
            <a:r>
              <a:rPr lang="en-US" sz="2000" b="1" dirty="0" smtClean="0"/>
              <a:t>-</a:t>
            </a:r>
            <a:r>
              <a:rPr lang="en-US" sz="2000" b="1" dirty="0" err="1" smtClean="0"/>
              <a:t>est</a:t>
            </a:r>
            <a:r>
              <a:rPr lang="en-US" sz="2000" dirty="0" smtClean="0"/>
              <a:t> is a morpheme with a stable spelling.</a:t>
            </a:r>
          </a:p>
          <a:p>
            <a:pPr marL="2514600" indent="-2514600" eaLnBrk="1" hangingPunct="1">
              <a:lnSpc>
                <a:spcPct val="90000"/>
              </a:lnSpc>
              <a:buFontTx/>
              <a:buNone/>
            </a:pPr>
            <a:r>
              <a:rPr lang="en-US" sz="2400" b="1" dirty="0" smtClean="0"/>
              <a:t> </a:t>
            </a:r>
            <a:r>
              <a:rPr lang="en-US" sz="2400" b="1" dirty="0" smtClean="0">
                <a:solidFill>
                  <a:srgbClr val="FB5F4F"/>
                </a:solidFill>
              </a:rPr>
              <a:t>9.</a:t>
            </a:r>
            <a:r>
              <a:rPr lang="en-US" sz="2400" b="1" dirty="0" smtClean="0"/>
              <a:t>  knapsack</a:t>
            </a:r>
            <a:r>
              <a:rPr lang="en-US" b="1" dirty="0" smtClean="0"/>
              <a:t> </a:t>
            </a:r>
            <a:r>
              <a:rPr lang="en-US" sz="2400" dirty="0" smtClean="0"/>
              <a:t>  	</a:t>
            </a:r>
            <a:r>
              <a:rPr lang="en-US" sz="2000" dirty="0" smtClean="0"/>
              <a:t>The </a:t>
            </a:r>
            <a:r>
              <a:rPr lang="en-US" sz="2000" b="1" dirty="0" err="1" smtClean="0"/>
              <a:t>kn</a:t>
            </a:r>
            <a:r>
              <a:rPr lang="en-US" sz="2000" b="1" dirty="0" smtClean="0"/>
              <a:t>-</a:t>
            </a:r>
            <a:r>
              <a:rPr lang="en-US" sz="2000" dirty="0" smtClean="0"/>
              <a:t> is a silent-letter spelling that occurs at the beginning of some old Anglo-Saxon words; the </a:t>
            </a:r>
            <a:r>
              <a:rPr lang="en-US" sz="2000" b="1" dirty="0" smtClean="0"/>
              <a:t>-ck</a:t>
            </a:r>
            <a:r>
              <a:rPr lang="en-US" sz="2000" dirty="0" smtClean="0"/>
              <a:t> occurs right after a short vowel.</a:t>
            </a:r>
          </a:p>
          <a:p>
            <a:pPr marL="2514600" indent="-2514600" eaLnBrk="1" hangingPunct="1">
              <a:lnSpc>
                <a:spcPct val="90000"/>
              </a:lnSpc>
              <a:buFontTx/>
              <a:buNone/>
            </a:pPr>
            <a:r>
              <a:rPr lang="en-US" sz="2400" b="1" dirty="0" smtClean="0">
                <a:solidFill>
                  <a:srgbClr val="FB5F4F"/>
                </a:solidFill>
              </a:rPr>
              <a:t>10.</a:t>
            </a:r>
            <a:r>
              <a:rPr lang="en-US" sz="2400" b="1" dirty="0" smtClean="0"/>
              <a:t> chlorophyll</a:t>
            </a:r>
            <a:r>
              <a:rPr lang="en-US" sz="2000" b="1" dirty="0" smtClean="0"/>
              <a:t>	</a:t>
            </a:r>
            <a:r>
              <a:rPr lang="en-US" sz="2000" dirty="0" smtClean="0"/>
              <a:t>This is a Greek word with </a:t>
            </a:r>
            <a:r>
              <a:rPr lang="en-US" sz="2000" b="1" dirty="0" err="1" smtClean="0"/>
              <a:t>ch</a:t>
            </a:r>
            <a:r>
              <a:rPr lang="en-US" sz="2000" b="1" dirty="0" smtClean="0"/>
              <a:t>-</a:t>
            </a:r>
            <a:r>
              <a:rPr lang="en-US" sz="2000" dirty="0" smtClean="0"/>
              <a:t> for /k/, </a:t>
            </a:r>
            <a:r>
              <a:rPr lang="en-US" sz="2000" b="1" dirty="0" smtClean="0"/>
              <a:t>ph</a:t>
            </a:r>
            <a:r>
              <a:rPr lang="en-US" sz="2000" dirty="0" smtClean="0"/>
              <a:t> for /f/, and </a:t>
            </a:r>
            <a:r>
              <a:rPr lang="en-US" sz="2000" b="1" dirty="0" smtClean="0"/>
              <a:t>y</a:t>
            </a:r>
            <a:r>
              <a:rPr lang="en-US" sz="2000" dirty="0" smtClean="0"/>
              <a:t> for /</a:t>
            </a:r>
            <a:r>
              <a:rPr lang="en-US" sz="2000" dirty="0" smtClean="0">
                <a:cs typeface="Arial" pitchFamily="34" charset="0"/>
              </a:rPr>
              <a:t>ĭ/. It has two meaningful parts: </a:t>
            </a:r>
            <a:r>
              <a:rPr lang="en-US" sz="2000" b="1" dirty="0" err="1" smtClean="0">
                <a:cs typeface="Arial" pitchFamily="34" charset="0"/>
              </a:rPr>
              <a:t>chloro</a:t>
            </a:r>
            <a:r>
              <a:rPr lang="en-US" sz="2000" dirty="0" smtClean="0">
                <a:cs typeface="Arial" pitchFamily="34" charset="0"/>
              </a:rPr>
              <a:t> and </a:t>
            </a:r>
            <a:r>
              <a:rPr lang="en-US" sz="2000" b="1" dirty="0" err="1" smtClean="0">
                <a:cs typeface="Arial" pitchFamily="34" charset="0"/>
              </a:rPr>
              <a:t>phyll</a:t>
            </a:r>
            <a:r>
              <a:rPr lang="en-US" sz="2000" dirty="0" smtClean="0">
                <a:cs typeface="Arial" pitchFamily="34" charset="0"/>
              </a:rPr>
              <a:t>.</a:t>
            </a:r>
            <a:endParaRPr lang="en-US" sz="2000" b="1" dirty="0" smtClean="0"/>
          </a:p>
        </p:txBody>
      </p:sp>
      <p:sp>
        <p:nvSpPr>
          <p:cNvPr id="324614" name="AutoShape 6"/>
          <p:cNvSpPr>
            <a:spLocks noChangeArrowheads="1"/>
          </p:cNvSpPr>
          <p:nvPr/>
        </p:nvSpPr>
        <p:spPr bwMode="auto">
          <a:xfrm>
            <a:off x="8872538" y="6597650"/>
            <a:ext cx="228600" cy="217488"/>
          </a:xfrm>
          <a:prstGeom prst="star5">
            <a:avLst/>
          </a:prstGeom>
          <a:solidFill>
            <a:srgbClr val="FF3300"/>
          </a:solidFill>
          <a:ln w="9525">
            <a:solidFill>
              <a:schemeClr val="tx1"/>
            </a:solidFill>
            <a:miter lim="800000"/>
            <a:headEnd/>
            <a:tailEnd/>
          </a:ln>
          <a:effectLst/>
        </p:spPr>
        <p:txBody>
          <a:bodyPr wrap="none" anchor="ctr"/>
          <a:lstStyle/>
          <a:p>
            <a:pPr>
              <a:defRPr/>
            </a:pPr>
            <a:endParaRPr lang="en-US">
              <a:latin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46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46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46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46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246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4611" grpId="0"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a:xfrm>
            <a:off x="228600" y="304800"/>
            <a:ext cx="7772400" cy="1143000"/>
          </a:xfrm>
        </p:spPr>
        <p:txBody>
          <a:bodyPr/>
          <a:lstStyle/>
          <a:p>
            <a:r>
              <a:rPr lang="en-US" dirty="0" smtClean="0"/>
              <a:t>Silent E- six reasons  in English</a:t>
            </a:r>
          </a:p>
        </p:txBody>
      </p:sp>
      <p:sp>
        <p:nvSpPr>
          <p:cNvPr id="58371" name="Content Placeholder 2"/>
          <p:cNvSpPr>
            <a:spLocks noGrp="1"/>
          </p:cNvSpPr>
          <p:nvPr>
            <p:ph idx="1"/>
          </p:nvPr>
        </p:nvSpPr>
        <p:spPr>
          <a:xfrm>
            <a:off x="457200" y="1882775"/>
            <a:ext cx="8229600" cy="4572000"/>
          </a:xfrm>
        </p:spPr>
        <p:txBody>
          <a:bodyPr/>
          <a:lstStyle/>
          <a:p>
            <a:r>
              <a:rPr lang="en-US" sz="2800" dirty="0" smtClean="0">
                <a:solidFill>
                  <a:srgbClr val="002060"/>
                </a:solidFill>
              </a:rPr>
              <a:t>1. (</a:t>
            </a:r>
            <a:r>
              <a:rPr lang="en-US" sz="2800" b="1" dirty="0" smtClean="0">
                <a:solidFill>
                  <a:srgbClr val="002060"/>
                </a:solidFill>
              </a:rPr>
              <a:t>cake)</a:t>
            </a:r>
            <a:r>
              <a:rPr lang="en-US" sz="2800" dirty="0" smtClean="0">
                <a:solidFill>
                  <a:srgbClr val="002060"/>
                </a:solidFill>
              </a:rPr>
              <a:t> The e makes the vowel say its name</a:t>
            </a:r>
          </a:p>
          <a:p>
            <a:r>
              <a:rPr lang="en-US" sz="2800" dirty="0" smtClean="0">
                <a:solidFill>
                  <a:srgbClr val="002060"/>
                </a:solidFill>
              </a:rPr>
              <a:t>2. (</a:t>
            </a:r>
            <a:r>
              <a:rPr lang="en-US" sz="2800" b="1" dirty="0" smtClean="0">
                <a:solidFill>
                  <a:srgbClr val="002060"/>
                </a:solidFill>
              </a:rPr>
              <a:t>have</a:t>
            </a:r>
            <a:r>
              <a:rPr lang="en-US" sz="2800" dirty="0" smtClean="0">
                <a:solidFill>
                  <a:srgbClr val="002060"/>
                </a:solidFill>
              </a:rPr>
              <a:t>)English words do not end in the letter V</a:t>
            </a:r>
          </a:p>
          <a:p>
            <a:r>
              <a:rPr lang="en-US" sz="2800" dirty="0" smtClean="0">
                <a:solidFill>
                  <a:srgbClr val="002060"/>
                </a:solidFill>
              </a:rPr>
              <a:t>3. (</a:t>
            </a:r>
            <a:r>
              <a:rPr lang="en-US" sz="2800" b="1" dirty="0" smtClean="0">
                <a:solidFill>
                  <a:srgbClr val="002060"/>
                </a:solidFill>
              </a:rPr>
              <a:t>chance; change</a:t>
            </a:r>
            <a:r>
              <a:rPr lang="en-US" sz="2800" dirty="0" smtClean="0">
                <a:solidFill>
                  <a:srgbClr val="002060"/>
                </a:solidFill>
              </a:rPr>
              <a:t>) The e lets the c say /s/ or g say /g/</a:t>
            </a:r>
          </a:p>
          <a:p>
            <a:r>
              <a:rPr lang="en-US" sz="2800" dirty="0" smtClean="0">
                <a:solidFill>
                  <a:srgbClr val="002060"/>
                </a:solidFill>
              </a:rPr>
              <a:t>4. (</a:t>
            </a:r>
            <a:r>
              <a:rPr lang="en-US" sz="2800" b="1" dirty="0" smtClean="0">
                <a:solidFill>
                  <a:srgbClr val="002060"/>
                </a:solidFill>
              </a:rPr>
              <a:t>little</a:t>
            </a:r>
            <a:r>
              <a:rPr lang="en-US" sz="2800" dirty="0" smtClean="0">
                <a:solidFill>
                  <a:srgbClr val="002060"/>
                </a:solidFill>
              </a:rPr>
              <a:t>) Every syllable must have one vowel; final stable</a:t>
            </a:r>
          </a:p>
          <a:p>
            <a:r>
              <a:rPr lang="en-US" sz="2800" dirty="0" smtClean="0">
                <a:solidFill>
                  <a:srgbClr val="002060"/>
                </a:solidFill>
              </a:rPr>
              <a:t>5. (</a:t>
            </a:r>
            <a:r>
              <a:rPr lang="en-US" sz="2800" b="1" dirty="0" smtClean="0">
                <a:solidFill>
                  <a:srgbClr val="002060"/>
                </a:solidFill>
              </a:rPr>
              <a:t>house</a:t>
            </a:r>
            <a:r>
              <a:rPr lang="en-US" sz="2800" dirty="0" smtClean="0">
                <a:solidFill>
                  <a:srgbClr val="002060"/>
                </a:solidFill>
              </a:rPr>
              <a:t>) Indicates that this is not a plural</a:t>
            </a:r>
          </a:p>
          <a:p>
            <a:r>
              <a:rPr lang="en-US" sz="2800" dirty="0" smtClean="0">
                <a:solidFill>
                  <a:srgbClr val="002060"/>
                </a:solidFill>
              </a:rPr>
              <a:t>6. (</a:t>
            </a:r>
            <a:r>
              <a:rPr lang="en-US" sz="2800" b="1" dirty="0" smtClean="0">
                <a:solidFill>
                  <a:srgbClr val="002060"/>
                </a:solidFill>
              </a:rPr>
              <a:t>are</a:t>
            </a:r>
            <a:r>
              <a:rPr lang="en-US" sz="2800" dirty="0" smtClean="0">
                <a:solidFill>
                  <a:srgbClr val="002060"/>
                </a:solidFill>
              </a:rPr>
              <a:t>)  No job…historical spelling </a:t>
            </a:r>
          </a:p>
        </p:txBody>
      </p:sp>
      <p:pic>
        <p:nvPicPr>
          <p:cNvPr id="58372" name="Picture 15" descr="http://springfieldpublicschoolsmo.org/harrison/jclark/Images/spelling.gif"/>
          <p:cNvPicPr>
            <a:picLocks noChangeAspect="1" noChangeArrowheads="1"/>
          </p:cNvPicPr>
          <p:nvPr/>
        </p:nvPicPr>
        <p:blipFill>
          <a:blip r:embed="rId3" cstate="print"/>
          <a:srcRect/>
          <a:stretch>
            <a:fillRect/>
          </a:stretch>
        </p:blipFill>
        <p:spPr bwMode="auto">
          <a:xfrm>
            <a:off x="7467600" y="228600"/>
            <a:ext cx="1425575" cy="1295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Box 3"/>
          <p:cNvSpPr txBox="1">
            <a:spLocks noChangeArrowheads="1"/>
          </p:cNvSpPr>
          <p:nvPr/>
        </p:nvSpPr>
        <p:spPr bwMode="auto">
          <a:xfrm>
            <a:off x="152400" y="228600"/>
            <a:ext cx="8763000" cy="584200"/>
          </a:xfrm>
          <a:prstGeom prst="rect">
            <a:avLst/>
          </a:prstGeom>
          <a:noFill/>
          <a:ln w="9525">
            <a:noFill/>
            <a:miter lim="800000"/>
            <a:headEnd/>
            <a:tailEnd/>
          </a:ln>
        </p:spPr>
        <p:txBody>
          <a:bodyPr>
            <a:spAutoFit/>
          </a:bodyPr>
          <a:lstStyle/>
          <a:p>
            <a:r>
              <a:rPr lang="en-US" sz="3200"/>
              <a:t>The letter E at the end of a word.</a:t>
            </a:r>
          </a:p>
        </p:txBody>
      </p:sp>
      <p:sp>
        <p:nvSpPr>
          <p:cNvPr id="59395" name="TextBox 4"/>
          <p:cNvSpPr txBox="1">
            <a:spLocks noChangeArrowheads="1"/>
          </p:cNvSpPr>
          <p:nvPr/>
        </p:nvSpPr>
        <p:spPr bwMode="auto">
          <a:xfrm>
            <a:off x="381000" y="1371600"/>
            <a:ext cx="8458200" cy="5354638"/>
          </a:xfrm>
          <a:prstGeom prst="rect">
            <a:avLst/>
          </a:prstGeom>
          <a:noFill/>
          <a:ln w="9525">
            <a:noFill/>
            <a:miter lim="800000"/>
            <a:headEnd/>
            <a:tailEnd/>
          </a:ln>
        </p:spPr>
        <p:txBody>
          <a:bodyPr>
            <a:spAutoFit/>
          </a:bodyPr>
          <a:lstStyle/>
          <a:p>
            <a:r>
              <a:rPr lang="en-US" sz="3600" dirty="0">
                <a:solidFill>
                  <a:srgbClr val="002060"/>
                </a:solidFill>
              </a:rPr>
              <a:t>time		have 	chance		blue</a:t>
            </a:r>
          </a:p>
          <a:p>
            <a:r>
              <a:rPr lang="en-US" sz="3600" dirty="0">
                <a:solidFill>
                  <a:srgbClr val="002060"/>
                </a:solidFill>
              </a:rPr>
              <a:t>charge	little		give			alike</a:t>
            </a:r>
          </a:p>
          <a:p>
            <a:r>
              <a:rPr lang="en-US" sz="3600" dirty="0">
                <a:solidFill>
                  <a:srgbClr val="002060"/>
                </a:solidFill>
              </a:rPr>
              <a:t>are		like		come		live	</a:t>
            </a:r>
          </a:p>
          <a:p>
            <a:r>
              <a:rPr lang="en-US" sz="3600" dirty="0">
                <a:solidFill>
                  <a:srgbClr val="002060"/>
                </a:solidFill>
              </a:rPr>
              <a:t>late		five		house		love</a:t>
            </a:r>
          </a:p>
          <a:p>
            <a:r>
              <a:rPr lang="en-US" sz="3600" dirty="0">
                <a:solidFill>
                  <a:srgbClr val="002060"/>
                </a:solidFill>
              </a:rPr>
              <a:t>some	apple	nine			face</a:t>
            </a:r>
          </a:p>
          <a:p>
            <a:r>
              <a:rPr lang="en-US" sz="3600" dirty="0">
                <a:solidFill>
                  <a:srgbClr val="002060"/>
                </a:solidFill>
              </a:rPr>
              <a:t>ride		white	race			page	</a:t>
            </a:r>
          </a:p>
          <a:p>
            <a:r>
              <a:rPr lang="en-US" sz="3600" dirty="0">
                <a:solidFill>
                  <a:srgbClr val="002060"/>
                </a:solidFill>
              </a:rPr>
              <a:t>dance	brave	</a:t>
            </a:r>
            <a:r>
              <a:rPr lang="en-US" sz="3600" dirty="0" smtClean="0">
                <a:solidFill>
                  <a:srgbClr val="002060"/>
                </a:solidFill>
              </a:rPr>
              <a:t>house </a:t>
            </a:r>
            <a:r>
              <a:rPr lang="en-US" sz="3600" dirty="0">
                <a:solidFill>
                  <a:srgbClr val="002060"/>
                </a:solidFill>
              </a:rPr>
              <a:t>		</a:t>
            </a:r>
            <a:r>
              <a:rPr lang="en-US" sz="3600" dirty="0" smtClean="0">
                <a:solidFill>
                  <a:srgbClr val="002060"/>
                </a:solidFill>
              </a:rPr>
              <a:t>wire</a:t>
            </a:r>
            <a:endParaRPr lang="en-US" sz="3600" dirty="0">
              <a:solidFill>
                <a:srgbClr val="002060"/>
              </a:solidFill>
            </a:endParaRPr>
          </a:p>
          <a:p>
            <a:r>
              <a:rPr lang="en-US" sz="3600" dirty="0">
                <a:solidFill>
                  <a:srgbClr val="002060"/>
                </a:solidFill>
              </a:rPr>
              <a:t>tire		side					more</a:t>
            </a:r>
          </a:p>
          <a:p>
            <a:r>
              <a:rPr lang="en-US" sz="3600" dirty="0">
                <a:solidFill>
                  <a:srgbClr val="002060"/>
                </a:solidFill>
              </a:rPr>
              <a:t>mile		care	</a:t>
            </a:r>
            <a:r>
              <a:rPr lang="en-US" dirty="0">
                <a:solidFill>
                  <a:srgbClr val="002060"/>
                </a:solidFill>
              </a:rPr>
              <a:t>	</a:t>
            </a:r>
          </a:p>
          <a:p>
            <a:endParaRPr lang="en-US" dirty="0"/>
          </a:p>
        </p:txBody>
      </p:sp>
      <p:pic>
        <p:nvPicPr>
          <p:cNvPr id="59397" name="Picture 15" descr="http://springfieldpublicschoolsmo.org/harrison/jclark/Images/spelling.gif"/>
          <p:cNvPicPr>
            <a:picLocks noChangeAspect="1" noChangeArrowheads="1"/>
          </p:cNvPicPr>
          <p:nvPr/>
        </p:nvPicPr>
        <p:blipFill>
          <a:blip r:embed="rId3" cstate="print"/>
          <a:srcRect/>
          <a:stretch>
            <a:fillRect/>
          </a:stretch>
        </p:blipFill>
        <p:spPr bwMode="auto">
          <a:xfrm>
            <a:off x="7467600" y="228600"/>
            <a:ext cx="1425575" cy="1295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0" y="0"/>
            <a:ext cx="3962400" cy="630238"/>
          </a:xfrm>
        </p:spPr>
        <p:txBody>
          <a:bodyPr/>
          <a:lstStyle/>
          <a:p>
            <a:pPr eaLnBrk="1" hangingPunct="1">
              <a:defRPr/>
            </a:pPr>
            <a:r>
              <a:rPr lang="en-US" sz="2800" b="1" smtClean="0"/>
              <a:t>Why Teach Syllables?</a:t>
            </a:r>
          </a:p>
        </p:txBody>
      </p:sp>
      <p:sp>
        <p:nvSpPr>
          <p:cNvPr id="119811" name="Rectangle 3"/>
          <p:cNvSpPr>
            <a:spLocks noGrp="1" noChangeArrowheads="1"/>
          </p:cNvSpPr>
          <p:nvPr>
            <p:ph type="body" idx="1"/>
          </p:nvPr>
        </p:nvSpPr>
        <p:spPr>
          <a:xfrm>
            <a:off x="1146175" y="1414463"/>
            <a:ext cx="7239000" cy="4191000"/>
          </a:xfrm>
        </p:spPr>
        <p:txBody>
          <a:bodyPr/>
          <a:lstStyle/>
          <a:p>
            <a:pPr eaLnBrk="1" hangingPunct="1">
              <a:lnSpc>
                <a:spcPct val="90000"/>
              </a:lnSpc>
              <a:buSzTx/>
            </a:pPr>
            <a:r>
              <a:rPr lang="en-US" sz="2400" smtClean="0"/>
              <a:t>To “chunk” unfamiliar words accurately and quickly:</a:t>
            </a:r>
            <a:r>
              <a:rPr lang="en-US" sz="2400" smtClean="0">
                <a:solidFill>
                  <a:schemeClr val="bg2"/>
                </a:solidFill>
              </a:rPr>
              <a:t>		</a:t>
            </a:r>
            <a:endParaRPr lang="en-US" sz="2400" smtClean="0">
              <a:solidFill>
                <a:schemeClr val="tx2"/>
              </a:solidFill>
            </a:endParaRPr>
          </a:p>
          <a:p>
            <a:pPr eaLnBrk="1" hangingPunct="1">
              <a:lnSpc>
                <a:spcPct val="90000"/>
              </a:lnSpc>
              <a:buSzTx/>
              <a:buFontTx/>
              <a:buNone/>
            </a:pPr>
            <a:r>
              <a:rPr lang="en-US" sz="2400" smtClean="0">
                <a:solidFill>
                  <a:schemeClr val="tx2"/>
                </a:solidFill>
              </a:rPr>
              <a:t>		</a:t>
            </a:r>
            <a:r>
              <a:rPr lang="en-US" sz="2200" b="1" smtClean="0">
                <a:solidFill>
                  <a:schemeClr val="tx2"/>
                </a:solidFill>
              </a:rPr>
              <a:t>reincarnation, accomplishment</a:t>
            </a:r>
            <a:endParaRPr lang="en-US" sz="2200" smtClean="0">
              <a:solidFill>
                <a:schemeClr val="tx2"/>
              </a:solidFill>
            </a:endParaRPr>
          </a:p>
          <a:p>
            <a:pPr eaLnBrk="1" hangingPunct="1">
              <a:lnSpc>
                <a:spcPct val="90000"/>
              </a:lnSpc>
              <a:buSzTx/>
            </a:pPr>
            <a:r>
              <a:rPr lang="en-US" sz="2400" smtClean="0"/>
              <a:t>To distinguish similar words:</a:t>
            </a:r>
          </a:p>
          <a:p>
            <a:pPr eaLnBrk="1" hangingPunct="1">
              <a:lnSpc>
                <a:spcPct val="90000"/>
              </a:lnSpc>
              <a:buSzTx/>
              <a:buFontTx/>
              <a:buNone/>
            </a:pPr>
            <a:r>
              <a:rPr lang="en-US" sz="2400" smtClean="0"/>
              <a:t>		</a:t>
            </a:r>
            <a:r>
              <a:rPr lang="en-US" sz="2200" b="1" smtClean="0">
                <a:solidFill>
                  <a:schemeClr val="tx2"/>
                </a:solidFill>
              </a:rPr>
              <a:t>scarred – scary					ripping – ripening</a:t>
            </a:r>
          </a:p>
          <a:p>
            <a:pPr eaLnBrk="1" hangingPunct="1">
              <a:lnSpc>
                <a:spcPct val="90000"/>
              </a:lnSpc>
              <a:buSzTx/>
              <a:buFontTx/>
              <a:buNone/>
            </a:pPr>
            <a:r>
              <a:rPr lang="en-US" sz="2200" b="1" smtClean="0">
                <a:solidFill>
                  <a:schemeClr val="tx2"/>
                </a:solidFill>
              </a:rPr>
              <a:t>		slimmer – slimy</a:t>
            </a:r>
          </a:p>
          <a:p>
            <a:pPr eaLnBrk="1" hangingPunct="1">
              <a:lnSpc>
                <a:spcPct val="90000"/>
              </a:lnSpc>
              <a:buSzTx/>
            </a:pPr>
            <a:r>
              <a:rPr lang="en-US" sz="2400" smtClean="0"/>
              <a:t>To remember spelling:</a:t>
            </a:r>
          </a:p>
          <a:p>
            <a:pPr eaLnBrk="1" hangingPunct="1">
              <a:lnSpc>
                <a:spcPct val="90000"/>
              </a:lnSpc>
              <a:buSzTx/>
              <a:buFontTx/>
              <a:buNone/>
            </a:pPr>
            <a:r>
              <a:rPr lang="en-US" sz="2400" i="1" smtClean="0">
                <a:solidFill>
                  <a:schemeClr val="bg2"/>
                </a:solidFill>
              </a:rPr>
              <a:t>		</a:t>
            </a:r>
            <a:r>
              <a:rPr lang="en-US" sz="2200" b="1" smtClean="0">
                <a:solidFill>
                  <a:schemeClr val="tx2"/>
                </a:solidFill>
              </a:rPr>
              <a:t>written, writing</a:t>
            </a:r>
          </a:p>
          <a:p>
            <a:pPr eaLnBrk="1" hangingPunct="1">
              <a:lnSpc>
                <a:spcPct val="90000"/>
              </a:lnSpc>
              <a:buSzTx/>
              <a:buFontTx/>
              <a:buNone/>
            </a:pPr>
            <a:r>
              <a:rPr lang="en-US" sz="2200" b="1" smtClean="0">
                <a:solidFill>
                  <a:schemeClr val="tx2"/>
                </a:solidFill>
              </a:rPr>
              <a:t>		grapple, maple</a:t>
            </a:r>
          </a:p>
          <a:p>
            <a:pPr eaLnBrk="1" hangingPunct="1">
              <a:lnSpc>
                <a:spcPct val="90000"/>
              </a:lnSpc>
              <a:buFontTx/>
              <a:buNone/>
            </a:pPr>
            <a:r>
              <a:rPr lang="en-US" sz="2200" b="1" smtClean="0">
                <a:solidFill>
                  <a:schemeClr val="tx2"/>
                </a:solidFill>
              </a:rPr>
              <a:t>		misspelled, accommodate</a:t>
            </a:r>
          </a:p>
        </p:txBody>
      </p:sp>
      <p:sp>
        <p:nvSpPr>
          <p:cNvPr id="119812" name="Text Box 5"/>
          <p:cNvSpPr txBox="1">
            <a:spLocks noChangeArrowheads="1"/>
          </p:cNvSpPr>
          <p:nvPr/>
        </p:nvSpPr>
        <p:spPr bwMode="auto">
          <a:xfrm>
            <a:off x="8621713" y="6583363"/>
            <a:ext cx="522287" cy="274637"/>
          </a:xfrm>
          <a:prstGeom prst="rect">
            <a:avLst/>
          </a:prstGeom>
          <a:noFill/>
          <a:ln w="9525">
            <a:noFill/>
            <a:miter lim="800000"/>
            <a:headEnd/>
            <a:tailEnd/>
          </a:ln>
        </p:spPr>
        <p:txBody>
          <a:bodyPr>
            <a:spAutoFit/>
          </a:bodyPr>
          <a:lstStyle/>
          <a:p>
            <a:pPr algn="l">
              <a:spcBef>
                <a:spcPct val="50000"/>
              </a:spcBef>
            </a:pPr>
            <a:r>
              <a:rPr lang="en-US" sz="1200" b="0">
                <a:solidFill>
                  <a:srgbClr val="FF0000"/>
                </a:solidFill>
                <a:latin typeface="Times New Roman" pitchFamily="18" charset="0"/>
              </a:rPr>
              <a:t>p. 50</a:t>
            </a:r>
          </a:p>
        </p:txBody>
      </p:sp>
    </p:spTree>
  </p:cSld>
  <p:clrMapOvr>
    <a:masterClrMapping/>
  </p:clrMapOvr>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0" y="0"/>
            <a:ext cx="7867650" cy="630238"/>
          </a:xfrm>
        </p:spPr>
        <p:txBody>
          <a:bodyPr/>
          <a:lstStyle/>
          <a:p>
            <a:pPr eaLnBrk="1" hangingPunct="1">
              <a:defRPr/>
            </a:pPr>
            <a:r>
              <a:rPr lang="en-US" sz="2800" b="1" smtClean="0"/>
              <a:t>Spoken and Written Syllables Are Different</a:t>
            </a:r>
          </a:p>
        </p:txBody>
      </p:sp>
      <p:sp>
        <p:nvSpPr>
          <p:cNvPr id="120835" name="Rectangle 3"/>
          <p:cNvSpPr>
            <a:spLocks noGrp="1" noChangeArrowheads="1"/>
          </p:cNvSpPr>
          <p:nvPr>
            <p:ph type="body" idx="1"/>
          </p:nvPr>
        </p:nvSpPr>
        <p:spPr>
          <a:xfrm>
            <a:off x="838200" y="1905000"/>
            <a:ext cx="7467600" cy="4419600"/>
          </a:xfrm>
        </p:spPr>
        <p:txBody>
          <a:bodyPr/>
          <a:lstStyle/>
          <a:p>
            <a:pPr algn="ctr" eaLnBrk="1" hangingPunct="1">
              <a:buFontTx/>
              <a:buNone/>
            </a:pPr>
            <a:r>
              <a:rPr lang="en-US" sz="2400" dirty="0" smtClean="0"/>
              <a:t>The syllable breaks that seem natural in speech do</a:t>
            </a:r>
          </a:p>
          <a:p>
            <a:pPr algn="ctr" eaLnBrk="1" hangingPunct="1">
              <a:buFontTx/>
              <a:buNone/>
            </a:pPr>
            <a:r>
              <a:rPr lang="en-US" sz="2400" u="sng" dirty="0" smtClean="0"/>
              <a:t>not</a:t>
            </a:r>
            <a:r>
              <a:rPr lang="en-US" sz="2400" dirty="0" smtClean="0"/>
              <a:t> guide conventions for dividing written syllables. </a:t>
            </a:r>
          </a:p>
          <a:p>
            <a:pPr eaLnBrk="1" hangingPunct="1">
              <a:buFontTx/>
              <a:buNone/>
            </a:pPr>
            <a:endParaRPr lang="en-US" sz="2400" dirty="0" smtClean="0"/>
          </a:p>
          <a:p>
            <a:pPr eaLnBrk="1" hangingPunct="1">
              <a:buSzTx/>
            </a:pPr>
            <a:r>
              <a:rPr lang="en-US" sz="2400" dirty="0" smtClean="0"/>
              <a:t>Say these words aloud. </a:t>
            </a:r>
          </a:p>
          <a:p>
            <a:pPr eaLnBrk="1" hangingPunct="1">
              <a:buSzTx/>
            </a:pPr>
            <a:r>
              <a:rPr lang="en-US" sz="2400" dirty="0" smtClean="0"/>
              <a:t>Where do you hear the syllable boundaries?</a:t>
            </a:r>
          </a:p>
          <a:p>
            <a:pPr lvl="1" eaLnBrk="1" hangingPunct="1">
              <a:buFontTx/>
              <a:buNone/>
            </a:pPr>
            <a:r>
              <a:rPr lang="en-US" b="1" dirty="0" smtClean="0"/>
              <a:t>	bridle – riddle</a:t>
            </a:r>
          </a:p>
          <a:p>
            <a:pPr lvl="1" eaLnBrk="1" hangingPunct="1">
              <a:buFontTx/>
              <a:buNone/>
            </a:pPr>
            <a:r>
              <a:rPr lang="en-US" b="1" dirty="0" smtClean="0"/>
              <a:t>	table – tatter</a:t>
            </a:r>
          </a:p>
          <a:p>
            <a:pPr lvl="1" eaLnBrk="1" hangingPunct="1">
              <a:buFontTx/>
              <a:buNone/>
            </a:pPr>
            <a:r>
              <a:rPr lang="en-US" b="1" dirty="0" smtClean="0"/>
              <a:t>	even – ever</a:t>
            </a:r>
          </a:p>
          <a:p>
            <a:pPr algn="ctr" eaLnBrk="1" hangingPunct="1">
              <a:buFontTx/>
              <a:buNone/>
            </a:pPr>
            <a:r>
              <a:rPr lang="en-US" dirty="0" smtClean="0"/>
              <a:t>	</a:t>
            </a:r>
          </a:p>
        </p:txBody>
      </p:sp>
      <p:sp>
        <p:nvSpPr>
          <p:cNvPr id="120836" name="Text Box 5"/>
          <p:cNvSpPr txBox="1">
            <a:spLocks noChangeArrowheads="1"/>
          </p:cNvSpPr>
          <p:nvPr/>
        </p:nvSpPr>
        <p:spPr bwMode="auto">
          <a:xfrm>
            <a:off x="1752600" y="4876800"/>
            <a:ext cx="6858000" cy="519113"/>
          </a:xfrm>
          <a:prstGeom prst="rect">
            <a:avLst/>
          </a:prstGeom>
          <a:noFill/>
          <a:ln w="9525">
            <a:noFill/>
            <a:miter lim="800000"/>
            <a:headEnd/>
            <a:tailEnd/>
          </a:ln>
        </p:spPr>
        <p:txBody>
          <a:bodyPr>
            <a:spAutoFit/>
          </a:bodyPr>
          <a:lstStyle/>
          <a:p>
            <a:pPr algn="l">
              <a:spcBef>
                <a:spcPct val="50000"/>
              </a:spcBef>
            </a:pPr>
            <a:endParaRPr lang="en-US" b="0">
              <a:solidFill>
                <a:schemeClr val="bg2"/>
              </a:solidFill>
              <a:latin typeface="Times New Roman" pitchFamily="18" charset="0"/>
            </a:endParaRPr>
          </a:p>
        </p:txBody>
      </p:sp>
      <p:sp>
        <p:nvSpPr>
          <p:cNvPr id="120837" name="Text Box 6"/>
          <p:cNvSpPr txBox="1">
            <a:spLocks noChangeArrowheads="1"/>
          </p:cNvSpPr>
          <p:nvPr/>
        </p:nvSpPr>
        <p:spPr bwMode="auto">
          <a:xfrm>
            <a:off x="8562975" y="6583363"/>
            <a:ext cx="581025" cy="274637"/>
          </a:xfrm>
          <a:prstGeom prst="rect">
            <a:avLst/>
          </a:prstGeom>
          <a:noFill/>
          <a:ln w="9525">
            <a:noFill/>
            <a:miter lim="800000"/>
            <a:headEnd/>
            <a:tailEnd/>
          </a:ln>
        </p:spPr>
        <p:txBody>
          <a:bodyPr>
            <a:spAutoFit/>
          </a:bodyPr>
          <a:lstStyle/>
          <a:p>
            <a:pPr>
              <a:spcBef>
                <a:spcPct val="50000"/>
              </a:spcBef>
            </a:pPr>
            <a:r>
              <a:rPr lang="en-US" sz="1200" b="0">
                <a:solidFill>
                  <a:srgbClr val="FF0000"/>
                </a:solidFill>
                <a:latin typeface="Times New Roman" pitchFamily="18" charset="0"/>
              </a:rPr>
              <a:t>p. 50</a:t>
            </a:r>
          </a:p>
        </p:txBody>
      </p:sp>
    </p:spTree>
  </p:cSld>
  <p:clrMapOvr>
    <a:masterClrMapping/>
  </p:clrMapOvr>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xfrm>
            <a:off x="0" y="0"/>
            <a:ext cx="3429000" cy="630238"/>
          </a:xfrm>
        </p:spPr>
        <p:txBody>
          <a:bodyPr/>
          <a:lstStyle/>
          <a:p>
            <a:pPr eaLnBrk="1" hangingPunct="1">
              <a:defRPr/>
            </a:pPr>
            <a:r>
              <a:rPr lang="en-US" sz="2800" b="1" smtClean="0"/>
              <a:t>Six Syllable Types</a:t>
            </a:r>
          </a:p>
        </p:txBody>
      </p:sp>
      <p:sp>
        <p:nvSpPr>
          <p:cNvPr id="122883" name="Rectangle 3"/>
          <p:cNvSpPr>
            <a:spLocks noGrp="1" noChangeArrowheads="1"/>
          </p:cNvSpPr>
          <p:nvPr>
            <p:ph type="body" sz="half" idx="1"/>
          </p:nvPr>
        </p:nvSpPr>
        <p:spPr>
          <a:xfrm>
            <a:off x="1204913" y="1387475"/>
            <a:ext cx="4071937" cy="4217988"/>
          </a:xfrm>
        </p:spPr>
        <p:txBody>
          <a:bodyPr/>
          <a:lstStyle/>
          <a:p>
            <a:pPr marL="347663" indent="-347663" eaLnBrk="1" hangingPunct="1">
              <a:spcBef>
                <a:spcPct val="30000"/>
              </a:spcBef>
              <a:buFontTx/>
              <a:buNone/>
            </a:pPr>
            <a:r>
              <a:rPr lang="en-US" sz="2400" b="1" smtClean="0">
                <a:solidFill>
                  <a:srgbClr val="FB5F4F"/>
                </a:solidFill>
              </a:rPr>
              <a:t>1.</a:t>
            </a:r>
            <a:r>
              <a:rPr lang="en-US" sz="2400" smtClean="0"/>
              <a:t> Closed</a:t>
            </a:r>
          </a:p>
          <a:p>
            <a:pPr marL="347663" indent="-347663" eaLnBrk="1" hangingPunct="1">
              <a:spcBef>
                <a:spcPct val="0"/>
              </a:spcBef>
              <a:buFontTx/>
              <a:buNone/>
            </a:pPr>
            <a:r>
              <a:rPr lang="en-US" sz="2400" smtClean="0"/>
              <a:t>	</a:t>
            </a:r>
            <a:r>
              <a:rPr lang="en-US" sz="2400" b="1" smtClean="0">
                <a:solidFill>
                  <a:schemeClr val="tx2"/>
                </a:solidFill>
              </a:rPr>
              <a:t>pet, cats</a:t>
            </a:r>
          </a:p>
          <a:p>
            <a:pPr marL="347663" indent="-347663" eaLnBrk="1" hangingPunct="1">
              <a:spcBef>
                <a:spcPct val="0"/>
              </a:spcBef>
              <a:buFontTx/>
              <a:buNone/>
            </a:pPr>
            <a:endParaRPr lang="en-US" b="1" smtClean="0"/>
          </a:p>
          <a:p>
            <a:pPr marL="347663" indent="-347663" eaLnBrk="1" hangingPunct="1">
              <a:buFontTx/>
              <a:buNone/>
            </a:pPr>
            <a:r>
              <a:rPr lang="en-US" sz="2400" b="1" smtClean="0">
                <a:solidFill>
                  <a:srgbClr val="FB5F4F"/>
                </a:solidFill>
              </a:rPr>
              <a:t>2.</a:t>
            </a:r>
            <a:r>
              <a:rPr lang="en-US" sz="2400" smtClean="0"/>
              <a:t> Vowel-Consonant-</a:t>
            </a:r>
            <a:r>
              <a:rPr lang="en-US" sz="2400" b="1" smtClean="0"/>
              <a:t>e</a:t>
            </a:r>
          </a:p>
          <a:p>
            <a:pPr marL="347663" indent="-347663" eaLnBrk="1" hangingPunct="1">
              <a:buFontTx/>
              <a:buNone/>
            </a:pPr>
            <a:r>
              <a:rPr lang="en-US" sz="2400" smtClean="0"/>
              <a:t>	</a:t>
            </a:r>
            <a:r>
              <a:rPr lang="en-US" sz="2400" b="1" smtClean="0">
                <a:solidFill>
                  <a:schemeClr val="tx2"/>
                </a:solidFill>
              </a:rPr>
              <a:t>slide, scare, cute</a:t>
            </a:r>
          </a:p>
          <a:p>
            <a:pPr marL="347663" indent="-347663" eaLnBrk="1" hangingPunct="1">
              <a:buFontTx/>
              <a:buNone/>
            </a:pPr>
            <a:endParaRPr lang="en-US" sz="2400" smtClean="0"/>
          </a:p>
          <a:p>
            <a:pPr marL="347663" indent="-347663" eaLnBrk="1" hangingPunct="1">
              <a:buFontTx/>
              <a:buNone/>
            </a:pPr>
            <a:r>
              <a:rPr lang="en-US" sz="2400" b="1" smtClean="0">
                <a:solidFill>
                  <a:srgbClr val="FB5F4F"/>
                </a:solidFill>
              </a:rPr>
              <a:t>3.</a:t>
            </a:r>
            <a:r>
              <a:rPr lang="en-US" sz="2400" smtClean="0"/>
              <a:t> Open</a:t>
            </a:r>
          </a:p>
          <a:p>
            <a:pPr marL="347663" indent="-347663" eaLnBrk="1" hangingPunct="1">
              <a:buFontTx/>
              <a:buNone/>
            </a:pPr>
            <a:r>
              <a:rPr lang="en-US" sz="2400" smtClean="0">
                <a:solidFill>
                  <a:schemeClr val="tx2"/>
                </a:solidFill>
              </a:rPr>
              <a:t>	</a:t>
            </a:r>
            <a:r>
              <a:rPr lang="en-US" sz="2400" b="1" u="sng" smtClean="0">
                <a:solidFill>
                  <a:schemeClr val="tx2"/>
                </a:solidFill>
              </a:rPr>
              <a:t>ri</a:t>
            </a:r>
            <a:r>
              <a:rPr lang="en-US" sz="2400" b="1" smtClean="0">
                <a:solidFill>
                  <a:schemeClr val="tx2"/>
                </a:solidFill>
              </a:rPr>
              <a:t>-pen</a:t>
            </a:r>
          </a:p>
        </p:txBody>
      </p:sp>
      <p:sp>
        <p:nvSpPr>
          <p:cNvPr id="122884" name="Rectangle 4"/>
          <p:cNvSpPr>
            <a:spLocks noGrp="1" noChangeArrowheads="1"/>
          </p:cNvSpPr>
          <p:nvPr>
            <p:ph type="body" sz="half" idx="2"/>
          </p:nvPr>
        </p:nvSpPr>
        <p:spPr>
          <a:xfrm>
            <a:off x="5068888" y="1387475"/>
            <a:ext cx="3548062" cy="3505200"/>
          </a:xfrm>
        </p:spPr>
        <p:txBody>
          <a:bodyPr/>
          <a:lstStyle/>
          <a:p>
            <a:pPr marL="228600" indent="-228600" eaLnBrk="1" hangingPunct="1">
              <a:buFontTx/>
              <a:buNone/>
            </a:pPr>
            <a:r>
              <a:rPr lang="en-US" sz="2400" b="1" smtClean="0">
                <a:solidFill>
                  <a:srgbClr val="FB5F4F"/>
                </a:solidFill>
              </a:rPr>
              <a:t>4.</a:t>
            </a:r>
            <a:r>
              <a:rPr lang="en-US" sz="2400" smtClean="0"/>
              <a:t> Vowel Team</a:t>
            </a:r>
            <a:endParaRPr lang="en-US" sz="2400" b="1" smtClean="0"/>
          </a:p>
          <a:p>
            <a:pPr marL="800100" lvl="1" indent="-457200" eaLnBrk="1" hangingPunct="1">
              <a:lnSpc>
                <a:spcPct val="90000"/>
              </a:lnSpc>
              <a:spcBef>
                <a:spcPct val="20000"/>
              </a:spcBef>
              <a:buFontTx/>
              <a:buNone/>
            </a:pPr>
            <a:r>
              <a:rPr lang="en-US" b="1" smtClean="0">
                <a:solidFill>
                  <a:schemeClr val="tx2"/>
                </a:solidFill>
              </a:rPr>
              <a:t>t</a:t>
            </a:r>
            <a:r>
              <a:rPr lang="en-US" b="1" u="sng" smtClean="0">
                <a:solidFill>
                  <a:schemeClr val="tx2"/>
                </a:solidFill>
              </a:rPr>
              <a:t>ee</a:t>
            </a:r>
            <a:r>
              <a:rPr lang="en-US" b="1" smtClean="0">
                <a:solidFill>
                  <a:schemeClr val="tx2"/>
                </a:solidFill>
              </a:rPr>
              <a:t>th</a:t>
            </a:r>
          </a:p>
          <a:p>
            <a:pPr marL="800100" lvl="1" indent="-457200" eaLnBrk="1" hangingPunct="1">
              <a:lnSpc>
                <a:spcPct val="90000"/>
              </a:lnSpc>
              <a:spcBef>
                <a:spcPct val="20000"/>
              </a:spcBef>
              <a:buFontTx/>
              <a:buNone/>
            </a:pPr>
            <a:endParaRPr lang="en-US" b="1" smtClean="0"/>
          </a:p>
          <a:p>
            <a:pPr marL="228600" indent="-228600" eaLnBrk="1" hangingPunct="1">
              <a:buFontTx/>
              <a:buNone/>
            </a:pPr>
            <a:r>
              <a:rPr lang="en-US" sz="2400" b="1" smtClean="0">
                <a:solidFill>
                  <a:srgbClr val="FB5F4F"/>
                </a:solidFill>
              </a:rPr>
              <a:t>5.</a:t>
            </a:r>
            <a:r>
              <a:rPr lang="en-US" sz="2400" smtClean="0"/>
              <a:t> Vowel-</a:t>
            </a:r>
            <a:r>
              <a:rPr lang="en-US" sz="2400" b="1" smtClean="0"/>
              <a:t>r</a:t>
            </a:r>
          </a:p>
          <a:p>
            <a:pPr marL="228600" indent="-228600" eaLnBrk="1" hangingPunct="1">
              <a:buFontTx/>
              <a:buNone/>
            </a:pPr>
            <a:r>
              <a:rPr lang="en-US" sz="2400" b="1" smtClean="0"/>
              <a:t>	 </a:t>
            </a:r>
            <a:r>
              <a:rPr lang="en-US" sz="2400" b="1" smtClean="0">
                <a:solidFill>
                  <a:schemeClr val="tx2"/>
                </a:solidFill>
              </a:rPr>
              <a:t>car, bird, her</a:t>
            </a:r>
          </a:p>
          <a:p>
            <a:pPr marL="228600" indent="-228600" eaLnBrk="1" hangingPunct="1">
              <a:lnSpc>
                <a:spcPct val="90000"/>
              </a:lnSpc>
              <a:buFontTx/>
              <a:buNone/>
            </a:pPr>
            <a:endParaRPr lang="en-US" sz="2400" b="1" smtClean="0">
              <a:solidFill>
                <a:schemeClr val="tx2"/>
              </a:solidFill>
            </a:endParaRPr>
          </a:p>
          <a:p>
            <a:pPr marL="228600" indent="-228600" eaLnBrk="1" hangingPunct="1">
              <a:spcBef>
                <a:spcPct val="30000"/>
              </a:spcBef>
              <a:buFontTx/>
              <a:buNone/>
            </a:pPr>
            <a:r>
              <a:rPr lang="en-US" sz="2400" b="1" smtClean="0">
                <a:solidFill>
                  <a:srgbClr val="FB5F4F"/>
                </a:solidFill>
              </a:rPr>
              <a:t>6.</a:t>
            </a:r>
            <a:r>
              <a:rPr lang="en-US" sz="2400" smtClean="0"/>
              <a:t> Consonant-</a:t>
            </a:r>
            <a:r>
              <a:rPr lang="en-US" sz="2400" b="1" smtClean="0"/>
              <a:t>le</a:t>
            </a:r>
          </a:p>
          <a:p>
            <a:pPr marL="800100" lvl="1" indent="-457200" eaLnBrk="1" hangingPunct="1">
              <a:lnSpc>
                <a:spcPct val="90000"/>
              </a:lnSpc>
              <a:spcBef>
                <a:spcPct val="20000"/>
              </a:spcBef>
              <a:buFontTx/>
              <a:buNone/>
            </a:pPr>
            <a:r>
              <a:rPr lang="en-US" b="1" smtClean="0">
                <a:solidFill>
                  <a:schemeClr val="tx2"/>
                </a:solidFill>
              </a:rPr>
              <a:t>ap-</a:t>
            </a:r>
            <a:r>
              <a:rPr lang="en-US" b="1" u="sng" smtClean="0">
                <a:solidFill>
                  <a:schemeClr val="tx2"/>
                </a:solidFill>
              </a:rPr>
              <a:t>ple</a:t>
            </a:r>
            <a:endParaRPr lang="en-US" sz="2000" smtClean="0">
              <a:solidFill>
                <a:schemeClr val="tx2"/>
              </a:solidFill>
            </a:endParaRPr>
          </a:p>
        </p:txBody>
      </p:sp>
      <p:sp>
        <p:nvSpPr>
          <p:cNvPr id="122885" name="Text Box 6"/>
          <p:cNvSpPr txBox="1">
            <a:spLocks noChangeArrowheads="1"/>
          </p:cNvSpPr>
          <p:nvPr/>
        </p:nvSpPr>
        <p:spPr bwMode="auto">
          <a:xfrm>
            <a:off x="8316913" y="6583363"/>
            <a:ext cx="827087" cy="274637"/>
          </a:xfrm>
          <a:prstGeom prst="rect">
            <a:avLst/>
          </a:prstGeom>
          <a:noFill/>
          <a:ln w="9525">
            <a:noFill/>
            <a:miter lim="800000"/>
            <a:headEnd/>
            <a:tailEnd/>
          </a:ln>
        </p:spPr>
        <p:txBody>
          <a:bodyPr>
            <a:spAutoFit/>
          </a:bodyPr>
          <a:lstStyle/>
          <a:p>
            <a:pPr>
              <a:spcBef>
                <a:spcPct val="50000"/>
              </a:spcBef>
            </a:pPr>
            <a:r>
              <a:rPr lang="en-US" sz="1200" b="0">
                <a:solidFill>
                  <a:srgbClr val="FF0000"/>
                </a:solidFill>
                <a:latin typeface="Times New Roman" pitchFamily="18" charset="0"/>
              </a:rPr>
              <a:t>pp. 52-53</a:t>
            </a:r>
          </a:p>
        </p:txBody>
      </p:sp>
    </p:spTree>
  </p:cSld>
  <p:clrMapOvr>
    <a:masterClrMapping/>
  </p:clrMapOvr>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Content Placeholder 2"/>
          <p:cNvSpPr>
            <a:spLocks noGrp="1"/>
          </p:cNvSpPr>
          <p:nvPr>
            <p:ph idx="1"/>
          </p:nvPr>
        </p:nvSpPr>
        <p:spPr>
          <a:xfrm>
            <a:off x="304800" y="1371600"/>
            <a:ext cx="8610600" cy="5029200"/>
          </a:xfrm>
        </p:spPr>
        <p:txBody>
          <a:bodyPr/>
          <a:lstStyle/>
          <a:p>
            <a:pPr>
              <a:buFont typeface="Wingdings 2" pitchFamily="18" charset="2"/>
              <a:buNone/>
            </a:pPr>
            <a:r>
              <a:rPr lang="en-US" smtClean="0"/>
              <a:t>od 		ake		toe		saw		no</a:t>
            </a:r>
          </a:p>
          <a:p>
            <a:pPr>
              <a:buFont typeface="Wingdings 2" pitchFamily="18" charset="2"/>
              <a:buNone/>
            </a:pPr>
            <a:r>
              <a:rPr lang="en-US" smtClean="0"/>
              <a:t>bay		pop		ber		upe		oot</a:t>
            </a:r>
          </a:p>
          <a:p>
            <a:pPr>
              <a:buFont typeface="Wingdings 2" pitchFamily="18" charset="2"/>
              <a:buNone/>
            </a:pPr>
            <a:r>
              <a:rPr lang="en-US" smtClean="0"/>
              <a:t>wort		mit		fle		form		bet</a:t>
            </a:r>
          </a:p>
          <a:p>
            <a:pPr>
              <a:buFont typeface="Wingdings 2" pitchFamily="18" charset="2"/>
              <a:buNone/>
            </a:pPr>
            <a:r>
              <a:rPr lang="en-US" smtClean="0"/>
              <a:t>dle		war		cap		bee		ote</a:t>
            </a:r>
          </a:p>
          <a:p>
            <a:pPr>
              <a:buFont typeface="Wingdings 2" pitchFamily="18" charset="2"/>
              <a:buNone/>
            </a:pPr>
            <a:r>
              <a:rPr lang="en-US" smtClean="0"/>
              <a:t>kle		fur		per		gud		gle</a:t>
            </a:r>
          </a:p>
          <a:p>
            <a:pPr>
              <a:buFont typeface="Wingdings 2" pitchFamily="18" charset="2"/>
              <a:buNone/>
            </a:pPr>
            <a:r>
              <a:rPr lang="en-US" smtClean="0"/>
              <a:t>oat		tle		so		much		ough</a:t>
            </a:r>
          </a:p>
          <a:p>
            <a:pPr>
              <a:buFont typeface="Wingdings 2" pitchFamily="18" charset="2"/>
              <a:buNone/>
            </a:pPr>
            <a:r>
              <a:rPr lang="en-US" smtClean="0"/>
              <a:t>pe		few		poi		ta		eap</a:t>
            </a:r>
          </a:p>
          <a:p>
            <a:pPr>
              <a:buFont typeface="Wingdings 2" pitchFamily="18" charset="2"/>
              <a:buNone/>
            </a:pPr>
            <a:r>
              <a:rPr lang="en-US" smtClean="0"/>
              <a:t>su			paw		ike		di		raph	</a:t>
            </a:r>
          </a:p>
          <a:p>
            <a:pPr>
              <a:buFont typeface="Wingdings 2" pitchFamily="18" charset="2"/>
              <a:buNone/>
            </a:pPr>
            <a:r>
              <a:rPr lang="en-US" smtClean="0"/>
              <a:t>ipe		oop		ble		tle		los</a:t>
            </a:r>
          </a:p>
          <a:p>
            <a:pPr>
              <a:buFont typeface="Wingdings 2" pitchFamily="18" charset="2"/>
              <a:buNone/>
            </a:pPr>
            <a:r>
              <a:rPr lang="en-US" smtClean="0"/>
              <a:t>vow		gle		let		wed		car		</a:t>
            </a:r>
          </a:p>
        </p:txBody>
      </p:sp>
      <p:sp>
        <p:nvSpPr>
          <p:cNvPr id="4" name="Oval 3"/>
          <p:cNvSpPr/>
          <p:nvPr/>
        </p:nvSpPr>
        <p:spPr>
          <a:xfrm>
            <a:off x="304800" y="13716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Oval 4"/>
          <p:cNvSpPr/>
          <p:nvPr/>
        </p:nvSpPr>
        <p:spPr>
          <a:xfrm>
            <a:off x="5715000" y="61722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Oval 5"/>
          <p:cNvSpPr/>
          <p:nvPr/>
        </p:nvSpPr>
        <p:spPr>
          <a:xfrm>
            <a:off x="7391400" y="24384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Oval 6"/>
          <p:cNvSpPr/>
          <p:nvPr/>
        </p:nvSpPr>
        <p:spPr>
          <a:xfrm>
            <a:off x="1905000" y="23622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Oval 7"/>
          <p:cNvSpPr/>
          <p:nvPr/>
        </p:nvSpPr>
        <p:spPr>
          <a:xfrm>
            <a:off x="5638800" y="3429000"/>
            <a:ext cx="1143000" cy="6096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Oval 8"/>
          <p:cNvSpPr/>
          <p:nvPr/>
        </p:nvSpPr>
        <p:spPr>
          <a:xfrm>
            <a:off x="3810000" y="29718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Oval 9"/>
          <p:cNvSpPr/>
          <p:nvPr/>
        </p:nvSpPr>
        <p:spPr>
          <a:xfrm>
            <a:off x="1981200" y="19050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Oval 10"/>
          <p:cNvSpPr/>
          <p:nvPr/>
        </p:nvSpPr>
        <p:spPr>
          <a:xfrm>
            <a:off x="7391400" y="5105400"/>
            <a:ext cx="1143000" cy="6096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Oval 11"/>
          <p:cNvSpPr/>
          <p:nvPr/>
        </p:nvSpPr>
        <p:spPr>
          <a:xfrm>
            <a:off x="3733800" y="61722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60428" name="Picture 15" descr="http://springfieldpublicschoolsmo.org/harrison/jclark/Images/spelling.gif"/>
          <p:cNvPicPr>
            <a:picLocks noChangeAspect="1" noChangeArrowheads="1"/>
          </p:cNvPicPr>
          <p:nvPr/>
        </p:nvPicPr>
        <p:blipFill>
          <a:blip r:embed="rId3" cstate="print"/>
          <a:srcRect/>
          <a:stretch>
            <a:fillRect/>
          </a:stretch>
        </p:blipFill>
        <p:spPr bwMode="auto">
          <a:xfrm>
            <a:off x="7467600" y="152400"/>
            <a:ext cx="1425575" cy="1295400"/>
          </a:xfrm>
          <a:prstGeom prst="rect">
            <a:avLst/>
          </a:prstGeom>
          <a:noFill/>
          <a:ln w="9525">
            <a:noFill/>
            <a:miter lim="800000"/>
            <a:headEnd/>
            <a:tailEnd/>
          </a:ln>
        </p:spPr>
      </p:pic>
      <p:sp>
        <p:nvSpPr>
          <p:cNvPr id="60429" name="Title 1"/>
          <p:cNvSpPr>
            <a:spLocks noGrp="1"/>
          </p:cNvSpPr>
          <p:nvPr>
            <p:ph type="title"/>
          </p:nvPr>
        </p:nvSpPr>
        <p:spPr>
          <a:xfrm>
            <a:off x="304800" y="152400"/>
            <a:ext cx="7772400" cy="1143000"/>
          </a:xfrm>
        </p:spPr>
        <p:txBody>
          <a:bodyPr/>
          <a:lstStyle/>
          <a:p>
            <a:r>
              <a:rPr lang="en-US" smtClean="0"/>
              <a:t>Discovery of Syllables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par>
                          <p:cTn id="14" fill="hold">
                            <p:stCondLst>
                              <p:cond delay="2000"/>
                            </p:stCondLst>
                            <p:childTnLst>
                              <p:par>
                                <p:cTn id="15" presetID="51"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770" decel="100000"/>
                                        <p:tgtEl>
                                          <p:spTgt spid="5"/>
                                        </p:tgtEl>
                                      </p:cBhvr>
                                    </p:animEffect>
                                    <p:animScale>
                                      <p:cBhvr>
                                        <p:cTn id="18" dur="770" decel="100000"/>
                                        <p:tgtEl>
                                          <p:spTgt spid="5"/>
                                        </p:tgtEl>
                                      </p:cBhvr>
                                      <p:from x="10000" y="10000"/>
                                      <p:to x="200000" y="450000"/>
                                    </p:animScale>
                                    <p:animScale>
                                      <p:cBhvr>
                                        <p:cTn id="19" dur="1230" accel="100000" fill="hold">
                                          <p:stCondLst>
                                            <p:cond delay="770"/>
                                          </p:stCondLst>
                                        </p:cTn>
                                        <p:tgtEl>
                                          <p:spTgt spid="5"/>
                                        </p:tgtEl>
                                      </p:cBhvr>
                                      <p:from x="200000" y="450000"/>
                                      <p:to x="100000" y="100000"/>
                                    </p:animScale>
                                    <p:set>
                                      <p:cBhvr>
                                        <p:cTn id="20" dur="770" fill="hold"/>
                                        <p:tgtEl>
                                          <p:spTgt spid="5"/>
                                        </p:tgtEl>
                                        <p:attrNameLst>
                                          <p:attrName>ppt_x</p:attrName>
                                        </p:attrNameLst>
                                      </p:cBhvr>
                                      <p:to>
                                        <p:strVal val="(0.5)"/>
                                      </p:to>
                                    </p:set>
                                    <p:anim from="(0.5)" to="(#ppt_x)" calcmode="lin" valueType="num">
                                      <p:cBhvr>
                                        <p:cTn id="21" dur="1230" accel="100000" fill="hold">
                                          <p:stCondLst>
                                            <p:cond delay="770"/>
                                          </p:stCondLst>
                                        </p:cTn>
                                        <p:tgtEl>
                                          <p:spTgt spid="5"/>
                                        </p:tgtEl>
                                        <p:attrNameLst>
                                          <p:attrName>ppt_x</p:attrName>
                                        </p:attrNameLst>
                                      </p:cBhvr>
                                    </p:anim>
                                    <p:set>
                                      <p:cBhvr>
                                        <p:cTn id="22" dur="770" fill="hold"/>
                                        <p:tgtEl>
                                          <p:spTgt spid="5"/>
                                        </p:tgtEl>
                                        <p:attrNameLst>
                                          <p:attrName>ppt_y</p:attrName>
                                        </p:attrNameLst>
                                      </p:cBhvr>
                                      <p:to>
                                        <p:strVal val="(#ppt_y+0.4)"/>
                                      </p:to>
                                    </p:set>
                                    <p:anim from="(#ppt_y+0.4)" to="(#ppt_y)" calcmode="lin" valueType="num">
                                      <p:cBhvr>
                                        <p:cTn id="23" dur="1230" accel="100000" fill="hold">
                                          <p:stCondLst>
                                            <p:cond delay="770"/>
                                          </p:stCondLst>
                                        </p:cTn>
                                        <p:tgtEl>
                                          <p:spTgt spid="5"/>
                                        </p:tgtEl>
                                        <p:attrNameLst>
                                          <p:attrName>ppt_y</p:attrName>
                                        </p:attrNameLst>
                                      </p:cBhvr>
                                    </p:anim>
                                  </p:childTnLst>
                                </p:cTn>
                              </p:par>
                            </p:childTnLst>
                          </p:cTn>
                        </p:par>
                        <p:par>
                          <p:cTn id="24" fill="hold">
                            <p:stCondLst>
                              <p:cond delay="4000"/>
                            </p:stCondLst>
                            <p:childTnLst>
                              <p:par>
                                <p:cTn id="25" presetID="51"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770" decel="100000"/>
                                        <p:tgtEl>
                                          <p:spTgt spid="6"/>
                                        </p:tgtEl>
                                      </p:cBhvr>
                                    </p:animEffect>
                                    <p:animScale>
                                      <p:cBhvr>
                                        <p:cTn id="28" dur="770" decel="100000"/>
                                        <p:tgtEl>
                                          <p:spTgt spid="6"/>
                                        </p:tgtEl>
                                      </p:cBhvr>
                                      <p:from x="10000" y="10000"/>
                                      <p:to x="200000" y="450000"/>
                                    </p:animScale>
                                    <p:animScale>
                                      <p:cBhvr>
                                        <p:cTn id="29" dur="1230" accel="100000" fill="hold">
                                          <p:stCondLst>
                                            <p:cond delay="770"/>
                                          </p:stCondLst>
                                        </p:cTn>
                                        <p:tgtEl>
                                          <p:spTgt spid="6"/>
                                        </p:tgtEl>
                                      </p:cBhvr>
                                      <p:from x="200000" y="450000"/>
                                      <p:to x="100000" y="100000"/>
                                    </p:animScale>
                                    <p:set>
                                      <p:cBhvr>
                                        <p:cTn id="30" dur="770" fill="hold"/>
                                        <p:tgtEl>
                                          <p:spTgt spid="6"/>
                                        </p:tgtEl>
                                        <p:attrNameLst>
                                          <p:attrName>ppt_x</p:attrName>
                                        </p:attrNameLst>
                                      </p:cBhvr>
                                      <p:to>
                                        <p:strVal val="(0.5)"/>
                                      </p:to>
                                    </p:set>
                                    <p:anim from="(0.5)" to="(#ppt_x)" calcmode="lin" valueType="num">
                                      <p:cBhvr>
                                        <p:cTn id="31" dur="1230" accel="100000" fill="hold">
                                          <p:stCondLst>
                                            <p:cond delay="770"/>
                                          </p:stCondLst>
                                        </p:cTn>
                                        <p:tgtEl>
                                          <p:spTgt spid="6"/>
                                        </p:tgtEl>
                                        <p:attrNameLst>
                                          <p:attrName>ppt_x</p:attrName>
                                        </p:attrNameLst>
                                      </p:cBhvr>
                                    </p:anim>
                                    <p:set>
                                      <p:cBhvr>
                                        <p:cTn id="32" dur="770" fill="hold"/>
                                        <p:tgtEl>
                                          <p:spTgt spid="6"/>
                                        </p:tgtEl>
                                        <p:attrNameLst>
                                          <p:attrName>ppt_y</p:attrName>
                                        </p:attrNameLst>
                                      </p:cBhvr>
                                      <p:to>
                                        <p:strVal val="(#ppt_y+0.4)"/>
                                      </p:to>
                                    </p:set>
                                    <p:anim from="(#ppt_y+0.4)" to="(#ppt_y)" calcmode="lin" valueType="num">
                                      <p:cBhvr>
                                        <p:cTn id="33" dur="1230" accel="100000" fill="hold">
                                          <p:stCondLst>
                                            <p:cond delay="770"/>
                                          </p:stCondLst>
                                        </p:cTn>
                                        <p:tgtEl>
                                          <p:spTgt spid="6"/>
                                        </p:tgtEl>
                                        <p:attrNameLst>
                                          <p:attrName>ppt_y</p:attrName>
                                        </p:attrNameLst>
                                      </p:cBhvr>
                                    </p:anim>
                                  </p:childTnLst>
                                </p:cTn>
                              </p:par>
                            </p:childTnLst>
                          </p:cTn>
                        </p:par>
                        <p:par>
                          <p:cTn id="34" fill="hold">
                            <p:stCondLst>
                              <p:cond delay="6000"/>
                            </p:stCondLst>
                            <p:childTnLst>
                              <p:par>
                                <p:cTn id="35" presetID="51"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770" decel="100000"/>
                                        <p:tgtEl>
                                          <p:spTgt spid="7"/>
                                        </p:tgtEl>
                                      </p:cBhvr>
                                    </p:animEffect>
                                    <p:animScale>
                                      <p:cBhvr>
                                        <p:cTn id="38" dur="770" decel="100000"/>
                                        <p:tgtEl>
                                          <p:spTgt spid="7"/>
                                        </p:tgtEl>
                                      </p:cBhvr>
                                      <p:from x="10000" y="10000"/>
                                      <p:to x="200000" y="450000"/>
                                    </p:animScale>
                                    <p:animScale>
                                      <p:cBhvr>
                                        <p:cTn id="39" dur="1230" accel="100000" fill="hold">
                                          <p:stCondLst>
                                            <p:cond delay="770"/>
                                          </p:stCondLst>
                                        </p:cTn>
                                        <p:tgtEl>
                                          <p:spTgt spid="7"/>
                                        </p:tgtEl>
                                      </p:cBhvr>
                                      <p:from x="200000" y="450000"/>
                                      <p:to x="100000" y="100000"/>
                                    </p:animScale>
                                    <p:set>
                                      <p:cBhvr>
                                        <p:cTn id="40" dur="770" fill="hold"/>
                                        <p:tgtEl>
                                          <p:spTgt spid="7"/>
                                        </p:tgtEl>
                                        <p:attrNameLst>
                                          <p:attrName>ppt_x</p:attrName>
                                        </p:attrNameLst>
                                      </p:cBhvr>
                                      <p:to>
                                        <p:strVal val="(0.5)"/>
                                      </p:to>
                                    </p:set>
                                    <p:anim from="(0.5)" to="(#ppt_x)" calcmode="lin" valueType="num">
                                      <p:cBhvr>
                                        <p:cTn id="41" dur="1230" accel="100000" fill="hold">
                                          <p:stCondLst>
                                            <p:cond delay="770"/>
                                          </p:stCondLst>
                                        </p:cTn>
                                        <p:tgtEl>
                                          <p:spTgt spid="7"/>
                                        </p:tgtEl>
                                        <p:attrNameLst>
                                          <p:attrName>ppt_x</p:attrName>
                                        </p:attrNameLst>
                                      </p:cBhvr>
                                    </p:anim>
                                    <p:set>
                                      <p:cBhvr>
                                        <p:cTn id="42" dur="770" fill="hold"/>
                                        <p:tgtEl>
                                          <p:spTgt spid="7"/>
                                        </p:tgtEl>
                                        <p:attrNameLst>
                                          <p:attrName>ppt_y</p:attrName>
                                        </p:attrNameLst>
                                      </p:cBhvr>
                                      <p:to>
                                        <p:strVal val="(#ppt_y+0.4)"/>
                                      </p:to>
                                    </p:set>
                                    <p:anim from="(#ppt_y+0.4)" to="(#ppt_y)" calcmode="lin" valueType="num">
                                      <p:cBhvr>
                                        <p:cTn id="43" dur="1230" accel="100000" fill="hold">
                                          <p:stCondLst>
                                            <p:cond delay="770"/>
                                          </p:stCondLst>
                                        </p:cTn>
                                        <p:tgtEl>
                                          <p:spTgt spid="7"/>
                                        </p:tgtEl>
                                        <p:attrNameLst>
                                          <p:attrName>ppt_y</p:attrName>
                                        </p:attrNameLst>
                                      </p:cBhvr>
                                    </p:anim>
                                  </p:childTnLst>
                                </p:cTn>
                              </p:par>
                            </p:childTnLst>
                          </p:cTn>
                        </p:par>
                        <p:par>
                          <p:cTn id="44" fill="hold">
                            <p:stCondLst>
                              <p:cond delay="8000"/>
                            </p:stCondLst>
                            <p:childTnLst>
                              <p:par>
                                <p:cTn id="45" presetID="51" presetClass="entr" presetSubtype="0"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770" decel="100000"/>
                                        <p:tgtEl>
                                          <p:spTgt spid="8"/>
                                        </p:tgtEl>
                                      </p:cBhvr>
                                    </p:animEffect>
                                    <p:animScale>
                                      <p:cBhvr>
                                        <p:cTn id="48" dur="770" decel="100000"/>
                                        <p:tgtEl>
                                          <p:spTgt spid="8"/>
                                        </p:tgtEl>
                                      </p:cBhvr>
                                      <p:from x="10000" y="10000"/>
                                      <p:to x="200000" y="450000"/>
                                    </p:animScale>
                                    <p:animScale>
                                      <p:cBhvr>
                                        <p:cTn id="49" dur="1230" accel="100000" fill="hold">
                                          <p:stCondLst>
                                            <p:cond delay="770"/>
                                          </p:stCondLst>
                                        </p:cTn>
                                        <p:tgtEl>
                                          <p:spTgt spid="8"/>
                                        </p:tgtEl>
                                      </p:cBhvr>
                                      <p:from x="200000" y="450000"/>
                                      <p:to x="100000" y="100000"/>
                                    </p:animScale>
                                    <p:set>
                                      <p:cBhvr>
                                        <p:cTn id="50" dur="770" fill="hold"/>
                                        <p:tgtEl>
                                          <p:spTgt spid="8"/>
                                        </p:tgtEl>
                                        <p:attrNameLst>
                                          <p:attrName>ppt_x</p:attrName>
                                        </p:attrNameLst>
                                      </p:cBhvr>
                                      <p:to>
                                        <p:strVal val="(0.5)"/>
                                      </p:to>
                                    </p:set>
                                    <p:anim from="(0.5)" to="(#ppt_x)" calcmode="lin" valueType="num">
                                      <p:cBhvr>
                                        <p:cTn id="51" dur="1230" accel="100000" fill="hold">
                                          <p:stCondLst>
                                            <p:cond delay="770"/>
                                          </p:stCondLst>
                                        </p:cTn>
                                        <p:tgtEl>
                                          <p:spTgt spid="8"/>
                                        </p:tgtEl>
                                        <p:attrNameLst>
                                          <p:attrName>ppt_x</p:attrName>
                                        </p:attrNameLst>
                                      </p:cBhvr>
                                    </p:anim>
                                    <p:set>
                                      <p:cBhvr>
                                        <p:cTn id="52" dur="770" fill="hold"/>
                                        <p:tgtEl>
                                          <p:spTgt spid="8"/>
                                        </p:tgtEl>
                                        <p:attrNameLst>
                                          <p:attrName>ppt_y</p:attrName>
                                        </p:attrNameLst>
                                      </p:cBhvr>
                                      <p:to>
                                        <p:strVal val="(#ppt_y+0.4)"/>
                                      </p:to>
                                    </p:set>
                                    <p:anim from="(#ppt_y+0.4)" to="(#ppt_y)" calcmode="lin" valueType="num">
                                      <p:cBhvr>
                                        <p:cTn id="53" dur="1230" accel="100000" fill="hold">
                                          <p:stCondLst>
                                            <p:cond delay="770"/>
                                          </p:stCondLst>
                                        </p:cTn>
                                        <p:tgtEl>
                                          <p:spTgt spid="8"/>
                                        </p:tgtEl>
                                        <p:attrNameLst>
                                          <p:attrName>ppt_y</p:attrName>
                                        </p:attrNameLst>
                                      </p:cBhvr>
                                    </p:anim>
                                  </p:childTnLst>
                                </p:cTn>
                              </p:par>
                            </p:childTnLst>
                          </p:cTn>
                        </p:par>
                        <p:par>
                          <p:cTn id="54" fill="hold">
                            <p:stCondLst>
                              <p:cond delay="10000"/>
                            </p:stCondLst>
                            <p:childTnLst>
                              <p:par>
                                <p:cTn id="55" presetID="51" presetClass="entr" presetSubtype="0"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770" decel="100000"/>
                                        <p:tgtEl>
                                          <p:spTgt spid="9"/>
                                        </p:tgtEl>
                                      </p:cBhvr>
                                    </p:animEffect>
                                    <p:animScale>
                                      <p:cBhvr>
                                        <p:cTn id="58" dur="770" decel="100000"/>
                                        <p:tgtEl>
                                          <p:spTgt spid="9"/>
                                        </p:tgtEl>
                                      </p:cBhvr>
                                      <p:from x="10000" y="10000"/>
                                      <p:to x="200000" y="450000"/>
                                    </p:animScale>
                                    <p:animScale>
                                      <p:cBhvr>
                                        <p:cTn id="59" dur="1230" accel="100000" fill="hold">
                                          <p:stCondLst>
                                            <p:cond delay="770"/>
                                          </p:stCondLst>
                                        </p:cTn>
                                        <p:tgtEl>
                                          <p:spTgt spid="9"/>
                                        </p:tgtEl>
                                      </p:cBhvr>
                                      <p:from x="200000" y="450000"/>
                                      <p:to x="100000" y="100000"/>
                                    </p:animScale>
                                    <p:set>
                                      <p:cBhvr>
                                        <p:cTn id="60" dur="770" fill="hold"/>
                                        <p:tgtEl>
                                          <p:spTgt spid="9"/>
                                        </p:tgtEl>
                                        <p:attrNameLst>
                                          <p:attrName>ppt_x</p:attrName>
                                        </p:attrNameLst>
                                      </p:cBhvr>
                                      <p:to>
                                        <p:strVal val="(0.5)"/>
                                      </p:to>
                                    </p:set>
                                    <p:anim from="(0.5)" to="(#ppt_x)" calcmode="lin" valueType="num">
                                      <p:cBhvr>
                                        <p:cTn id="61" dur="1230" accel="100000" fill="hold">
                                          <p:stCondLst>
                                            <p:cond delay="770"/>
                                          </p:stCondLst>
                                        </p:cTn>
                                        <p:tgtEl>
                                          <p:spTgt spid="9"/>
                                        </p:tgtEl>
                                        <p:attrNameLst>
                                          <p:attrName>ppt_x</p:attrName>
                                        </p:attrNameLst>
                                      </p:cBhvr>
                                    </p:anim>
                                    <p:set>
                                      <p:cBhvr>
                                        <p:cTn id="62" dur="770" fill="hold"/>
                                        <p:tgtEl>
                                          <p:spTgt spid="9"/>
                                        </p:tgtEl>
                                        <p:attrNameLst>
                                          <p:attrName>ppt_y</p:attrName>
                                        </p:attrNameLst>
                                      </p:cBhvr>
                                      <p:to>
                                        <p:strVal val="(#ppt_y+0.4)"/>
                                      </p:to>
                                    </p:set>
                                    <p:anim from="(#ppt_y+0.4)" to="(#ppt_y)" calcmode="lin" valueType="num">
                                      <p:cBhvr>
                                        <p:cTn id="63" dur="1230" accel="100000" fill="hold">
                                          <p:stCondLst>
                                            <p:cond delay="770"/>
                                          </p:stCondLst>
                                        </p:cTn>
                                        <p:tgtEl>
                                          <p:spTgt spid="9"/>
                                        </p:tgtEl>
                                        <p:attrNameLst>
                                          <p:attrName>ppt_y</p:attrName>
                                        </p:attrNameLst>
                                      </p:cBhvr>
                                    </p:anim>
                                  </p:childTnLst>
                                </p:cTn>
                              </p:par>
                            </p:childTnLst>
                          </p:cTn>
                        </p:par>
                        <p:par>
                          <p:cTn id="64" fill="hold">
                            <p:stCondLst>
                              <p:cond delay="12000"/>
                            </p:stCondLst>
                            <p:childTnLst>
                              <p:par>
                                <p:cTn id="65" presetID="51" presetClass="entr" presetSubtype="0"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770" decel="100000"/>
                                        <p:tgtEl>
                                          <p:spTgt spid="10"/>
                                        </p:tgtEl>
                                      </p:cBhvr>
                                    </p:animEffect>
                                    <p:animScale>
                                      <p:cBhvr>
                                        <p:cTn id="68" dur="770" decel="100000"/>
                                        <p:tgtEl>
                                          <p:spTgt spid="10"/>
                                        </p:tgtEl>
                                      </p:cBhvr>
                                      <p:from x="10000" y="10000"/>
                                      <p:to x="200000" y="450000"/>
                                    </p:animScale>
                                    <p:animScale>
                                      <p:cBhvr>
                                        <p:cTn id="69" dur="1230" accel="100000" fill="hold">
                                          <p:stCondLst>
                                            <p:cond delay="770"/>
                                          </p:stCondLst>
                                        </p:cTn>
                                        <p:tgtEl>
                                          <p:spTgt spid="10"/>
                                        </p:tgtEl>
                                      </p:cBhvr>
                                      <p:from x="200000" y="450000"/>
                                      <p:to x="100000" y="100000"/>
                                    </p:animScale>
                                    <p:set>
                                      <p:cBhvr>
                                        <p:cTn id="70" dur="770" fill="hold"/>
                                        <p:tgtEl>
                                          <p:spTgt spid="10"/>
                                        </p:tgtEl>
                                        <p:attrNameLst>
                                          <p:attrName>ppt_x</p:attrName>
                                        </p:attrNameLst>
                                      </p:cBhvr>
                                      <p:to>
                                        <p:strVal val="(0.5)"/>
                                      </p:to>
                                    </p:set>
                                    <p:anim from="(0.5)" to="(#ppt_x)" calcmode="lin" valueType="num">
                                      <p:cBhvr>
                                        <p:cTn id="71" dur="1230" accel="100000" fill="hold">
                                          <p:stCondLst>
                                            <p:cond delay="770"/>
                                          </p:stCondLst>
                                        </p:cTn>
                                        <p:tgtEl>
                                          <p:spTgt spid="10"/>
                                        </p:tgtEl>
                                        <p:attrNameLst>
                                          <p:attrName>ppt_x</p:attrName>
                                        </p:attrNameLst>
                                      </p:cBhvr>
                                    </p:anim>
                                    <p:set>
                                      <p:cBhvr>
                                        <p:cTn id="72" dur="770" fill="hold"/>
                                        <p:tgtEl>
                                          <p:spTgt spid="10"/>
                                        </p:tgtEl>
                                        <p:attrNameLst>
                                          <p:attrName>ppt_y</p:attrName>
                                        </p:attrNameLst>
                                      </p:cBhvr>
                                      <p:to>
                                        <p:strVal val="(#ppt_y+0.4)"/>
                                      </p:to>
                                    </p:set>
                                    <p:anim from="(#ppt_y+0.4)" to="(#ppt_y)" calcmode="lin" valueType="num">
                                      <p:cBhvr>
                                        <p:cTn id="73" dur="1230" accel="100000" fill="hold">
                                          <p:stCondLst>
                                            <p:cond delay="770"/>
                                          </p:stCondLst>
                                        </p:cTn>
                                        <p:tgtEl>
                                          <p:spTgt spid="10"/>
                                        </p:tgtEl>
                                        <p:attrNameLst>
                                          <p:attrName>ppt_y</p:attrName>
                                        </p:attrNameLst>
                                      </p:cBhvr>
                                    </p:anim>
                                  </p:childTnLst>
                                </p:cTn>
                              </p:par>
                            </p:childTnLst>
                          </p:cTn>
                        </p:par>
                        <p:par>
                          <p:cTn id="74" fill="hold">
                            <p:stCondLst>
                              <p:cond delay="14000"/>
                            </p:stCondLst>
                            <p:childTnLst>
                              <p:par>
                                <p:cTn id="75" presetID="51" presetClass="entr" presetSubtype="0" fill="hold" grpId="0" nodeType="afterEffect">
                                  <p:stCondLst>
                                    <p:cond delay="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770" decel="100000"/>
                                        <p:tgtEl>
                                          <p:spTgt spid="11"/>
                                        </p:tgtEl>
                                      </p:cBhvr>
                                    </p:animEffect>
                                    <p:animScale>
                                      <p:cBhvr>
                                        <p:cTn id="78" dur="770" decel="100000"/>
                                        <p:tgtEl>
                                          <p:spTgt spid="11"/>
                                        </p:tgtEl>
                                      </p:cBhvr>
                                      <p:from x="10000" y="10000"/>
                                      <p:to x="200000" y="450000"/>
                                    </p:animScale>
                                    <p:animScale>
                                      <p:cBhvr>
                                        <p:cTn id="79" dur="1230" accel="100000" fill="hold">
                                          <p:stCondLst>
                                            <p:cond delay="770"/>
                                          </p:stCondLst>
                                        </p:cTn>
                                        <p:tgtEl>
                                          <p:spTgt spid="11"/>
                                        </p:tgtEl>
                                      </p:cBhvr>
                                      <p:from x="200000" y="450000"/>
                                      <p:to x="100000" y="100000"/>
                                    </p:animScale>
                                    <p:set>
                                      <p:cBhvr>
                                        <p:cTn id="80" dur="770" fill="hold"/>
                                        <p:tgtEl>
                                          <p:spTgt spid="11"/>
                                        </p:tgtEl>
                                        <p:attrNameLst>
                                          <p:attrName>ppt_x</p:attrName>
                                        </p:attrNameLst>
                                      </p:cBhvr>
                                      <p:to>
                                        <p:strVal val="(0.5)"/>
                                      </p:to>
                                    </p:set>
                                    <p:anim from="(0.5)" to="(#ppt_x)" calcmode="lin" valueType="num">
                                      <p:cBhvr>
                                        <p:cTn id="81" dur="1230" accel="100000" fill="hold">
                                          <p:stCondLst>
                                            <p:cond delay="770"/>
                                          </p:stCondLst>
                                        </p:cTn>
                                        <p:tgtEl>
                                          <p:spTgt spid="11"/>
                                        </p:tgtEl>
                                        <p:attrNameLst>
                                          <p:attrName>ppt_x</p:attrName>
                                        </p:attrNameLst>
                                      </p:cBhvr>
                                    </p:anim>
                                    <p:set>
                                      <p:cBhvr>
                                        <p:cTn id="82" dur="770" fill="hold"/>
                                        <p:tgtEl>
                                          <p:spTgt spid="11"/>
                                        </p:tgtEl>
                                        <p:attrNameLst>
                                          <p:attrName>ppt_y</p:attrName>
                                        </p:attrNameLst>
                                      </p:cBhvr>
                                      <p:to>
                                        <p:strVal val="(#ppt_y+0.4)"/>
                                      </p:to>
                                    </p:set>
                                    <p:anim from="(#ppt_y+0.4)" to="(#ppt_y)" calcmode="lin" valueType="num">
                                      <p:cBhvr>
                                        <p:cTn id="83" dur="1230" accel="100000" fill="hold">
                                          <p:stCondLst>
                                            <p:cond delay="770"/>
                                          </p:stCondLst>
                                        </p:cTn>
                                        <p:tgtEl>
                                          <p:spTgt spid="11"/>
                                        </p:tgtEl>
                                        <p:attrNameLst>
                                          <p:attrName>ppt_y</p:attrName>
                                        </p:attrNameLst>
                                      </p:cBhvr>
                                    </p:anim>
                                  </p:childTnLst>
                                </p:cTn>
                              </p:par>
                            </p:childTnLst>
                          </p:cTn>
                        </p:par>
                        <p:par>
                          <p:cTn id="84" fill="hold">
                            <p:stCondLst>
                              <p:cond delay="16000"/>
                            </p:stCondLst>
                            <p:childTnLst>
                              <p:par>
                                <p:cTn id="85" presetID="51" presetClass="entr" presetSubtype="0" fill="hold" grpId="0" nodeType="afterEffect">
                                  <p:stCondLst>
                                    <p:cond delay="0"/>
                                  </p:stCondLst>
                                  <p:childTnLst>
                                    <p:set>
                                      <p:cBhvr>
                                        <p:cTn id="86" dur="1" fill="hold">
                                          <p:stCondLst>
                                            <p:cond delay="0"/>
                                          </p:stCondLst>
                                        </p:cTn>
                                        <p:tgtEl>
                                          <p:spTgt spid="12"/>
                                        </p:tgtEl>
                                        <p:attrNameLst>
                                          <p:attrName>style.visibility</p:attrName>
                                        </p:attrNameLst>
                                      </p:cBhvr>
                                      <p:to>
                                        <p:strVal val="visible"/>
                                      </p:to>
                                    </p:set>
                                    <p:animEffect transition="in" filter="fade">
                                      <p:cBhvr>
                                        <p:cTn id="87" dur="770" decel="100000"/>
                                        <p:tgtEl>
                                          <p:spTgt spid="12"/>
                                        </p:tgtEl>
                                      </p:cBhvr>
                                    </p:animEffect>
                                    <p:animScale>
                                      <p:cBhvr>
                                        <p:cTn id="88" dur="770" decel="100000"/>
                                        <p:tgtEl>
                                          <p:spTgt spid="12"/>
                                        </p:tgtEl>
                                      </p:cBhvr>
                                      <p:from x="10000" y="10000"/>
                                      <p:to x="200000" y="450000"/>
                                    </p:animScale>
                                    <p:animScale>
                                      <p:cBhvr>
                                        <p:cTn id="89" dur="1230" accel="100000" fill="hold">
                                          <p:stCondLst>
                                            <p:cond delay="770"/>
                                          </p:stCondLst>
                                        </p:cTn>
                                        <p:tgtEl>
                                          <p:spTgt spid="12"/>
                                        </p:tgtEl>
                                      </p:cBhvr>
                                      <p:from x="200000" y="450000"/>
                                      <p:to x="100000" y="100000"/>
                                    </p:animScale>
                                    <p:set>
                                      <p:cBhvr>
                                        <p:cTn id="90" dur="770" fill="hold"/>
                                        <p:tgtEl>
                                          <p:spTgt spid="12"/>
                                        </p:tgtEl>
                                        <p:attrNameLst>
                                          <p:attrName>ppt_x</p:attrName>
                                        </p:attrNameLst>
                                      </p:cBhvr>
                                      <p:to>
                                        <p:strVal val="(0.5)"/>
                                      </p:to>
                                    </p:set>
                                    <p:anim from="(0.5)" to="(#ppt_x)" calcmode="lin" valueType="num">
                                      <p:cBhvr>
                                        <p:cTn id="91" dur="1230" accel="100000" fill="hold">
                                          <p:stCondLst>
                                            <p:cond delay="770"/>
                                          </p:stCondLst>
                                        </p:cTn>
                                        <p:tgtEl>
                                          <p:spTgt spid="12"/>
                                        </p:tgtEl>
                                        <p:attrNameLst>
                                          <p:attrName>ppt_x</p:attrName>
                                        </p:attrNameLst>
                                      </p:cBhvr>
                                    </p:anim>
                                    <p:set>
                                      <p:cBhvr>
                                        <p:cTn id="92" dur="770" fill="hold"/>
                                        <p:tgtEl>
                                          <p:spTgt spid="12"/>
                                        </p:tgtEl>
                                        <p:attrNameLst>
                                          <p:attrName>ppt_y</p:attrName>
                                        </p:attrNameLst>
                                      </p:cBhvr>
                                      <p:to>
                                        <p:strVal val="(#ppt_y+0.4)"/>
                                      </p:to>
                                    </p:set>
                                    <p:anim from="(#ppt_y+0.4)" to="(#ppt_y)" calcmode="lin" valueType="num">
                                      <p:cBhvr>
                                        <p:cTn id="93" dur="1230" accel="100000" fill="hold">
                                          <p:stCondLst>
                                            <p:cond delay="770"/>
                                          </p:stCondLst>
                                        </p:cTn>
                                        <p:tgtEl>
                                          <p:spTgt spid="1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r>
              <a:rPr lang="en-US" smtClean="0"/>
              <a:t>Closed Syllable </a:t>
            </a:r>
          </a:p>
        </p:txBody>
      </p:sp>
      <p:sp>
        <p:nvSpPr>
          <p:cNvPr id="61443" name="Content Placeholder 2"/>
          <p:cNvSpPr>
            <a:spLocks noGrp="1"/>
          </p:cNvSpPr>
          <p:nvPr>
            <p:ph idx="1"/>
          </p:nvPr>
        </p:nvSpPr>
        <p:spPr/>
        <p:txBody>
          <a:bodyPr/>
          <a:lstStyle/>
          <a:p>
            <a:r>
              <a:rPr lang="en-US" smtClean="0"/>
              <a:t>50% of all syllables in the English Language</a:t>
            </a:r>
          </a:p>
          <a:p>
            <a:r>
              <a:rPr lang="en-US" smtClean="0"/>
              <a:t>The vowel is closed off by another consonant, therefore it makes the short vowel sound</a:t>
            </a:r>
          </a:p>
          <a:p>
            <a:r>
              <a:rPr lang="en-US" smtClean="0"/>
              <a:t>yet, mind, cat, sim*ple</a:t>
            </a:r>
          </a:p>
          <a:p>
            <a:endParaRPr lang="en-US" smtClean="0"/>
          </a:p>
        </p:txBody>
      </p:sp>
      <p:pic>
        <p:nvPicPr>
          <p:cNvPr id="61444" name="Picture 2" descr="C:\Documents and Settings\rfrantu\My Documents\My Pictures\Microsoft Clip Organizer\j0295205.gif"/>
          <p:cNvPicPr>
            <a:picLocks noChangeAspect="1" noChangeArrowheads="1" noCrop="1"/>
          </p:cNvPicPr>
          <p:nvPr/>
        </p:nvPicPr>
        <p:blipFill>
          <a:blip r:embed="rId2" cstate="print"/>
          <a:srcRect/>
          <a:stretch>
            <a:fillRect/>
          </a:stretch>
        </p:blipFill>
        <p:spPr bwMode="auto">
          <a:xfrm>
            <a:off x="3657600" y="4343400"/>
            <a:ext cx="1676400" cy="1990725"/>
          </a:xfrm>
          <a:prstGeom prst="rect">
            <a:avLst/>
          </a:prstGeom>
          <a:noFill/>
          <a:ln w="9525">
            <a:noFill/>
            <a:miter lim="800000"/>
            <a:headEnd/>
            <a:tailEnd/>
          </a:ln>
        </p:spPr>
      </p:pic>
      <p:pic>
        <p:nvPicPr>
          <p:cNvPr id="61445" name="Picture 15" descr="http://springfieldpublicschoolsmo.org/harrison/jclark/Images/spelling.gif"/>
          <p:cNvPicPr>
            <a:picLocks noChangeAspect="1" noChangeArrowheads="1"/>
          </p:cNvPicPr>
          <p:nvPr/>
        </p:nvPicPr>
        <p:blipFill>
          <a:blip r:embed="rId3" cstate="print"/>
          <a:srcRect/>
          <a:stretch>
            <a:fillRect/>
          </a:stretch>
        </p:blipFill>
        <p:spPr bwMode="auto">
          <a:xfrm>
            <a:off x="7467600" y="228600"/>
            <a:ext cx="1425575" cy="1295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Content Placeholder 2"/>
          <p:cNvSpPr>
            <a:spLocks noGrp="1"/>
          </p:cNvSpPr>
          <p:nvPr>
            <p:ph idx="1"/>
          </p:nvPr>
        </p:nvSpPr>
        <p:spPr>
          <a:xfrm>
            <a:off x="228600" y="1447800"/>
            <a:ext cx="8610600" cy="4876800"/>
          </a:xfrm>
        </p:spPr>
        <p:txBody>
          <a:bodyPr/>
          <a:lstStyle/>
          <a:p>
            <a:pPr>
              <a:buFont typeface="Wingdings 2" pitchFamily="18" charset="2"/>
              <a:buNone/>
            </a:pPr>
            <a:r>
              <a:rPr lang="en-US" dirty="0" err="1" smtClean="0"/>
              <a:t>dod</a:t>
            </a:r>
            <a:r>
              <a:rPr lang="en-US" dirty="0" smtClean="0"/>
              <a:t> 		</a:t>
            </a:r>
            <a:r>
              <a:rPr lang="en-US" dirty="0" err="1" smtClean="0"/>
              <a:t>ake</a:t>
            </a:r>
            <a:r>
              <a:rPr lang="en-US" dirty="0" smtClean="0"/>
              <a:t>		toe		</a:t>
            </a:r>
            <a:r>
              <a:rPr lang="en-US" dirty="0" err="1" smtClean="0"/>
              <a:t>sa</a:t>
            </a:r>
            <a:r>
              <a:rPr lang="en-US" dirty="0" smtClean="0"/>
              <a:t>		no</a:t>
            </a:r>
          </a:p>
          <a:p>
            <a:pPr>
              <a:buFont typeface="Wingdings 2" pitchFamily="18" charset="2"/>
              <a:buNone/>
            </a:pPr>
            <a:r>
              <a:rPr lang="en-US" dirty="0" err="1" smtClean="0"/>
              <a:t>ba</a:t>
            </a:r>
            <a:r>
              <a:rPr lang="en-US" dirty="0" smtClean="0"/>
              <a:t>		</a:t>
            </a:r>
            <a:r>
              <a:rPr lang="en-US" dirty="0" err="1" smtClean="0"/>
              <a:t>po</a:t>
            </a:r>
            <a:r>
              <a:rPr lang="en-US" dirty="0" smtClean="0"/>
              <a:t>		</a:t>
            </a:r>
            <a:r>
              <a:rPr lang="en-US" dirty="0" err="1" smtClean="0"/>
              <a:t>ber</a:t>
            </a:r>
            <a:r>
              <a:rPr lang="en-US" dirty="0" smtClean="0"/>
              <a:t>		</a:t>
            </a:r>
            <a:r>
              <a:rPr lang="en-US" dirty="0" err="1" smtClean="0"/>
              <a:t>upe</a:t>
            </a:r>
            <a:r>
              <a:rPr lang="en-US" dirty="0" smtClean="0"/>
              <a:t>		</a:t>
            </a:r>
            <a:r>
              <a:rPr lang="en-US" dirty="0" err="1" smtClean="0"/>
              <a:t>oot</a:t>
            </a:r>
            <a:endParaRPr lang="en-US" dirty="0" smtClean="0"/>
          </a:p>
          <a:p>
            <a:pPr>
              <a:buFont typeface="Wingdings 2" pitchFamily="18" charset="2"/>
              <a:buNone/>
            </a:pPr>
            <a:r>
              <a:rPr lang="en-US" dirty="0" err="1" smtClean="0"/>
              <a:t>wort</a:t>
            </a:r>
            <a:r>
              <a:rPr lang="en-US" dirty="0" smtClean="0"/>
              <a:t>		</a:t>
            </a:r>
            <a:r>
              <a:rPr lang="en-US" dirty="0" err="1" smtClean="0"/>
              <a:t>mit</a:t>
            </a:r>
            <a:r>
              <a:rPr lang="en-US" dirty="0" smtClean="0"/>
              <a:t>		</a:t>
            </a:r>
            <a:r>
              <a:rPr lang="en-US" dirty="0" err="1" smtClean="0"/>
              <a:t>fle</a:t>
            </a:r>
            <a:r>
              <a:rPr lang="en-US" dirty="0" smtClean="0"/>
              <a:t>		form		bet</a:t>
            </a:r>
          </a:p>
          <a:p>
            <a:pPr>
              <a:buFont typeface="Wingdings 2" pitchFamily="18" charset="2"/>
              <a:buNone/>
            </a:pPr>
            <a:r>
              <a:rPr lang="en-US" dirty="0" err="1" smtClean="0"/>
              <a:t>dle</a:t>
            </a:r>
            <a:r>
              <a:rPr lang="en-US" dirty="0" smtClean="0"/>
              <a:t>		war		cap		bee		</a:t>
            </a:r>
            <a:r>
              <a:rPr lang="en-US" dirty="0" err="1" smtClean="0"/>
              <a:t>ote</a:t>
            </a:r>
            <a:endParaRPr lang="en-US" dirty="0" smtClean="0"/>
          </a:p>
          <a:p>
            <a:pPr>
              <a:buFont typeface="Wingdings 2" pitchFamily="18" charset="2"/>
              <a:buNone/>
            </a:pPr>
            <a:r>
              <a:rPr lang="en-US" dirty="0" err="1" smtClean="0"/>
              <a:t>kle</a:t>
            </a:r>
            <a:r>
              <a:rPr lang="en-US" dirty="0" smtClean="0"/>
              <a:t>		fur		per		</a:t>
            </a:r>
            <a:r>
              <a:rPr lang="en-US" dirty="0" err="1" smtClean="0"/>
              <a:t>gud</a:t>
            </a:r>
            <a:r>
              <a:rPr lang="en-US" dirty="0" smtClean="0"/>
              <a:t>		</a:t>
            </a:r>
            <a:r>
              <a:rPr lang="en-US" dirty="0" err="1" smtClean="0"/>
              <a:t>gle</a:t>
            </a:r>
            <a:endParaRPr lang="en-US" dirty="0" smtClean="0"/>
          </a:p>
          <a:p>
            <a:pPr>
              <a:buFont typeface="Wingdings 2" pitchFamily="18" charset="2"/>
              <a:buNone/>
            </a:pPr>
            <a:r>
              <a:rPr lang="en-US" dirty="0" smtClean="0"/>
              <a:t>oat		</a:t>
            </a:r>
            <a:r>
              <a:rPr lang="en-US" dirty="0" err="1" smtClean="0"/>
              <a:t>tle</a:t>
            </a:r>
            <a:r>
              <a:rPr lang="en-US" dirty="0" smtClean="0"/>
              <a:t>		so		much		</a:t>
            </a:r>
            <a:r>
              <a:rPr lang="en-US" dirty="0" err="1" smtClean="0"/>
              <a:t>ough</a:t>
            </a:r>
            <a:endParaRPr lang="en-US" dirty="0" smtClean="0"/>
          </a:p>
          <a:p>
            <a:pPr>
              <a:buFont typeface="Wingdings 2" pitchFamily="18" charset="2"/>
              <a:buNone/>
            </a:pPr>
            <a:r>
              <a:rPr lang="en-US" dirty="0" err="1" smtClean="0"/>
              <a:t>pe</a:t>
            </a:r>
            <a:r>
              <a:rPr lang="en-US" dirty="0" smtClean="0"/>
              <a:t>		few		poi		</a:t>
            </a:r>
            <a:r>
              <a:rPr lang="en-US" dirty="0" err="1" smtClean="0"/>
              <a:t>ta</a:t>
            </a:r>
            <a:r>
              <a:rPr lang="en-US" dirty="0" smtClean="0"/>
              <a:t>		</a:t>
            </a:r>
            <a:r>
              <a:rPr lang="en-US" dirty="0" err="1" smtClean="0"/>
              <a:t>eap</a:t>
            </a:r>
            <a:endParaRPr lang="en-US" dirty="0" smtClean="0"/>
          </a:p>
          <a:p>
            <a:pPr>
              <a:buFont typeface="Wingdings 2" pitchFamily="18" charset="2"/>
              <a:buNone/>
            </a:pPr>
            <a:r>
              <a:rPr lang="en-US" dirty="0" err="1" smtClean="0"/>
              <a:t>su</a:t>
            </a:r>
            <a:r>
              <a:rPr lang="en-US" dirty="0" smtClean="0"/>
              <a:t>			paw		</a:t>
            </a:r>
            <a:r>
              <a:rPr lang="en-US" dirty="0" err="1" smtClean="0"/>
              <a:t>ike</a:t>
            </a:r>
            <a:r>
              <a:rPr lang="en-US" dirty="0" smtClean="0"/>
              <a:t>		</a:t>
            </a:r>
            <a:r>
              <a:rPr lang="en-US" dirty="0" err="1" smtClean="0"/>
              <a:t>di</a:t>
            </a:r>
            <a:r>
              <a:rPr lang="en-US" dirty="0" smtClean="0"/>
              <a:t>		</a:t>
            </a:r>
            <a:r>
              <a:rPr lang="en-US" dirty="0" err="1" smtClean="0"/>
              <a:t>raph</a:t>
            </a:r>
            <a:r>
              <a:rPr lang="en-US" dirty="0" smtClean="0"/>
              <a:t>	</a:t>
            </a:r>
          </a:p>
          <a:p>
            <a:pPr>
              <a:buFont typeface="Wingdings 2" pitchFamily="18" charset="2"/>
              <a:buNone/>
            </a:pPr>
            <a:r>
              <a:rPr lang="en-US" dirty="0" err="1" smtClean="0"/>
              <a:t>ipe</a:t>
            </a:r>
            <a:r>
              <a:rPr lang="en-US" dirty="0" smtClean="0"/>
              <a:t>		</a:t>
            </a:r>
            <a:r>
              <a:rPr lang="en-US" dirty="0" err="1" smtClean="0"/>
              <a:t>oop</a:t>
            </a:r>
            <a:r>
              <a:rPr lang="en-US" dirty="0" smtClean="0"/>
              <a:t>		</a:t>
            </a:r>
            <a:r>
              <a:rPr lang="en-US" dirty="0" err="1" smtClean="0"/>
              <a:t>ble</a:t>
            </a:r>
            <a:r>
              <a:rPr lang="en-US" dirty="0" smtClean="0"/>
              <a:t>		</a:t>
            </a:r>
            <a:r>
              <a:rPr lang="en-US" dirty="0" err="1" smtClean="0"/>
              <a:t>tle</a:t>
            </a:r>
            <a:r>
              <a:rPr lang="en-US" dirty="0" smtClean="0"/>
              <a:t>		los</a:t>
            </a:r>
          </a:p>
          <a:p>
            <a:pPr>
              <a:buFont typeface="Wingdings 2" pitchFamily="18" charset="2"/>
              <a:buNone/>
            </a:pPr>
            <a:r>
              <a:rPr lang="en-US" dirty="0" smtClean="0"/>
              <a:t>vow		</a:t>
            </a:r>
            <a:r>
              <a:rPr lang="en-US" dirty="0" err="1" smtClean="0"/>
              <a:t>gle</a:t>
            </a:r>
            <a:r>
              <a:rPr lang="en-US" dirty="0" smtClean="0"/>
              <a:t>		le		wed		car		</a:t>
            </a:r>
          </a:p>
        </p:txBody>
      </p:sp>
      <p:sp>
        <p:nvSpPr>
          <p:cNvPr id="15" name="Oval 14"/>
          <p:cNvSpPr/>
          <p:nvPr/>
        </p:nvSpPr>
        <p:spPr>
          <a:xfrm>
            <a:off x="7315200" y="1524000"/>
            <a:ext cx="990600" cy="42862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Oval 15"/>
          <p:cNvSpPr/>
          <p:nvPr/>
        </p:nvSpPr>
        <p:spPr>
          <a:xfrm>
            <a:off x="5562600" y="5257800"/>
            <a:ext cx="990600" cy="42862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Oval 16"/>
          <p:cNvSpPr/>
          <p:nvPr/>
        </p:nvSpPr>
        <p:spPr>
          <a:xfrm>
            <a:off x="0" y="5257800"/>
            <a:ext cx="990600" cy="42862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Oval 17"/>
          <p:cNvSpPr/>
          <p:nvPr/>
        </p:nvSpPr>
        <p:spPr>
          <a:xfrm>
            <a:off x="0" y="4800600"/>
            <a:ext cx="990600" cy="42862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Oval 18"/>
          <p:cNvSpPr/>
          <p:nvPr/>
        </p:nvSpPr>
        <p:spPr>
          <a:xfrm>
            <a:off x="3581400" y="4191000"/>
            <a:ext cx="1143000" cy="48895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Oval 19"/>
          <p:cNvSpPr/>
          <p:nvPr/>
        </p:nvSpPr>
        <p:spPr>
          <a:xfrm>
            <a:off x="1905000" y="2057400"/>
            <a:ext cx="990600" cy="42862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Oval 20"/>
          <p:cNvSpPr/>
          <p:nvPr/>
        </p:nvSpPr>
        <p:spPr>
          <a:xfrm>
            <a:off x="0" y="1981200"/>
            <a:ext cx="990600" cy="42862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Oval 21"/>
          <p:cNvSpPr/>
          <p:nvPr/>
        </p:nvSpPr>
        <p:spPr>
          <a:xfrm>
            <a:off x="5486400" y="1524000"/>
            <a:ext cx="1143000" cy="48895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Oval 22"/>
          <p:cNvSpPr/>
          <p:nvPr/>
        </p:nvSpPr>
        <p:spPr>
          <a:xfrm>
            <a:off x="5486400" y="4724400"/>
            <a:ext cx="990600" cy="42862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62476" name="Picture 15" descr="http://springfieldpublicschoolsmo.org/harrison/jclark/Images/spelling.gif"/>
          <p:cNvPicPr>
            <a:picLocks noChangeAspect="1" noChangeArrowheads="1"/>
          </p:cNvPicPr>
          <p:nvPr/>
        </p:nvPicPr>
        <p:blipFill>
          <a:blip r:embed="rId3" cstate="print"/>
          <a:srcRect/>
          <a:stretch>
            <a:fillRect/>
          </a:stretch>
        </p:blipFill>
        <p:spPr bwMode="auto">
          <a:xfrm>
            <a:off x="7467600" y="228600"/>
            <a:ext cx="1425575" cy="1295400"/>
          </a:xfrm>
          <a:prstGeom prst="rect">
            <a:avLst/>
          </a:prstGeom>
          <a:noFill/>
          <a:ln w="9525">
            <a:noFill/>
            <a:miter lim="800000"/>
            <a:headEnd/>
            <a:tailEnd/>
          </a:ln>
        </p:spPr>
      </p:pic>
      <p:sp>
        <p:nvSpPr>
          <p:cNvPr id="62477" name="Title 1"/>
          <p:cNvSpPr>
            <a:spLocks noGrp="1"/>
          </p:cNvSpPr>
          <p:nvPr>
            <p:ph type="title"/>
          </p:nvPr>
        </p:nvSpPr>
        <p:spPr>
          <a:xfrm>
            <a:off x="304800" y="152400"/>
            <a:ext cx="7772400" cy="1143000"/>
          </a:xfrm>
        </p:spPr>
        <p:txBody>
          <a:bodyPr/>
          <a:lstStyle/>
          <a:p>
            <a:r>
              <a:rPr lang="en-US" smtClean="0"/>
              <a:t>Discovery of Syllables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70" decel="100000"/>
                                        <p:tgtEl>
                                          <p:spTgt spid="15"/>
                                        </p:tgtEl>
                                      </p:cBhvr>
                                    </p:animEffect>
                                    <p:animScale>
                                      <p:cBhvr>
                                        <p:cTn id="8" dur="770" decel="100000"/>
                                        <p:tgtEl>
                                          <p:spTgt spid="15"/>
                                        </p:tgtEl>
                                      </p:cBhvr>
                                      <p:from x="10000" y="10000"/>
                                      <p:to x="200000" y="450000"/>
                                    </p:animScale>
                                    <p:animScale>
                                      <p:cBhvr>
                                        <p:cTn id="9" dur="1230" accel="100000" fill="hold">
                                          <p:stCondLst>
                                            <p:cond delay="770"/>
                                          </p:stCondLst>
                                        </p:cTn>
                                        <p:tgtEl>
                                          <p:spTgt spid="15"/>
                                        </p:tgtEl>
                                      </p:cBhvr>
                                      <p:from x="200000" y="450000"/>
                                      <p:to x="100000" y="100000"/>
                                    </p:animScale>
                                    <p:set>
                                      <p:cBhvr>
                                        <p:cTn id="10" dur="770" fill="hold"/>
                                        <p:tgtEl>
                                          <p:spTgt spid="15"/>
                                        </p:tgtEl>
                                        <p:attrNameLst>
                                          <p:attrName>ppt_x</p:attrName>
                                        </p:attrNameLst>
                                      </p:cBhvr>
                                      <p:to>
                                        <p:strVal val="(0.5)"/>
                                      </p:to>
                                    </p:set>
                                    <p:anim from="(0.5)" to="(#ppt_x)" calcmode="lin" valueType="num">
                                      <p:cBhvr>
                                        <p:cTn id="11" dur="1230" accel="100000" fill="hold">
                                          <p:stCondLst>
                                            <p:cond delay="770"/>
                                          </p:stCondLst>
                                        </p:cTn>
                                        <p:tgtEl>
                                          <p:spTgt spid="15"/>
                                        </p:tgtEl>
                                        <p:attrNameLst>
                                          <p:attrName>ppt_x</p:attrName>
                                        </p:attrNameLst>
                                      </p:cBhvr>
                                    </p:anim>
                                    <p:set>
                                      <p:cBhvr>
                                        <p:cTn id="12" dur="770" fill="hold"/>
                                        <p:tgtEl>
                                          <p:spTgt spid="15"/>
                                        </p:tgtEl>
                                        <p:attrNameLst>
                                          <p:attrName>ppt_y</p:attrName>
                                        </p:attrNameLst>
                                      </p:cBhvr>
                                      <p:to>
                                        <p:strVal val="(#ppt_y+0.4)"/>
                                      </p:to>
                                    </p:set>
                                    <p:anim from="(#ppt_y+0.4)" to="(#ppt_y)" calcmode="lin" valueType="num">
                                      <p:cBhvr>
                                        <p:cTn id="13" dur="1230" accel="100000" fill="hold">
                                          <p:stCondLst>
                                            <p:cond delay="770"/>
                                          </p:stCondLst>
                                        </p:cTn>
                                        <p:tgtEl>
                                          <p:spTgt spid="15"/>
                                        </p:tgtEl>
                                        <p:attrNameLst>
                                          <p:attrName>ppt_y</p:attrName>
                                        </p:attrNameLst>
                                      </p:cBhvr>
                                    </p:anim>
                                  </p:childTnLst>
                                </p:cTn>
                              </p:par>
                            </p:childTnLst>
                          </p:cTn>
                        </p:par>
                        <p:par>
                          <p:cTn id="14" fill="hold">
                            <p:stCondLst>
                              <p:cond delay="2000"/>
                            </p:stCondLst>
                            <p:childTnLst>
                              <p:par>
                                <p:cTn id="15" presetID="51"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770" decel="100000"/>
                                        <p:tgtEl>
                                          <p:spTgt spid="16"/>
                                        </p:tgtEl>
                                      </p:cBhvr>
                                    </p:animEffect>
                                    <p:animScale>
                                      <p:cBhvr>
                                        <p:cTn id="18" dur="770" decel="100000"/>
                                        <p:tgtEl>
                                          <p:spTgt spid="16"/>
                                        </p:tgtEl>
                                      </p:cBhvr>
                                      <p:from x="10000" y="10000"/>
                                      <p:to x="200000" y="450000"/>
                                    </p:animScale>
                                    <p:animScale>
                                      <p:cBhvr>
                                        <p:cTn id="19" dur="1230" accel="100000" fill="hold">
                                          <p:stCondLst>
                                            <p:cond delay="770"/>
                                          </p:stCondLst>
                                        </p:cTn>
                                        <p:tgtEl>
                                          <p:spTgt spid="16"/>
                                        </p:tgtEl>
                                      </p:cBhvr>
                                      <p:from x="200000" y="450000"/>
                                      <p:to x="100000" y="100000"/>
                                    </p:animScale>
                                    <p:set>
                                      <p:cBhvr>
                                        <p:cTn id="20" dur="770" fill="hold"/>
                                        <p:tgtEl>
                                          <p:spTgt spid="16"/>
                                        </p:tgtEl>
                                        <p:attrNameLst>
                                          <p:attrName>ppt_x</p:attrName>
                                        </p:attrNameLst>
                                      </p:cBhvr>
                                      <p:to>
                                        <p:strVal val="(0.5)"/>
                                      </p:to>
                                    </p:set>
                                    <p:anim from="(0.5)" to="(#ppt_x)" calcmode="lin" valueType="num">
                                      <p:cBhvr>
                                        <p:cTn id="21" dur="1230" accel="100000" fill="hold">
                                          <p:stCondLst>
                                            <p:cond delay="770"/>
                                          </p:stCondLst>
                                        </p:cTn>
                                        <p:tgtEl>
                                          <p:spTgt spid="16"/>
                                        </p:tgtEl>
                                        <p:attrNameLst>
                                          <p:attrName>ppt_x</p:attrName>
                                        </p:attrNameLst>
                                      </p:cBhvr>
                                    </p:anim>
                                    <p:set>
                                      <p:cBhvr>
                                        <p:cTn id="22" dur="770" fill="hold"/>
                                        <p:tgtEl>
                                          <p:spTgt spid="16"/>
                                        </p:tgtEl>
                                        <p:attrNameLst>
                                          <p:attrName>ppt_y</p:attrName>
                                        </p:attrNameLst>
                                      </p:cBhvr>
                                      <p:to>
                                        <p:strVal val="(#ppt_y+0.4)"/>
                                      </p:to>
                                    </p:set>
                                    <p:anim from="(#ppt_y+0.4)" to="(#ppt_y)" calcmode="lin" valueType="num">
                                      <p:cBhvr>
                                        <p:cTn id="23" dur="1230" accel="100000" fill="hold">
                                          <p:stCondLst>
                                            <p:cond delay="770"/>
                                          </p:stCondLst>
                                        </p:cTn>
                                        <p:tgtEl>
                                          <p:spTgt spid="16"/>
                                        </p:tgtEl>
                                        <p:attrNameLst>
                                          <p:attrName>ppt_y</p:attrName>
                                        </p:attrNameLst>
                                      </p:cBhvr>
                                    </p:anim>
                                  </p:childTnLst>
                                </p:cTn>
                              </p:par>
                            </p:childTnLst>
                          </p:cTn>
                        </p:par>
                        <p:par>
                          <p:cTn id="24" fill="hold">
                            <p:stCondLst>
                              <p:cond delay="4000"/>
                            </p:stCondLst>
                            <p:childTnLst>
                              <p:par>
                                <p:cTn id="25" presetID="51" presetClass="entr" presetSubtype="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770" decel="100000"/>
                                        <p:tgtEl>
                                          <p:spTgt spid="17"/>
                                        </p:tgtEl>
                                      </p:cBhvr>
                                    </p:animEffect>
                                    <p:animScale>
                                      <p:cBhvr>
                                        <p:cTn id="28" dur="770" decel="100000"/>
                                        <p:tgtEl>
                                          <p:spTgt spid="17"/>
                                        </p:tgtEl>
                                      </p:cBhvr>
                                      <p:from x="10000" y="10000"/>
                                      <p:to x="200000" y="450000"/>
                                    </p:animScale>
                                    <p:animScale>
                                      <p:cBhvr>
                                        <p:cTn id="29" dur="1230" accel="100000" fill="hold">
                                          <p:stCondLst>
                                            <p:cond delay="770"/>
                                          </p:stCondLst>
                                        </p:cTn>
                                        <p:tgtEl>
                                          <p:spTgt spid="17"/>
                                        </p:tgtEl>
                                      </p:cBhvr>
                                      <p:from x="200000" y="450000"/>
                                      <p:to x="100000" y="100000"/>
                                    </p:animScale>
                                    <p:set>
                                      <p:cBhvr>
                                        <p:cTn id="30" dur="770" fill="hold"/>
                                        <p:tgtEl>
                                          <p:spTgt spid="17"/>
                                        </p:tgtEl>
                                        <p:attrNameLst>
                                          <p:attrName>ppt_x</p:attrName>
                                        </p:attrNameLst>
                                      </p:cBhvr>
                                      <p:to>
                                        <p:strVal val="(0.5)"/>
                                      </p:to>
                                    </p:set>
                                    <p:anim from="(0.5)" to="(#ppt_x)" calcmode="lin" valueType="num">
                                      <p:cBhvr>
                                        <p:cTn id="31" dur="1230" accel="100000" fill="hold">
                                          <p:stCondLst>
                                            <p:cond delay="770"/>
                                          </p:stCondLst>
                                        </p:cTn>
                                        <p:tgtEl>
                                          <p:spTgt spid="17"/>
                                        </p:tgtEl>
                                        <p:attrNameLst>
                                          <p:attrName>ppt_x</p:attrName>
                                        </p:attrNameLst>
                                      </p:cBhvr>
                                    </p:anim>
                                    <p:set>
                                      <p:cBhvr>
                                        <p:cTn id="32" dur="770" fill="hold"/>
                                        <p:tgtEl>
                                          <p:spTgt spid="17"/>
                                        </p:tgtEl>
                                        <p:attrNameLst>
                                          <p:attrName>ppt_y</p:attrName>
                                        </p:attrNameLst>
                                      </p:cBhvr>
                                      <p:to>
                                        <p:strVal val="(#ppt_y+0.4)"/>
                                      </p:to>
                                    </p:set>
                                    <p:anim from="(#ppt_y+0.4)" to="(#ppt_y)" calcmode="lin" valueType="num">
                                      <p:cBhvr>
                                        <p:cTn id="33" dur="1230" accel="100000" fill="hold">
                                          <p:stCondLst>
                                            <p:cond delay="770"/>
                                          </p:stCondLst>
                                        </p:cTn>
                                        <p:tgtEl>
                                          <p:spTgt spid="17"/>
                                        </p:tgtEl>
                                        <p:attrNameLst>
                                          <p:attrName>ppt_y</p:attrName>
                                        </p:attrNameLst>
                                      </p:cBhvr>
                                    </p:anim>
                                  </p:childTnLst>
                                </p:cTn>
                              </p:par>
                            </p:childTnLst>
                          </p:cTn>
                        </p:par>
                        <p:par>
                          <p:cTn id="34" fill="hold">
                            <p:stCondLst>
                              <p:cond delay="6000"/>
                            </p:stCondLst>
                            <p:childTnLst>
                              <p:par>
                                <p:cTn id="35" presetID="51"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770" decel="100000"/>
                                        <p:tgtEl>
                                          <p:spTgt spid="18"/>
                                        </p:tgtEl>
                                      </p:cBhvr>
                                    </p:animEffect>
                                    <p:animScale>
                                      <p:cBhvr>
                                        <p:cTn id="38" dur="770" decel="100000"/>
                                        <p:tgtEl>
                                          <p:spTgt spid="18"/>
                                        </p:tgtEl>
                                      </p:cBhvr>
                                      <p:from x="10000" y="10000"/>
                                      <p:to x="200000" y="450000"/>
                                    </p:animScale>
                                    <p:animScale>
                                      <p:cBhvr>
                                        <p:cTn id="39" dur="1230" accel="100000" fill="hold">
                                          <p:stCondLst>
                                            <p:cond delay="770"/>
                                          </p:stCondLst>
                                        </p:cTn>
                                        <p:tgtEl>
                                          <p:spTgt spid="18"/>
                                        </p:tgtEl>
                                      </p:cBhvr>
                                      <p:from x="200000" y="450000"/>
                                      <p:to x="100000" y="100000"/>
                                    </p:animScale>
                                    <p:set>
                                      <p:cBhvr>
                                        <p:cTn id="40" dur="770" fill="hold"/>
                                        <p:tgtEl>
                                          <p:spTgt spid="18"/>
                                        </p:tgtEl>
                                        <p:attrNameLst>
                                          <p:attrName>ppt_x</p:attrName>
                                        </p:attrNameLst>
                                      </p:cBhvr>
                                      <p:to>
                                        <p:strVal val="(0.5)"/>
                                      </p:to>
                                    </p:set>
                                    <p:anim from="(0.5)" to="(#ppt_x)" calcmode="lin" valueType="num">
                                      <p:cBhvr>
                                        <p:cTn id="41" dur="1230" accel="100000" fill="hold">
                                          <p:stCondLst>
                                            <p:cond delay="770"/>
                                          </p:stCondLst>
                                        </p:cTn>
                                        <p:tgtEl>
                                          <p:spTgt spid="18"/>
                                        </p:tgtEl>
                                        <p:attrNameLst>
                                          <p:attrName>ppt_x</p:attrName>
                                        </p:attrNameLst>
                                      </p:cBhvr>
                                    </p:anim>
                                    <p:set>
                                      <p:cBhvr>
                                        <p:cTn id="42" dur="770" fill="hold"/>
                                        <p:tgtEl>
                                          <p:spTgt spid="18"/>
                                        </p:tgtEl>
                                        <p:attrNameLst>
                                          <p:attrName>ppt_y</p:attrName>
                                        </p:attrNameLst>
                                      </p:cBhvr>
                                      <p:to>
                                        <p:strVal val="(#ppt_y+0.4)"/>
                                      </p:to>
                                    </p:set>
                                    <p:anim from="(#ppt_y+0.4)" to="(#ppt_y)" calcmode="lin" valueType="num">
                                      <p:cBhvr>
                                        <p:cTn id="43" dur="1230" accel="100000" fill="hold">
                                          <p:stCondLst>
                                            <p:cond delay="770"/>
                                          </p:stCondLst>
                                        </p:cTn>
                                        <p:tgtEl>
                                          <p:spTgt spid="18"/>
                                        </p:tgtEl>
                                        <p:attrNameLst>
                                          <p:attrName>ppt_y</p:attrName>
                                        </p:attrNameLst>
                                      </p:cBhvr>
                                    </p:anim>
                                  </p:childTnLst>
                                </p:cTn>
                              </p:par>
                            </p:childTnLst>
                          </p:cTn>
                        </p:par>
                        <p:par>
                          <p:cTn id="44" fill="hold">
                            <p:stCondLst>
                              <p:cond delay="8000"/>
                            </p:stCondLst>
                            <p:childTnLst>
                              <p:par>
                                <p:cTn id="45" presetID="51" presetClass="entr" presetSubtype="0"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770" decel="100000"/>
                                        <p:tgtEl>
                                          <p:spTgt spid="19"/>
                                        </p:tgtEl>
                                      </p:cBhvr>
                                    </p:animEffect>
                                    <p:animScale>
                                      <p:cBhvr>
                                        <p:cTn id="48" dur="770" decel="100000"/>
                                        <p:tgtEl>
                                          <p:spTgt spid="19"/>
                                        </p:tgtEl>
                                      </p:cBhvr>
                                      <p:from x="10000" y="10000"/>
                                      <p:to x="200000" y="450000"/>
                                    </p:animScale>
                                    <p:animScale>
                                      <p:cBhvr>
                                        <p:cTn id="49" dur="1230" accel="100000" fill="hold">
                                          <p:stCondLst>
                                            <p:cond delay="770"/>
                                          </p:stCondLst>
                                        </p:cTn>
                                        <p:tgtEl>
                                          <p:spTgt spid="19"/>
                                        </p:tgtEl>
                                      </p:cBhvr>
                                      <p:from x="200000" y="450000"/>
                                      <p:to x="100000" y="100000"/>
                                    </p:animScale>
                                    <p:set>
                                      <p:cBhvr>
                                        <p:cTn id="50" dur="770" fill="hold"/>
                                        <p:tgtEl>
                                          <p:spTgt spid="19"/>
                                        </p:tgtEl>
                                        <p:attrNameLst>
                                          <p:attrName>ppt_x</p:attrName>
                                        </p:attrNameLst>
                                      </p:cBhvr>
                                      <p:to>
                                        <p:strVal val="(0.5)"/>
                                      </p:to>
                                    </p:set>
                                    <p:anim from="(0.5)" to="(#ppt_x)" calcmode="lin" valueType="num">
                                      <p:cBhvr>
                                        <p:cTn id="51" dur="1230" accel="100000" fill="hold">
                                          <p:stCondLst>
                                            <p:cond delay="770"/>
                                          </p:stCondLst>
                                        </p:cTn>
                                        <p:tgtEl>
                                          <p:spTgt spid="19"/>
                                        </p:tgtEl>
                                        <p:attrNameLst>
                                          <p:attrName>ppt_x</p:attrName>
                                        </p:attrNameLst>
                                      </p:cBhvr>
                                    </p:anim>
                                    <p:set>
                                      <p:cBhvr>
                                        <p:cTn id="52" dur="770" fill="hold"/>
                                        <p:tgtEl>
                                          <p:spTgt spid="19"/>
                                        </p:tgtEl>
                                        <p:attrNameLst>
                                          <p:attrName>ppt_y</p:attrName>
                                        </p:attrNameLst>
                                      </p:cBhvr>
                                      <p:to>
                                        <p:strVal val="(#ppt_y+0.4)"/>
                                      </p:to>
                                    </p:set>
                                    <p:anim from="(#ppt_y+0.4)" to="(#ppt_y)" calcmode="lin" valueType="num">
                                      <p:cBhvr>
                                        <p:cTn id="53" dur="1230" accel="100000" fill="hold">
                                          <p:stCondLst>
                                            <p:cond delay="770"/>
                                          </p:stCondLst>
                                        </p:cTn>
                                        <p:tgtEl>
                                          <p:spTgt spid="19"/>
                                        </p:tgtEl>
                                        <p:attrNameLst>
                                          <p:attrName>ppt_y</p:attrName>
                                        </p:attrNameLst>
                                      </p:cBhvr>
                                    </p:anim>
                                  </p:childTnLst>
                                </p:cTn>
                              </p:par>
                            </p:childTnLst>
                          </p:cTn>
                        </p:par>
                        <p:par>
                          <p:cTn id="54" fill="hold">
                            <p:stCondLst>
                              <p:cond delay="10000"/>
                            </p:stCondLst>
                            <p:childTnLst>
                              <p:par>
                                <p:cTn id="55" presetID="51" presetClass="entr" presetSubtype="0"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770" decel="100000"/>
                                        <p:tgtEl>
                                          <p:spTgt spid="20"/>
                                        </p:tgtEl>
                                      </p:cBhvr>
                                    </p:animEffect>
                                    <p:animScale>
                                      <p:cBhvr>
                                        <p:cTn id="58" dur="770" decel="100000"/>
                                        <p:tgtEl>
                                          <p:spTgt spid="20"/>
                                        </p:tgtEl>
                                      </p:cBhvr>
                                      <p:from x="10000" y="10000"/>
                                      <p:to x="200000" y="450000"/>
                                    </p:animScale>
                                    <p:animScale>
                                      <p:cBhvr>
                                        <p:cTn id="59" dur="1230" accel="100000" fill="hold">
                                          <p:stCondLst>
                                            <p:cond delay="770"/>
                                          </p:stCondLst>
                                        </p:cTn>
                                        <p:tgtEl>
                                          <p:spTgt spid="20"/>
                                        </p:tgtEl>
                                      </p:cBhvr>
                                      <p:from x="200000" y="450000"/>
                                      <p:to x="100000" y="100000"/>
                                    </p:animScale>
                                    <p:set>
                                      <p:cBhvr>
                                        <p:cTn id="60" dur="770" fill="hold"/>
                                        <p:tgtEl>
                                          <p:spTgt spid="20"/>
                                        </p:tgtEl>
                                        <p:attrNameLst>
                                          <p:attrName>ppt_x</p:attrName>
                                        </p:attrNameLst>
                                      </p:cBhvr>
                                      <p:to>
                                        <p:strVal val="(0.5)"/>
                                      </p:to>
                                    </p:set>
                                    <p:anim from="(0.5)" to="(#ppt_x)" calcmode="lin" valueType="num">
                                      <p:cBhvr>
                                        <p:cTn id="61" dur="1230" accel="100000" fill="hold">
                                          <p:stCondLst>
                                            <p:cond delay="770"/>
                                          </p:stCondLst>
                                        </p:cTn>
                                        <p:tgtEl>
                                          <p:spTgt spid="20"/>
                                        </p:tgtEl>
                                        <p:attrNameLst>
                                          <p:attrName>ppt_x</p:attrName>
                                        </p:attrNameLst>
                                      </p:cBhvr>
                                    </p:anim>
                                    <p:set>
                                      <p:cBhvr>
                                        <p:cTn id="62" dur="770" fill="hold"/>
                                        <p:tgtEl>
                                          <p:spTgt spid="20"/>
                                        </p:tgtEl>
                                        <p:attrNameLst>
                                          <p:attrName>ppt_y</p:attrName>
                                        </p:attrNameLst>
                                      </p:cBhvr>
                                      <p:to>
                                        <p:strVal val="(#ppt_y+0.4)"/>
                                      </p:to>
                                    </p:set>
                                    <p:anim from="(#ppt_y+0.4)" to="(#ppt_y)" calcmode="lin" valueType="num">
                                      <p:cBhvr>
                                        <p:cTn id="63" dur="1230" accel="100000" fill="hold">
                                          <p:stCondLst>
                                            <p:cond delay="770"/>
                                          </p:stCondLst>
                                        </p:cTn>
                                        <p:tgtEl>
                                          <p:spTgt spid="20"/>
                                        </p:tgtEl>
                                        <p:attrNameLst>
                                          <p:attrName>ppt_y</p:attrName>
                                        </p:attrNameLst>
                                      </p:cBhvr>
                                    </p:anim>
                                  </p:childTnLst>
                                </p:cTn>
                              </p:par>
                            </p:childTnLst>
                          </p:cTn>
                        </p:par>
                        <p:par>
                          <p:cTn id="64" fill="hold">
                            <p:stCondLst>
                              <p:cond delay="12000"/>
                            </p:stCondLst>
                            <p:childTnLst>
                              <p:par>
                                <p:cTn id="65" presetID="51" presetClass="entr" presetSubtype="0"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770" decel="100000"/>
                                        <p:tgtEl>
                                          <p:spTgt spid="21"/>
                                        </p:tgtEl>
                                      </p:cBhvr>
                                    </p:animEffect>
                                    <p:animScale>
                                      <p:cBhvr>
                                        <p:cTn id="68" dur="770" decel="100000"/>
                                        <p:tgtEl>
                                          <p:spTgt spid="21"/>
                                        </p:tgtEl>
                                      </p:cBhvr>
                                      <p:from x="10000" y="10000"/>
                                      <p:to x="200000" y="450000"/>
                                    </p:animScale>
                                    <p:animScale>
                                      <p:cBhvr>
                                        <p:cTn id="69" dur="1230" accel="100000" fill="hold">
                                          <p:stCondLst>
                                            <p:cond delay="770"/>
                                          </p:stCondLst>
                                        </p:cTn>
                                        <p:tgtEl>
                                          <p:spTgt spid="21"/>
                                        </p:tgtEl>
                                      </p:cBhvr>
                                      <p:from x="200000" y="450000"/>
                                      <p:to x="100000" y="100000"/>
                                    </p:animScale>
                                    <p:set>
                                      <p:cBhvr>
                                        <p:cTn id="70" dur="770" fill="hold"/>
                                        <p:tgtEl>
                                          <p:spTgt spid="21"/>
                                        </p:tgtEl>
                                        <p:attrNameLst>
                                          <p:attrName>ppt_x</p:attrName>
                                        </p:attrNameLst>
                                      </p:cBhvr>
                                      <p:to>
                                        <p:strVal val="(0.5)"/>
                                      </p:to>
                                    </p:set>
                                    <p:anim from="(0.5)" to="(#ppt_x)" calcmode="lin" valueType="num">
                                      <p:cBhvr>
                                        <p:cTn id="71" dur="1230" accel="100000" fill="hold">
                                          <p:stCondLst>
                                            <p:cond delay="770"/>
                                          </p:stCondLst>
                                        </p:cTn>
                                        <p:tgtEl>
                                          <p:spTgt spid="21"/>
                                        </p:tgtEl>
                                        <p:attrNameLst>
                                          <p:attrName>ppt_x</p:attrName>
                                        </p:attrNameLst>
                                      </p:cBhvr>
                                    </p:anim>
                                    <p:set>
                                      <p:cBhvr>
                                        <p:cTn id="72" dur="770" fill="hold"/>
                                        <p:tgtEl>
                                          <p:spTgt spid="21"/>
                                        </p:tgtEl>
                                        <p:attrNameLst>
                                          <p:attrName>ppt_y</p:attrName>
                                        </p:attrNameLst>
                                      </p:cBhvr>
                                      <p:to>
                                        <p:strVal val="(#ppt_y+0.4)"/>
                                      </p:to>
                                    </p:set>
                                    <p:anim from="(#ppt_y+0.4)" to="(#ppt_y)" calcmode="lin" valueType="num">
                                      <p:cBhvr>
                                        <p:cTn id="73" dur="1230" accel="100000" fill="hold">
                                          <p:stCondLst>
                                            <p:cond delay="770"/>
                                          </p:stCondLst>
                                        </p:cTn>
                                        <p:tgtEl>
                                          <p:spTgt spid="21"/>
                                        </p:tgtEl>
                                        <p:attrNameLst>
                                          <p:attrName>ppt_y</p:attrName>
                                        </p:attrNameLst>
                                      </p:cBhvr>
                                    </p:anim>
                                  </p:childTnLst>
                                </p:cTn>
                              </p:par>
                            </p:childTnLst>
                          </p:cTn>
                        </p:par>
                        <p:par>
                          <p:cTn id="74" fill="hold">
                            <p:stCondLst>
                              <p:cond delay="14000"/>
                            </p:stCondLst>
                            <p:childTnLst>
                              <p:par>
                                <p:cTn id="75" presetID="51" presetClass="entr" presetSubtype="0" fill="hold" grpId="0" nodeType="after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fade">
                                      <p:cBhvr>
                                        <p:cTn id="77" dur="770" decel="100000"/>
                                        <p:tgtEl>
                                          <p:spTgt spid="22"/>
                                        </p:tgtEl>
                                      </p:cBhvr>
                                    </p:animEffect>
                                    <p:animScale>
                                      <p:cBhvr>
                                        <p:cTn id="78" dur="770" decel="100000"/>
                                        <p:tgtEl>
                                          <p:spTgt spid="22"/>
                                        </p:tgtEl>
                                      </p:cBhvr>
                                      <p:from x="10000" y="10000"/>
                                      <p:to x="200000" y="450000"/>
                                    </p:animScale>
                                    <p:animScale>
                                      <p:cBhvr>
                                        <p:cTn id="79" dur="1230" accel="100000" fill="hold">
                                          <p:stCondLst>
                                            <p:cond delay="770"/>
                                          </p:stCondLst>
                                        </p:cTn>
                                        <p:tgtEl>
                                          <p:spTgt spid="22"/>
                                        </p:tgtEl>
                                      </p:cBhvr>
                                      <p:from x="200000" y="450000"/>
                                      <p:to x="100000" y="100000"/>
                                    </p:animScale>
                                    <p:set>
                                      <p:cBhvr>
                                        <p:cTn id="80" dur="770" fill="hold"/>
                                        <p:tgtEl>
                                          <p:spTgt spid="22"/>
                                        </p:tgtEl>
                                        <p:attrNameLst>
                                          <p:attrName>ppt_x</p:attrName>
                                        </p:attrNameLst>
                                      </p:cBhvr>
                                      <p:to>
                                        <p:strVal val="(0.5)"/>
                                      </p:to>
                                    </p:set>
                                    <p:anim from="(0.5)" to="(#ppt_x)" calcmode="lin" valueType="num">
                                      <p:cBhvr>
                                        <p:cTn id="81" dur="1230" accel="100000" fill="hold">
                                          <p:stCondLst>
                                            <p:cond delay="770"/>
                                          </p:stCondLst>
                                        </p:cTn>
                                        <p:tgtEl>
                                          <p:spTgt spid="22"/>
                                        </p:tgtEl>
                                        <p:attrNameLst>
                                          <p:attrName>ppt_x</p:attrName>
                                        </p:attrNameLst>
                                      </p:cBhvr>
                                    </p:anim>
                                    <p:set>
                                      <p:cBhvr>
                                        <p:cTn id="82" dur="770" fill="hold"/>
                                        <p:tgtEl>
                                          <p:spTgt spid="22"/>
                                        </p:tgtEl>
                                        <p:attrNameLst>
                                          <p:attrName>ppt_y</p:attrName>
                                        </p:attrNameLst>
                                      </p:cBhvr>
                                      <p:to>
                                        <p:strVal val="(#ppt_y+0.4)"/>
                                      </p:to>
                                    </p:set>
                                    <p:anim from="(#ppt_y+0.4)" to="(#ppt_y)" calcmode="lin" valueType="num">
                                      <p:cBhvr>
                                        <p:cTn id="83" dur="1230" accel="100000" fill="hold">
                                          <p:stCondLst>
                                            <p:cond delay="770"/>
                                          </p:stCondLst>
                                        </p:cTn>
                                        <p:tgtEl>
                                          <p:spTgt spid="22"/>
                                        </p:tgtEl>
                                        <p:attrNameLst>
                                          <p:attrName>ppt_y</p:attrName>
                                        </p:attrNameLst>
                                      </p:cBhvr>
                                    </p:anim>
                                  </p:childTnLst>
                                </p:cTn>
                              </p:par>
                            </p:childTnLst>
                          </p:cTn>
                        </p:par>
                        <p:par>
                          <p:cTn id="84" fill="hold">
                            <p:stCondLst>
                              <p:cond delay="16000"/>
                            </p:stCondLst>
                            <p:childTnLst>
                              <p:par>
                                <p:cTn id="85" presetID="51" presetClass="entr" presetSubtype="0" fill="hold" grpId="0" nodeType="afterEffect">
                                  <p:stCondLst>
                                    <p:cond delay="0"/>
                                  </p:stCondLst>
                                  <p:childTnLst>
                                    <p:set>
                                      <p:cBhvr>
                                        <p:cTn id="86" dur="1" fill="hold">
                                          <p:stCondLst>
                                            <p:cond delay="0"/>
                                          </p:stCondLst>
                                        </p:cTn>
                                        <p:tgtEl>
                                          <p:spTgt spid="23"/>
                                        </p:tgtEl>
                                        <p:attrNameLst>
                                          <p:attrName>style.visibility</p:attrName>
                                        </p:attrNameLst>
                                      </p:cBhvr>
                                      <p:to>
                                        <p:strVal val="visible"/>
                                      </p:to>
                                    </p:set>
                                    <p:animEffect transition="in" filter="fade">
                                      <p:cBhvr>
                                        <p:cTn id="87" dur="770" decel="100000"/>
                                        <p:tgtEl>
                                          <p:spTgt spid="23"/>
                                        </p:tgtEl>
                                      </p:cBhvr>
                                    </p:animEffect>
                                    <p:animScale>
                                      <p:cBhvr>
                                        <p:cTn id="88" dur="770" decel="100000"/>
                                        <p:tgtEl>
                                          <p:spTgt spid="23"/>
                                        </p:tgtEl>
                                      </p:cBhvr>
                                      <p:from x="10000" y="10000"/>
                                      <p:to x="200000" y="450000"/>
                                    </p:animScale>
                                    <p:animScale>
                                      <p:cBhvr>
                                        <p:cTn id="89" dur="1230" accel="100000" fill="hold">
                                          <p:stCondLst>
                                            <p:cond delay="770"/>
                                          </p:stCondLst>
                                        </p:cTn>
                                        <p:tgtEl>
                                          <p:spTgt spid="23"/>
                                        </p:tgtEl>
                                      </p:cBhvr>
                                      <p:from x="200000" y="450000"/>
                                      <p:to x="100000" y="100000"/>
                                    </p:animScale>
                                    <p:set>
                                      <p:cBhvr>
                                        <p:cTn id="90" dur="770" fill="hold"/>
                                        <p:tgtEl>
                                          <p:spTgt spid="23"/>
                                        </p:tgtEl>
                                        <p:attrNameLst>
                                          <p:attrName>ppt_x</p:attrName>
                                        </p:attrNameLst>
                                      </p:cBhvr>
                                      <p:to>
                                        <p:strVal val="(0.5)"/>
                                      </p:to>
                                    </p:set>
                                    <p:anim from="(0.5)" to="(#ppt_x)" calcmode="lin" valueType="num">
                                      <p:cBhvr>
                                        <p:cTn id="91" dur="1230" accel="100000" fill="hold">
                                          <p:stCondLst>
                                            <p:cond delay="770"/>
                                          </p:stCondLst>
                                        </p:cTn>
                                        <p:tgtEl>
                                          <p:spTgt spid="23"/>
                                        </p:tgtEl>
                                        <p:attrNameLst>
                                          <p:attrName>ppt_x</p:attrName>
                                        </p:attrNameLst>
                                      </p:cBhvr>
                                    </p:anim>
                                    <p:set>
                                      <p:cBhvr>
                                        <p:cTn id="92" dur="770" fill="hold"/>
                                        <p:tgtEl>
                                          <p:spTgt spid="23"/>
                                        </p:tgtEl>
                                        <p:attrNameLst>
                                          <p:attrName>ppt_y</p:attrName>
                                        </p:attrNameLst>
                                      </p:cBhvr>
                                      <p:to>
                                        <p:strVal val="(#ppt_y+0.4)"/>
                                      </p:to>
                                    </p:set>
                                    <p:anim from="(#ppt_y+0.4)" to="(#ppt_y)" calcmode="lin" valueType="num">
                                      <p:cBhvr>
                                        <p:cTn id="93" dur="1230" accel="100000" fill="hold">
                                          <p:stCondLst>
                                            <p:cond delay="770"/>
                                          </p:stCondLst>
                                        </p:cTn>
                                        <p:tgtEl>
                                          <p:spTgt spid="23"/>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r>
              <a:rPr lang="en-US" smtClean="0"/>
              <a:t>Open Syllable </a:t>
            </a:r>
          </a:p>
        </p:txBody>
      </p:sp>
      <p:sp>
        <p:nvSpPr>
          <p:cNvPr id="63491" name="Content Placeholder 2"/>
          <p:cNvSpPr>
            <a:spLocks noGrp="1"/>
          </p:cNvSpPr>
          <p:nvPr>
            <p:ph idx="1"/>
          </p:nvPr>
        </p:nvSpPr>
        <p:spPr>
          <a:xfrm>
            <a:off x="457200" y="1882775"/>
            <a:ext cx="8229600" cy="2613025"/>
          </a:xfrm>
        </p:spPr>
        <p:txBody>
          <a:bodyPr/>
          <a:lstStyle/>
          <a:p>
            <a:r>
              <a:rPr lang="en-US" smtClean="0"/>
              <a:t>The vowel is free to run off because a  consonant isn’t blocking it, therefore it makes the long vowel sound</a:t>
            </a:r>
          </a:p>
          <a:p>
            <a:r>
              <a:rPr lang="en-US" smtClean="0"/>
              <a:t>me, he, de*sign, re*view</a:t>
            </a:r>
          </a:p>
        </p:txBody>
      </p:sp>
      <p:pic>
        <p:nvPicPr>
          <p:cNvPr id="63492" name="Picture 2" descr="C:\Documents and Settings\rfrantu\My Documents\My Pictures\Microsoft Clip Organizer\j0295205.gif"/>
          <p:cNvPicPr>
            <a:picLocks noChangeAspect="1" noChangeArrowheads="1" noCrop="1"/>
          </p:cNvPicPr>
          <p:nvPr/>
        </p:nvPicPr>
        <p:blipFill>
          <a:blip r:embed="rId2" cstate="print"/>
          <a:srcRect/>
          <a:stretch>
            <a:fillRect/>
          </a:stretch>
        </p:blipFill>
        <p:spPr bwMode="auto">
          <a:xfrm>
            <a:off x="3657600" y="4343400"/>
            <a:ext cx="1676400" cy="1990725"/>
          </a:xfrm>
          <a:prstGeom prst="rect">
            <a:avLst/>
          </a:prstGeom>
          <a:noFill/>
          <a:ln w="9525">
            <a:noFill/>
            <a:miter lim="800000"/>
            <a:headEnd/>
            <a:tailEnd/>
          </a:ln>
        </p:spPr>
      </p:pic>
      <p:pic>
        <p:nvPicPr>
          <p:cNvPr id="63493" name="Picture 15" descr="http://springfieldpublicschoolsmo.org/harrison/jclark/Images/spelling.gif"/>
          <p:cNvPicPr>
            <a:picLocks noChangeAspect="1" noChangeArrowheads="1"/>
          </p:cNvPicPr>
          <p:nvPr/>
        </p:nvPicPr>
        <p:blipFill>
          <a:blip r:embed="rId3" cstate="print"/>
          <a:srcRect/>
          <a:stretch>
            <a:fillRect/>
          </a:stretch>
        </p:blipFill>
        <p:spPr bwMode="auto">
          <a:xfrm>
            <a:off x="7467600" y="228600"/>
            <a:ext cx="1425575" cy="1295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Specialized instruction in Written Expression: Spelling &amp;quot;&quot;/&gt;&lt;property id=&quot;20307&quot; value=&quot;256&quot;/&gt;&lt;/object&gt;&lt;object type=&quot;3&quot; unique_id=&quot;10509&quot;&gt;&lt;property id=&quot;20148&quot; value=&quot;5&quot;/&gt;&lt;property id=&quot;20300&quot; value=&quot;Slide 2 - &amp;quot;Objectives&amp;quot;&quot;/&gt;&lt;property id=&quot;20307&quot; value=&quot;270&quot;/&gt;&lt;/object&gt;&lt;object type=&quot;3&quot; unique_id=&quot;75491&quot;&gt;&lt;property id=&quot;20148&quot; value=&quot;5&quot;/&gt;&lt;property id=&quot;20300&quot; value=&quot;Slide 4 - &amp;quot;George Bernard Shaw &amp;quot;&quot;/&gt;&lt;property id=&quot;20307&quot; value=&quot;339&quot;/&gt;&lt;/object&gt;&lt;object type=&quot;3&quot; unique_id=&quot;75492&quot;&gt;&lt;property id=&quot;20148&quot; value=&quot;5&quot;/&gt;&lt;property id=&quot;20300&quot; value=&quot;Slide 5 - &amp;quot;Continuum of Predictability &amp;quot;&quot;/&gt;&lt;property id=&quot;20307&quot; value=&quot;340&quot;/&gt;&lt;/object&gt;&lt;object type=&quot;3&quot; unique_id=&quot;75493&quot;&gt;&lt;property id=&quot;20148&quot; value=&quot;5&quot;/&gt;&lt;property id=&quot;20300&quot; value=&quot;Slide 12 - &amp;quot;5 principles for understanding English orthography &amp;quot;&quot;/&gt;&lt;property id=&quot;20307&quot; value=&quot;341&quot;/&gt;&lt;/object&gt;&lt;object type=&quot;3&quot; unique_id=&quot;75494&quot;&gt;&lt;property id=&quot;20148&quot; value=&quot;5&quot;/&gt;&lt;property id=&quot;20300&quot; value=&quot;Slide 13 - &amp;quot;We spell by language of origin.&amp;quot;&quot;/&gt;&lt;property id=&quot;20307&quot; value=&quot;342&quot;/&gt;&lt;/object&gt;&lt;object type=&quot;3&quot; unique_id=&quot;75495&quot;&gt;&lt;property id=&quot;20148&quot; value=&quot;5&quot;/&gt;&lt;property id=&quot;20300&quot; value=&quot;Slide 15 - &amp;quot;Layers of English &amp;quot;&quot;/&gt;&lt;property id=&quot;20307&quot; value=&quot;343&quot;/&gt;&lt;/object&gt;&lt;object type=&quot;3&quot; unique_id=&quot;75496&quot;&gt;&lt;property id=&quot;20148&quot; value=&quot;5&quot;/&gt;&lt;property id=&quot;20300&quot; value=&quot;Slide 16 - &amp;quot;Eastern Europe &amp;quot;&quot;/&gt;&lt;property id=&quot;20307&quot; value=&quot;344&quot;/&gt;&lt;/object&gt;&lt;object type=&quot;3&quot; unique_id=&quot;75497&quot;&gt;&lt;property id=&quot;20148&quot; value=&quot;5&quot;/&gt;&lt;property id=&quot;20300&quot; value=&quot;Slide 17 - &amp;quot;Angelo Saxon influence in &amp;#x0D;&amp;#x0A;English&amp;quot;&quot;/&gt;&lt;property id=&quot;20307&quot; value=&quot;354&quot;/&gt;&lt;/object&gt;&lt;object type=&quot;3&quot; unique_id=&quot;75498&quot;&gt;&lt;property id=&quot;20148&quot; value=&quot;5&quot;/&gt;&lt;property id=&quot;20300&quot; value=&quot;Slide 18 - &amp;quot;Angelo Saxon influence in &amp;#x0D;&amp;#x0A;English&amp;quot;&quot;/&gt;&lt;property id=&quot;20307&quot; value=&quot;358&quot;/&gt;&lt;/object&gt;&lt;object type=&quot;3&quot; unique_id=&quot;75499&quot;&gt;&lt;property id=&quot;20148&quot; value=&quot;5&quot;/&gt;&lt;property id=&quot;20300&quot; value=&quot;Slide 19 - &amp;quot;Norman French &amp;quot;&quot;/&gt;&lt;property id=&quot;20307&quot; value=&quot;361&quot;/&gt;&lt;/object&gt;&lt;object type=&quot;3&quot; unique_id=&quot;75500&quot;&gt;&lt;property id=&quot;20148&quot; value=&quot;5&quot;/&gt;&lt;property id=&quot;20300&quot; value=&quot;Slide 20 - &amp;quot;Norman (French) influence in &amp;#x0D;&amp;#x0A;English&amp;quot;&quot;/&gt;&lt;property id=&quot;20307&quot; value=&quot;357&quot;/&gt;&lt;/object&gt;&lt;object type=&quot;3&quot; unique_id=&quot;75501&quot;&gt;&lt;property id=&quot;20148&quot; value=&quot;5&quot;/&gt;&lt;property id=&quot;20300&quot; value=&quot;Slide 21 - &amp;quot;Latin influence around the world&amp;quot;&quot;/&gt;&lt;property id=&quot;20307&quot; value=&quot;347&quot;/&gt;&lt;/object&gt;&lt;object type=&quot;3&quot; unique_id=&quot;75502&quot;&gt;&lt;property id=&quot;20148&quot; value=&quot;5&quot;/&gt;&lt;property id=&quot;20300&quot; value=&quot;Slide 22 - &amp;quot;Latin based languages &amp;quot;&quot;/&gt;&lt;property id=&quot;20307&quot; value=&quot;362&quot;/&gt;&lt;/object&gt;&lt;object type=&quot;3&quot; unique_id=&quot;75503&quot;&gt;&lt;property id=&quot;20148&quot; value=&quot;5&quot;/&gt;&lt;property id=&quot;20300&quot; value=&quot;Slide 23 - &amp;quot;Latin influence in English&amp;quot;&quot;/&gt;&lt;property id=&quot;20307&quot; value=&quot;355&quot;/&gt;&lt;/object&gt;&lt;object type=&quot;3&quot; unique_id=&quot;75504&quot;&gt;&lt;property id=&quot;20148&quot; value=&quot;5&quot;/&gt;&lt;property id=&quot;20300&quot; value=&quot;Slide 24 - &amp;quot;Latin influence in English&amp;quot;&quot;/&gt;&lt;property id=&quot;20307&quot; value=&quot;359&quot;/&gt;&lt;/object&gt;&lt;object type=&quot;3&quot; unique_id=&quot;75512&quot;&gt;&lt;property id=&quot;20148&quot; value=&quot;5&quot;/&gt;&lt;property id=&quot;20300&quot; value=&quot;Slide 25 - &amp;quot;Greece &amp;quot;&quot;/&gt;&lt;property id=&quot;20307&quot; value=&quot;363&quot;/&gt;&lt;/object&gt;&lt;object type=&quot;3&quot; unique_id=&quot;75513&quot;&gt;&lt;property id=&quot;20148&quot; value=&quot;5&quot;/&gt;&lt;property id=&quot;20300&quot; value=&quot;Slide 26 - &amp;quot;Greek influence in English&amp;quot;&quot;/&gt;&lt;property id=&quot;20307&quot; value=&quot;356&quot;/&gt;&lt;/object&gt;&lt;object type=&quot;3&quot; unique_id=&quot;75514&quot;&gt;&lt;property id=&quot;20148&quot; value=&quot;5&quot;/&gt;&lt;property id=&quot;20300&quot; value=&quot;Slide 27 - &amp;quot;Greek influence in English&amp;quot;&quot;/&gt;&lt;property id=&quot;20307&quot; value=&quot;360&quot;/&gt;&lt;/object&gt;&lt;object type=&quot;3&quot; unique_id=&quot;75515&quot;&gt;&lt;property id=&quot;20148&quot; value=&quot;5&quot;/&gt;&lt;property id=&quot;20300&quot; value=&quot;Slide 28 - &amp;quot;Identify the language of origin &amp;quot;&quot;/&gt;&lt;property id=&quot;20307&quot; value=&quot;364&quot;/&gt;&lt;/object&gt;&lt;object type=&quot;3&quot; unique_id=&quot;75516&quot;&gt;&lt;property id=&quot;20148&quot; value=&quot;5&quot;/&gt;&lt;property id=&quot;20300&quot; value=&quot;Slide 29 - &amp;quot;CH- sort these ch spellings; &amp;#x0D;&amp;#x0A;what is their language or origin  &amp;quot;&quot;/&gt;&lt;property id=&quot;20307&quot; value=&quot;365&quot;/&gt;&lt;/object&gt;&lt;object type=&quot;3&quot; unique_id=&quot;75517&quot;&gt;&lt;property id=&quot;20148&quot; value=&quot;5&quot;/&gt;&lt;property id=&quot;20300&quot; value=&quot;Slide 30 - &amp;quot;Evolution of Spelling &amp;quot;&quot;/&gt;&lt;property id=&quot;20307&quot; value=&quot;366&quot;/&gt;&lt;/object&gt;&lt;object type=&quot;3&quot; unique_id=&quot;75519&quot;&gt;&lt;property id=&quot;20148&quot; value=&quot;5&quot;/&gt;&lt;property id=&quot;20300&quot; value=&quot;Slide 31 - &amp;quot;English is heavily influenced…&amp;quot;&quot;/&gt;&lt;property id=&quot;20307&quot; value=&quot;368&quot;/&gt;&lt;/object&gt;&lt;object type=&quot;3&quot; unique_id=&quot;75520&quot;&gt;&lt;property id=&quot;20148&quot; value=&quot;5&quot;/&gt;&lt;property id=&quot;20300&quot; value=&quot;Slide 32 - &amp;quot;Where do these words come&amp;#x0D;&amp;#x0A; from?&amp;quot;&quot;/&gt;&lt;property id=&quot;20307&quot; value=&quot;369&quot;/&gt;&lt;/object&gt;&lt;object type=&quot;3&quot; unique_id=&quot;75521&quot;&gt;&lt;property id=&quot;20148&quot; value=&quot;5&quot;/&gt;&lt;property id=&quot;20300&quot; value=&quot;Slide 33 - &amp;quot;Instruction… &amp;quot;&quot;/&gt;&lt;property id=&quot;20307&quot; value=&quot;370&quot;/&gt;&lt;/object&gt;&lt;object type=&quot;3&quot; unique_id=&quot;75522&quot;&gt;&lt;property id=&quot;20148&quot; value=&quot;5&quot;/&gt;&lt;property id=&quot;20300&quot; value=&quot;Slide 34 - &amp;quot;We spell by phoneme/grapheme&amp;#x0D;&amp;#x0A;correspondence &amp;quot;&quot;/&gt;&lt;property id=&quot;20307&quot; value=&quot;371&quot;/&gt;&lt;/object&gt;&lt;object type=&quot;3&quot; unique_id=&quot;75918&quot;&gt;&lt;property id=&quot;20148&quot; value=&quot;5&quot;/&gt;&lt;property id=&quot;20300&quot; value=&quot;Slide 35 - &amp;quot;Phoneme/Grapheme&amp;quot;&quot;/&gt;&lt;property id=&quot;20307&quot; value=&quot;372&quot;/&gt;&lt;/object&gt;&lt;object type=&quot;3&quot; unique_id=&quot;75919&quot;&gt;&lt;property id=&quot;20148&quot; value=&quot;5&quot;/&gt;&lt;property id=&quot;20300&quot; value=&quot;Slide 36 - &amp;quot;Phoneme/Grapheme Mapping &amp;quot;&quot;/&gt;&lt;property id=&quot;20307&quot; value=&quot;373&quot;/&gt;&lt;/object&gt;&lt;object type=&quot;3&quot; unique_id=&quot;75920&quot;&gt;&lt;property id=&quot;20148&quot; value=&quot;5&quot;/&gt;&lt;property id=&quot;20300&quot; value=&quot;Slide 37 - &amp;quot;Phoneme/Grapheme Cards &amp;quot;&quot;/&gt;&lt;property id=&quot;20307&quot; value=&quot;374&quot;/&gt;&lt;/object&gt;&lt;object type=&quot;3&quot; unique_id=&quot;75964&quot;&gt;&lt;property id=&quot;20148&quot; value=&quot;5&quot;/&gt;&lt;property id=&quot;20300&quot; value=&quot;Slide 3 - &amp;quot;Spelling &amp;quot;&quot;/&gt;&lt;property id=&quot;20307&quot; value=&quot;376&quot;/&gt;&lt;/object&gt;&lt;object type=&quot;3&quot; unique_id=&quot;76049&quot;&gt;&lt;property id=&quot;20148&quot; value=&quot;5&quot;/&gt;&lt;property id=&quot;20300&quot; value=&quot;Slide 6 - &amp;quot;3 Approaches to Teaching Spelling&amp;quot;&quot;/&gt;&lt;property id=&quot;20307&quot; value=&quot;377&quot;/&gt;&lt;/object&gt;&lt;object type=&quot;3&quot; unique_id=&quot;76050&quot;&gt;&lt;property id=&quot;20148&quot; value=&quot;5&quot;/&gt;&lt;property id=&quot;20300&quot; value=&quot;Slide 7 - &amp;quot;How we teach spelling &amp;quot;&quot;/&gt;&lt;property id=&quot;20307&quot; value=&quot;378&quot;/&gt;&lt;/object&gt;&lt;object type=&quot;3&quot; unique_id=&quot;81213&quot;&gt;&lt;property id=&quot;20148&quot; value=&quot;5&quot;/&gt;&lt;property id=&quot;20300&quot; value=&quot;Slide 8 - &amp;quot;Analytical vs Synthetic  &amp;quot;&quot;/&gt;&lt;property id=&quot;20307&quot; value=&quot;379&quot;/&gt;&lt;/object&gt;&lt;object type=&quot;3&quot; unique_id=&quot;81214&quot;&gt;&lt;property id=&quot;20148&quot; value=&quot;5&quot;/&gt;&lt;property id=&quot;20300&quot; value=&quot;Slide 9 - &amp;quot;Whole Word, Phonemic  and Morphemic Spelling Instruction &amp;quot;&quot;/&gt;&lt;property id=&quot;20307&quot; value=&quot;380&quot;/&gt;&lt;/object&gt;&lt;object type=&quot;3&quot; unique_id=&quot;81215&quot;&gt;&lt;property id=&quot;20148&quot; value=&quot;5&quot;/&gt;&lt;property id=&quot;20300&quot; value=&quot;Slide 10 - &amp;quot;Meaningful Homework? &amp;quot;&quot;/&gt;&lt;property id=&quot;20307&quot; value=&quot;382&quot;/&gt;&lt;/object&gt;&lt;object type=&quot;3&quot; unique_id=&quot;81216&quot;&gt;&lt;property id=&quot;20148&quot; value=&quot;5&quot;/&gt;&lt;property id=&quot;20300&quot; value=&quot;Slide 14 - &amp;quot;Spelling Bee Facts &amp;quot;&quot;/&gt;&lt;property id=&quot;20307&quot; value=&quot;381&quot;/&gt;&lt;/object&gt;&lt;object type=&quot;3&quot; unique_id=&quot;81217&quot;&gt;&lt;property id=&quot;20148&quot; value=&quot;5&quot;/&gt;&lt;property id=&quot;20300&quot; value=&quot;Slide 38 - &amp;quot;Phoneme Grapheme Assessment &amp;quot;&quot;/&gt;&lt;property id=&quot;20307&quot; value=&quot;383&quot;/&gt;&lt;/object&gt;&lt;object type=&quot;3&quot; unique_id=&quot;81218&quot;&gt;&lt;property id=&quot;20148&quot; value=&quot;5&quot;/&gt;&lt;property id=&quot;20300&quot; value=&quot;Slide 39 - &amp;quot;Lessons to Teach Phoneme/Grapheme Correspondence &amp;quot;&quot;/&gt;&lt;property id=&quot;20307&quot; value=&quot;384&quot;/&gt;&lt;/object&gt;&lt;object type=&quot;3&quot; unique_id=&quot;81219&quot;&gt;&lt;property id=&quot;20148&quot; value=&quot;5&quot;/&gt;&lt;property id=&quot;20300&quot; value=&quot;Slide 40 - &amp;quot;Lessons to Teach Phoneme/Grapheme Correspondence &amp;quot;&quot;/&gt;&lt;property id=&quot;20307&quot; value=&quot;450&quot;/&gt;&lt;/object&gt;&lt;object type=&quot;3&quot; unique_id=&quot;81220&quot;&gt;&lt;property id=&quot;20148&quot; value=&quot;5&quot;/&gt;&lt;property id=&quot;20300&quot; value=&quot;Slide 41 - &amp;quot;Lessons to Teach Phoneme/Grapheme Correspondence &amp;quot;&quot;/&gt;&lt;property id=&quot;20307&quot; value=&quot;451&quot;/&gt;&lt;/object&gt;&lt;object type=&quot;3&quot; unique_id=&quot;81221&quot;&gt;&lt;property id=&quot;20148&quot; value=&quot;5&quot;/&gt;&lt;property id=&quot;20300&quot; value=&quot;Slide 42 - &amp;quot;Example of Word Analysis &amp;quot;&quot;/&gt;&lt;property id=&quot;20307&quot; value=&quot;454&quot;/&gt;&lt;/object&gt;&lt;object type=&quot;3&quot; unique_id=&quot;81222&quot;&gt;&lt;property id=&quot;20148&quot; value=&quot;5&quot;/&gt;&lt;property id=&quot;20300&quot; value=&quot;Slide 43 - &amp;quot;Word Analysis &amp;quot;&quot;/&gt;&lt;property id=&quot;20307&quot; value=&quot;453&quot;/&gt;&lt;/object&gt;&lt;object type=&quot;3&quot; unique_id=&quot;81223&quot;&gt;&lt;property id=&quot;20148&quot; value=&quot;5&quot;/&gt;&lt;property id=&quot;20300&quot; value=&quot;Slide 44 - &amp;quot;Lessons to Teach Phoneme/Grapheme Correspondence &amp;quot;&quot;/&gt;&lt;property id=&quot;20307&quot; value=&quot;455&quot;/&gt;&lt;/object&gt;&lt;object type=&quot;3&quot; unique_id=&quot;81224&quot;&gt;&lt;property id=&quot;20148&quot; value=&quot;5&quot;/&gt;&lt;property id=&quot;20300&quot; value=&quot;Slide 45 - &amp;quot;Lessons to Teach Phoneme/Grapheme Correspondence &amp;quot;&quot;/&gt;&lt;property id=&quot;20307&quot; value=&quot;456&quot;/&gt;&lt;/object&gt;&lt;object type=&quot;3&quot; unique_id=&quot;81225&quot;&gt;&lt;property id=&quot;20148&quot; value=&quot;5&quot;/&gt;&lt;property id=&quot;20300&quot; value=&quot;Slide 46 - &amp;quot;Lessons to Teach Phoneme/Grapheme Correspondence &amp;quot;&quot;/&gt;&lt;property id=&quot;20307&quot; value=&quot;458&quot;/&gt;&lt;/object&gt;&lt;object type=&quot;3&quot; unique_id=&quot;81226&quot;&gt;&lt;property id=&quot;20148&quot; value=&quot;5&quot;/&gt;&lt;property id=&quot;20300&quot; value=&quot;Slide 47 - &amp;quot;We spell by position of a phoneme- Consonants &amp;quot;&quot;/&gt;&lt;property id=&quot;20307&quot; value=&quot;385&quot;/&gt;&lt;/object&gt;&lt;object type=&quot;3&quot; unique_id=&quot;81227&quot;&gt;&lt;property id=&quot;20148&quot; value=&quot;5&quot;/&gt;&lt;property id=&quot;20300&quot; value=&quot;Slide 48 - &amp;quot;Most phonemes are regular but some … &amp;quot;&quot;/&gt;&lt;property id=&quot;20307&quot; value=&quot;386&quot;/&gt;&lt;/object&gt;&lt;object type=&quot;3&quot; unique_id=&quot;81228&quot;&gt;&lt;property id=&quot;20148&quot; value=&quot;5&quot;/&gt;&lt;property id=&quot;20300&quot; value=&quot;Slide 49 - &amp;quot;FOSS Rule &amp;quot;&quot;/&gt;&lt;property id=&quot;20307&quot; value=&quot;387&quot;/&gt;&lt;/object&gt;&lt;object type=&quot;3&quot; unique_id=&quot;81229&quot;&gt;&lt;property id=&quot;20148&quot; value=&quot;5&quot;/&gt;&lt;property id=&quot;20300&quot; value=&quot;Slide 50 - &amp;quot;FOSS Rule &amp;quot;&quot;/&gt;&lt;property id=&quot;20307&quot; value=&quot;388&quot;/&gt;&lt;/object&gt;&lt;object type=&quot;3&quot; unique_id=&quot;81230&quot;&gt;&lt;property id=&quot;20148&quot; value=&quot;5&quot;/&gt;&lt;property id=&quot;20300&quot; value=&quot;Slide 51 - &amp;quot;The word sorts- analytical spelling &amp;quot;&quot;/&gt;&lt;property id=&quot;20307&quot; value=&quot;459&quot;/&gt;&lt;/object&gt;&lt;object type=&quot;3&quot; unique_id=&quot;81231&quot;&gt;&lt;property id=&quot;20148&quot; value=&quot;5&quot;/&gt;&lt;property id=&quot;20300&quot; value=&quot;Slide 52 - &amp;quot;/f/- f, ff, ph, gh  &amp;quot;&quot;/&gt;&lt;property id=&quot;20307&quot; value=&quot;389&quot;/&gt;&lt;/object&gt;&lt;object type=&quot;3&quot; unique_id=&quot;81232&quot;&gt;&lt;property id=&quot;20148&quot; value=&quot;5&quot;/&gt;&lt;property id=&quot;20300&quot; value=&quot;Slide 53 - &amp;quot;/k/- c, k, ck   &amp;quot;&quot;/&gt;&lt;property id=&quot;20307&quot; value=&quot;390&quot;/&gt;&lt;/object&gt;&lt;object type=&quot;3&quot; unique_id=&quot;81233&quot;&gt;&lt;property id=&quot;20148&quot; value=&quot;5&quot;/&gt;&lt;property id=&quot;20300&quot; value=&quot;Slide 54 - &amp;quot;/k/- c, k, ck, tch &amp;quot;&quot;/&gt;&lt;property id=&quot;20307&quot; value=&quot;391&quot;/&gt;&lt;/object&gt;&lt;object type=&quot;3&quot; unique_id=&quot;81234&quot;&gt;&lt;property id=&quot;20148&quot; value=&quot;5&quot;/&gt;&lt;property id=&quot;20300&quot; value=&quot;Slide 55 - &amp;quot;/s/ S or C &amp;quot;&quot;/&gt;&lt;property id=&quot;20307&quot; value=&quot;392&quot;/&gt;&lt;/object&gt;&lt;object type=&quot;3&quot; unique_id=&quot;81235&quot;&gt;&lt;property id=&quot;20148&quot; value=&quot;5&quot;/&gt;&lt;property id=&quot;20300&quot; value=&quot;Slide 56 - &amp;quot;/s/ S or C &amp;quot;&quot;/&gt;&lt;property id=&quot;20307&quot; value=&quot;393&quot;/&gt;&lt;/object&gt;&lt;object type=&quot;3&quot; unique_id=&quot;81236&quot;&gt;&lt;property id=&quot;20148&quot; value=&quot;5&quot;/&gt;&lt;property id=&quot;20300&quot; value=&quot;Slide 57 - &amp;quot;/j/ J or G &amp;quot;&quot;/&gt;&lt;property id=&quot;20307&quot; value=&quot;394&quot;/&gt;&lt;/object&gt;&lt;object type=&quot;3&quot; unique_id=&quot;81237&quot;&gt;&lt;property id=&quot;20148&quot; value=&quot;5&quot;/&gt;&lt;property id=&quot;20300&quot; value=&quot;Slide 58 - &amp;quot;/s/ S or C &amp;quot;&quot;/&gt;&lt;property id=&quot;20307&quot; value=&quot;395&quot;/&gt;&lt;/object&gt;&lt;object type=&quot;3&quot; unique_id=&quot;81238&quot;&gt;&lt;property id=&quot;20148&quot; value=&quot;5&quot;/&gt;&lt;property id=&quot;20300&quot; value=&quot;Slide 59 - &amp;quot;/ng/ N or NG &amp;quot;&quot;/&gt;&lt;property id=&quot;20307&quot; value=&quot;396&quot;/&gt;&lt;/object&gt;&lt;object type=&quot;3&quot; unique_id=&quot;81239&quot;&gt;&lt;property id=&quot;20148&quot; value=&quot;5&quot;/&gt;&lt;property id=&quot;20300&quot; value=&quot;Slide 60 - &amp;quot;/ch/ CH or TCH &amp;quot;&quot;/&gt;&lt;property id=&quot;20307&quot; value=&quot;397&quot;/&gt;&lt;/object&gt;&lt;object type=&quot;3&quot; unique_id=&quot;81240&quot;&gt;&lt;property id=&quot;20148&quot; value=&quot;5&quot;/&gt;&lt;property id=&quot;20300&quot; value=&quot;Slide 61 - &amp;quot;/ch/ CH or TCH &amp;quot;&quot;/&gt;&lt;property id=&quot;20307&quot; value=&quot;398&quot;/&gt;&lt;/object&gt;&lt;object type=&quot;3&quot; unique_id=&quot;81241&quot;&gt;&lt;property id=&quot;20148&quot; value=&quot;5&quot;/&gt;&lt;property id=&quot;20300&quot; value=&quot;Slide 62 - &amp;quot;/n/ N, KN,  or GN &amp;quot;&quot;/&gt;&lt;property id=&quot;20307&quot; value=&quot;399&quot;/&gt;&lt;/object&gt;&lt;object type=&quot;3&quot; unique_id=&quot;81242&quot;&gt;&lt;property id=&quot;20148&quot; value=&quot;5&quot;/&gt;&lt;property id=&quot;20300&quot; value=&quot;Slide 63 - &amp;quot;/g/ G, GH, GUE&amp;quot;&quot;/&gt;&lt;property id=&quot;20307&quot; value=&quot;400&quot;/&gt;&lt;/object&gt;&lt;object type=&quot;3&quot; unique_id=&quot;81243&quot;&gt;&lt;property id=&quot;20148&quot; value=&quot;5&quot;/&gt;&lt;property id=&quot;20300&quot; value=&quot;Slide 64 - &amp;quot;/j/ J, DGE, GE&amp;quot;&quot;/&gt;&lt;property id=&quot;20307&quot; value=&quot;401&quot;/&gt;&lt;/object&gt;&lt;object type=&quot;3&quot; unique_id=&quot;81244&quot;&gt;&lt;property id=&quot;20148&quot; value=&quot;5&quot;/&gt;&lt;property id=&quot;20300&quot; value=&quot;Slide 65 - &amp;quot;We spell by position of a phoneme- Vowels &amp;quot;&quot;/&gt;&lt;property id=&quot;20307&quot; value=&quot;403&quot;/&gt;&lt;/object&gt;&lt;object type=&quot;3&quot; unique_id=&quot;81245&quot;&gt;&lt;property id=&quot;20148&quot; value=&quot;5&quot;/&gt;&lt;property id=&quot;20300&quot; value=&quot;Slide 66 - &amp;quot;The word sorts- analytical spelling &amp;quot;&quot;/&gt;&lt;property id=&quot;20307&quot; value=&quot;470&quot;/&gt;&lt;/object&gt;&lt;object type=&quot;3&quot; unique_id=&quot;81246&quot;&gt;&lt;property id=&quot;20148&quot; value=&quot;5&quot;/&gt;&lt;property id=&quot;20300&quot; value=&quot;Slide 67 - &amp;quot;Common /ē/ Spellings &amp;quot;&quot;/&gt;&lt;property id=&quot;20307&quot; value=&quot;472&quot;/&gt;&lt;/object&gt;&lt;object type=&quot;3&quot; unique_id=&quot;81247&quot;&gt;&lt;property id=&quot;20148&quot; value=&quot;5&quot;/&gt;&lt;property id=&quot;20300&quot; value=&quot;Slide 68 - &amp;quot;Other /ē/ Spellings &amp;quot;&quot;/&gt;&lt;property id=&quot;20307&quot; value=&quot;473&quot;/&gt;&lt;/object&gt;&lt;object type=&quot;3&quot; unique_id=&quot;81248&quot;&gt;&lt;property id=&quot;20148&quot; value=&quot;5&quot;/&gt;&lt;property id=&quot;20300&quot; value=&quot;Slide 69 - &amp;quot;Common /ā/ Spellings &amp;quot;&quot;/&gt;&lt;property id=&quot;20307&quot; value=&quot;475&quot;/&gt;&lt;/object&gt;&lt;object type=&quot;3&quot; unique_id=&quot;81249&quot;&gt;&lt;property id=&quot;20148&quot; value=&quot;5&quot;/&gt;&lt;property id=&quot;20300&quot; value=&quot;Slide 70 - &amp;quot;Other /ā/ Spellings &amp;quot;&quot;/&gt;&lt;property id=&quot;20307&quot; value=&quot;476&quot;/&gt;&lt;/object&gt;&lt;object type=&quot;3&quot; unique_id=&quot;81250&quot;&gt;&lt;property id=&quot;20148&quot; value=&quot;5&quot;/&gt;&lt;property id=&quot;20300&quot; value=&quot;Slide 71 - &amp;quot;Common /ī/ Spellings &amp;quot;&quot;/&gt;&lt;property id=&quot;20307&quot; value=&quot;478&quot;/&gt;&lt;/object&gt;&lt;object type=&quot;3&quot; unique_id=&quot;81251&quot;&gt;&lt;property id=&quot;20148&quot; value=&quot;5&quot;/&gt;&lt;property id=&quot;20300&quot; value=&quot;Slide 72 - &amp;quot;Other /ō/ Spellings &amp;quot;&quot;/&gt;&lt;property id=&quot;20307&quot; value=&quot;479&quot;/&gt;&lt;/object&gt;&lt;object type=&quot;3&quot; unique_id=&quot;81252&quot;&gt;&lt;property id=&quot;20148&quot; value=&quot;5&quot;/&gt;&lt;property id=&quot;20300&quot; value=&quot;Slide 73 - &amp;quot;Common /ō/ Spellings &amp;quot;&quot;/&gt;&lt;property id=&quot;20307&quot; value=&quot;481&quot;/&gt;&lt;/object&gt;&lt;object type=&quot;3&quot; unique_id=&quot;81253&quot;&gt;&lt;property id=&quot;20148&quot; value=&quot;5&quot;/&gt;&lt;property id=&quot;20300&quot; value=&quot;Slide 74 - &amp;quot;Other /ī/ Spellings &amp;quot;&quot;/&gt;&lt;property id=&quot;20307&quot; value=&quot;482&quot;/&gt;&lt;/object&gt;&lt;object type=&quot;3&quot; unique_id=&quot;81254&quot;&gt;&lt;property id=&quot;20148&quot; value=&quot;5&quot;/&gt;&lt;property id=&quot;20300&quot; value=&quot;Slide 75 - &amp;quot;Common /ū/ Spellings &amp;quot;&quot;/&gt;&lt;property id=&quot;20307&quot; value=&quot;483&quot;/&gt;&lt;/object&gt;&lt;object type=&quot;3&quot; unique_id=&quot;81255&quot;&gt;&lt;property id=&quot;20148&quot; value=&quot;5&quot;/&gt;&lt;property id=&quot;20300&quot; value=&quot;Slide 76 - &amp;quot;Other /ū/ Spellings &amp;quot;&quot;/&gt;&lt;property id=&quot;20307&quot; value=&quot;484&quot;/&gt;&lt;/object&gt;&lt;object type=&quot;3&quot; unique_id=&quot;81256&quot;&gt;&lt;property id=&quot;20148&quot; value=&quot;5&quot;/&gt;&lt;property id=&quot;20300&quot; value=&quot;Slide 77 - &amp;quot;Common /aw/ Spellings &amp;quot;&quot;/&gt;&lt;property id=&quot;20307&quot; value=&quot;486&quot;/&gt;&lt;/object&gt;&lt;object type=&quot;3&quot; unique_id=&quot;81257&quot;&gt;&lt;property id=&quot;20148&quot; value=&quot;5&quot;/&gt;&lt;property id=&quot;20300&quot; value=&quot;Slide 78 - &amp;quot;Other /aw/ Spellings &amp;quot;&quot;/&gt;&lt;property id=&quot;20307&quot; value=&quot;487&quot;/&gt;&lt;/object&gt;&lt;object type=&quot;3&quot; unique_id=&quot;81258&quot;&gt;&lt;property id=&quot;20148&quot; value=&quot;5&quot;/&gt;&lt;property id=&quot;20300&quot; value=&quot;Slide 79 - &amp;quot;Common /oi/ Spellings &amp;quot;&quot;/&gt;&lt;property id=&quot;20307&quot; value=&quot;489&quot;/&gt;&lt;/object&gt;&lt;object type=&quot;3&quot; unique_id=&quot;81259&quot;&gt;&lt;property id=&quot;20148&quot; value=&quot;5&quot;/&gt;&lt;property id=&quot;20300&quot; value=&quot;Slide 80 - &amp;quot;Common /ou/ Spellings &amp;quot;&quot;/&gt;&lt;property id=&quot;20307&quot; value=&quot;491&quot;/&gt;&lt;/object&gt;&lt;object type=&quot;3&quot; unique_id=&quot;81260&quot;&gt;&lt;property id=&quot;20148&quot; value=&quot;5&quot;/&gt;&lt;property id=&quot;20300&quot; value=&quot;Slide 81 - &amp;quot;English words cannot end with … &amp;quot;&quot;/&gt;&lt;property id=&quot;20307&quot; value=&quot;404&quot;/&gt;&lt;/object&gt;&lt;object type=&quot;3&quot; unique_id=&quot;81261&quot;&gt;&lt;property id=&quot;20148&quot; value=&quot;5&quot;/&gt;&lt;property id=&quot;20300&quot; value=&quot;Slide 82 - &amp;quot;Long Vowels: ALL Open syllables are spelling with …&amp;quot;&quot;/&gt;&lt;property id=&quot;20307&quot; value=&quot;405&quot;/&gt;&lt;/object&gt;&lt;object type=&quot;3&quot; unique_id=&quot;81262&quot;&gt;&lt;property id=&quot;20148&quot; value=&quot;5&quot;/&gt;&lt;property id=&quot;20300&quot; value=&quot;Slide 83 - &amp;quot;Long Vowels: ALL R- Controlled vowels are spelling with …&amp;quot;&quot;/&gt;&lt;property id=&quot;20307&quot; value=&quot;406&quot;/&gt;&lt;/object&gt;&lt;object type=&quot;3&quot; unique_id=&quot;81263&quot;&gt;&lt;property id=&quot;20148&quot; value=&quot;5&quot;/&gt;&lt;property id=&quot;20300&quot; value=&quot;Slide 84 - &amp;quot;Vowels: Optional Medial Position Long Vowel Spelling&amp;quot;&quot;/&gt;&lt;property id=&quot;20307&quot; value=&quot;407&quot;/&gt;&lt;/object&gt;&lt;object type=&quot;3&quot; unique_id=&quot;81264&quot;&gt;&lt;property id=&quot;20148&quot; value=&quot;5&quot;/&gt;&lt;property id=&quot;20300&quot; value=&quot;Slide 85 - &amp;quot;Very uncommon spellings &amp;quot;&quot;/&gt;&lt;property id=&quot;20307&quot; value=&quot;408&quot;/&gt;&lt;/object&gt;&lt;object type=&quot;3&quot; unique_id=&quot;81265&quot;&gt;&lt;property id=&quot;20148&quot; value=&quot;5&quot;/&gt;&lt;property id=&quot;20300&quot; value=&quot;Slide 86 - &amp;quot;We spell by letter pattern&amp;quot;&quot;/&gt;&lt;property id=&quot;20307&quot; value=&quot;409&quot;/&gt;&lt;/object&gt;&lt;object type=&quot;3&quot; unique_id=&quot;81266&quot;&gt;&lt;property id=&quot;20148&quot; value=&quot;5&quot;/&gt;&lt;property id=&quot;20300&quot; value=&quot;Slide 87 - &amp;quot;Generalizations About Spelling Patterns&amp;quot;&quot;/&gt;&lt;property id=&quot;20307&quot; value=&quot;410&quot;/&gt;&lt;/object&gt;&lt;object type=&quot;3&quot; unique_id=&quot;81267&quot;&gt;&lt;property id=&quot;20148&quot; value=&quot;5&quot;/&gt;&lt;property id=&quot;20300&quot; value=&quot;Slide 88 - &amp;quot;Exercise 5.1: Explain the Spellings&amp;quot;&quot;/&gt;&lt;property id=&quot;20307&quot; value=&quot;411&quot;/&gt;&lt;/object&gt;&lt;object type=&quot;3&quot; unique_id=&quot;81268&quot;&gt;&lt;property id=&quot;20148&quot; value=&quot;5&quot;/&gt;&lt;property id=&quot;20300&quot; value=&quot;Slide 89 - &amp;quot;Exercise 5.1: Explain the Spellings&amp;quot;&quot;/&gt;&lt;property id=&quot;20307&quot; value=&quot;412&quot;/&gt;&lt;/object&gt;&lt;object type=&quot;3&quot; unique_id=&quot;81269&quot;&gt;&lt;property id=&quot;20148&quot; value=&quot;5&quot;/&gt;&lt;property id=&quot;20300&quot; value=&quot;Slide 90 - &amp;quot;Exercise 5.1: Explain the Spellings&amp;quot;&quot;/&gt;&lt;property id=&quot;20307&quot; value=&quot;413&quot;/&gt;&lt;/object&gt;&lt;object type=&quot;3&quot; unique_id=&quot;81270&quot;&gt;&lt;property id=&quot;20148&quot; value=&quot;5&quot;/&gt;&lt;property id=&quot;20300&quot; value=&quot;Slide 91 - &amp;quot;Silent E- six reasons  in English&amp;quot;&quot;/&gt;&lt;property id=&quot;20307&quot; value=&quot;414&quot;/&gt;&lt;/object&gt;&lt;object type=&quot;3&quot; unique_id=&quot;81271&quot;&gt;&lt;property id=&quot;20148&quot; value=&quot;5&quot;/&gt;&lt;property id=&quot;20300&quot; value=&quot;Slide 92&quot;/&gt;&lt;property id=&quot;20307&quot; value=&quot;415&quot;/&gt;&lt;/object&gt;&lt;object type=&quot;3&quot; unique_id=&quot;81272&quot;&gt;&lt;property id=&quot;20148&quot; value=&quot;5&quot;/&gt;&lt;property id=&quot;20300&quot; value=&quot;Slide 93 - &amp;quot;Why Teach Syllables?&amp;quot;&quot;/&gt;&lt;property id=&quot;20307&quot; value=&quot;416&quot;/&gt;&lt;/object&gt;&lt;object type=&quot;3&quot; unique_id=&quot;81273&quot;&gt;&lt;property id=&quot;20148&quot; value=&quot;5&quot;/&gt;&lt;property id=&quot;20300&quot; value=&quot;Slide 94 - &amp;quot;Spoken and Written Syllables Are Different&amp;quot;&quot;/&gt;&lt;property id=&quot;20307&quot; value=&quot;417&quot;/&gt;&lt;/object&gt;&lt;object type=&quot;3&quot; unique_id=&quot;81274&quot;&gt;&lt;property id=&quot;20148&quot; value=&quot;5&quot;/&gt;&lt;property id=&quot;20300&quot; value=&quot;Slide 95 - &amp;quot;Six Syllable Types&amp;quot;&quot;/&gt;&lt;property id=&quot;20307&quot; value=&quot;418&quot;/&gt;&lt;/object&gt;&lt;object type=&quot;3&quot; unique_id=&quot;81275&quot;&gt;&lt;property id=&quot;20148&quot; value=&quot;5&quot;/&gt;&lt;property id=&quot;20300&quot; value=&quot;Slide 96 - &amp;quot;Discovery of Syllables &amp;quot;&quot;/&gt;&lt;property id=&quot;20307&quot; value=&quot;419&quot;/&gt;&lt;/object&gt;&lt;object type=&quot;3&quot; unique_id=&quot;81276&quot;&gt;&lt;property id=&quot;20148&quot; value=&quot;5&quot;/&gt;&lt;property id=&quot;20300&quot; value=&quot;Slide 97 - &amp;quot;Closed Syllable &amp;quot;&quot;/&gt;&lt;property id=&quot;20307&quot; value=&quot;420&quot;/&gt;&lt;/object&gt;&lt;object type=&quot;3&quot; unique_id=&quot;81277&quot;&gt;&lt;property id=&quot;20148&quot; value=&quot;5&quot;/&gt;&lt;property id=&quot;20300&quot; value=&quot;Slide 98 - &amp;quot;Discovery of Syllables &amp;quot;&quot;/&gt;&lt;property id=&quot;20307&quot; value=&quot;421&quot;/&gt;&lt;/object&gt;&lt;object type=&quot;3&quot; unique_id=&quot;81278&quot;&gt;&lt;property id=&quot;20148&quot; value=&quot;5&quot;/&gt;&lt;property id=&quot;20300&quot; value=&quot;Slide 99 - &amp;quot;Open Syllable &amp;quot;&quot;/&gt;&lt;property id=&quot;20307&quot; value=&quot;422&quot;/&gt;&lt;/object&gt;&lt;object type=&quot;3&quot; unique_id=&quot;81279&quot;&gt;&lt;property id=&quot;20148&quot; value=&quot;5&quot;/&gt;&lt;property id=&quot;20300&quot; value=&quot;Slide 100 - &amp;quot;Discovery of Syllables &amp;quot;&quot;/&gt;&lt;property id=&quot;20307&quot; value=&quot;423&quot;/&gt;&lt;/object&gt;&lt;object type=&quot;3&quot; unique_id=&quot;81280&quot;&gt;&lt;property id=&quot;20148&quot; value=&quot;5&quot;/&gt;&lt;property id=&quot;20300&quot; value=&quot;Slide 101 - &amp;quot;Vowel Team Syllable &amp;quot;&quot;/&gt;&lt;property id=&quot;20307&quot; value=&quot;424&quot;/&gt;&lt;/object&gt;&lt;object type=&quot;3&quot; unique_id=&quot;81281&quot;&gt;&lt;property id=&quot;20148&quot; value=&quot;5&quot;/&gt;&lt;property id=&quot;20300&quot; value=&quot;Slide 102 - &amp;quot;Discovery of Syllables &amp;quot;&quot;/&gt;&lt;property id=&quot;20307&quot; value=&quot;425&quot;/&gt;&lt;/object&gt;&lt;object type=&quot;3&quot; unique_id=&quot;81282&quot;&gt;&lt;property id=&quot;20148&quot; value=&quot;5&quot;/&gt;&lt;property id=&quot;20300&quot; value=&quot;Slide 103 - &amp;quot;Bossy R Syllable &amp;quot;&quot;/&gt;&lt;property id=&quot;20307&quot; value=&quot;426&quot;/&gt;&lt;/object&gt;&lt;object type=&quot;3&quot; unique_id=&quot;81283&quot;&gt;&lt;property id=&quot;20148&quot; value=&quot;5&quot;/&gt;&lt;property id=&quot;20300&quot; value=&quot;Slide 104 - &amp;quot;Discovery of Syllables &amp;quot;&quot;/&gt;&lt;property id=&quot;20307&quot; value=&quot;427&quot;/&gt;&lt;/object&gt;&lt;object type=&quot;3&quot; unique_id=&quot;81284&quot;&gt;&lt;property id=&quot;20148&quot; value=&quot;5&quot;/&gt;&lt;property id=&quot;20300&quot; value=&quot;Slide 105 - &amp;quot;Final Stable Syllable &amp;quot;&quot;/&gt;&lt;property id=&quot;20307&quot; value=&quot;428&quot;/&gt;&lt;/object&gt;&lt;object type=&quot;3&quot; unique_id=&quot;81285&quot;&gt;&lt;property id=&quot;20148&quot; value=&quot;5&quot;/&gt;&lt;property id=&quot;20300&quot; value=&quot;Slide 106 - &amp;quot;Discovery of Syllables &amp;quot;&quot;/&gt;&lt;property id=&quot;20307&quot; value=&quot;429&quot;/&gt;&lt;/object&gt;&lt;object type=&quot;3&quot; unique_id=&quot;81286&quot;&gt;&lt;property id=&quot;20148&quot; value=&quot;5&quot;/&gt;&lt;property id=&quot;20300&quot; value=&quot;Slide 107 - &amp;quot;Magic E Syllable &amp;quot;&quot;/&gt;&lt;property id=&quot;20307&quot; value=&quot;430&quot;/&gt;&lt;/object&gt;&lt;object type=&quot;3&quot; unique_id=&quot;81287&quot;&gt;&lt;property id=&quot;20148&quot; value=&quot;5&quot;/&gt;&lt;property id=&quot;20300&quot; value=&quot;Slide 108 - &amp;quot;Leftovers: Odd and Schwa Syllables&amp;quot;&quot;/&gt;&lt;property id=&quot;20307&quot; value=&quot;431&quot;/&gt;&lt;/object&gt;&lt;object type=&quot;3&quot; unique_id=&quot;81288&quot;&gt;&lt;property id=&quot;20148&quot; value=&quot;5&quot;/&gt;&lt;property id=&quot;20300&quot; value=&quot;Slide 109 - &amp;quot;Some Accent Guidelines&amp;quot;&quot;/&gt;&lt;property id=&quot;20307&quot; value=&quot;432&quot;/&gt;&lt;/object&gt;&lt;object type=&quot;3&quot; unique_id=&quot;81289&quot;&gt;&lt;property id=&quot;20148&quot; value=&quot;5&quot;/&gt;&lt;property id=&quot;20300&quot; value=&quot;Slide 110 - &amp;quot;Spelling Rules for Adding Endings: Consonant Doubling&amp;quot;&quot;/&gt;&lt;property id=&quot;20307&quot; value=&quot;433&quot;/&gt;&lt;/object&gt;&lt;object type=&quot;3&quot; unique_id=&quot;81290&quot;&gt;&lt;property id=&quot;20148&quot; value=&quot;5&quot;/&gt;&lt;property id=&quot;20300&quot; value=&quot;Slide 111 - &amp;quot;Spelling Rules for Adding Endings: Drop Silent e&amp;quot;&quot;/&gt;&lt;property id=&quot;20307&quot; value=&quot;434&quot;/&gt;&lt;/object&gt;&lt;object type=&quot;3&quot; unique_id=&quot;81291&quot;&gt;&lt;property id=&quot;20148&quot; value=&quot;5&quot;/&gt;&lt;property id=&quot;20300&quot; value=&quot;Slide 112 - &amp;quot;Spelling Rules for Adding Endings: Change &amp;#x0D;&amp;#x0A;Y to I&amp;quot;&quot;/&gt;&lt;property id=&quot;20307&quot; value=&quot;435&quot;/&gt;&lt;/object&gt;&lt;object type=&quot;3&quot; unique_id=&quot;81292&quot;&gt;&lt;property id=&quot;20148&quot; value=&quot;5&quot;/&gt;&lt;property id=&quot;20300&quot; value=&quot;Slide 113 - &amp;quot;How do we teach these concepts&amp;quot;&quot;/&gt;&lt;property id=&quot;20307&quot; value=&quot;436&quot;/&gt;&lt;/object&gt;&lt;object type=&quot;3&quot; unique_id=&quot;81293&quot;&gt;&lt;property id=&quot;20148&quot; value=&quot;5&quot;/&gt;&lt;property id=&quot;20300&quot; value=&quot;Slide 114 - &amp;quot;We spell by meaning &amp;quot;&quot;/&gt;&lt;property id=&quot;20307&quot; value=&quot;437&quot;/&gt;&lt;/object&gt;&lt;object type=&quot;3&quot; unique_id=&quot;81294&quot;&gt;&lt;property id=&quot;20148&quot; value=&quot;5&quot;/&gt;&lt;property id=&quot;20300&quot; value=&quot;Slide 115&quot;/&gt;&lt;property id=&quot;20307&quot; value=&quot;438&quot;/&gt;&lt;/object&gt;&lt;object type=&quot;3&quot; unique_id=&quot;81295&quot;&gt;&lt;property id=&quot;20148&quot; value=&quot;5&quot;/&gt;&lt;property id=&quot;20300&quot; value=&quot;Slide 116 - &amp;quot;Free and Bound Morphemes&amp;quot;&quot;/&gt;&lt;property id=&quot;20307&quot; value=&quot;439&quot;/&gt;&lt;/object&gt;&lt;object type=&quot;3&quot; unique_id=&quot;81296&quot;&gt;&lt;property id=&quot;20148&quot; value=&quot;5&quot;/&gt;&lt;property id=&quot;20300&quot; value=&quot;Slide 117 - &amp;quot;What to Teach?&amp;quot;&quot;/&gt;&lt;property id=&quot;20307&quot; value=&quot;440&quot;/&gt;&lt;/object&gt;&lt;object type=&quot;3&quot; unique_id=&quot;81297&quot;&gt;&lt;property id=&quot;20148&quot; value=&quot;5&quot;/&gt;&lt;property id=&quot;20300&quot; value=&quot;Slide 118 - &amp;quot;Historical Layers of English&amp;quot;&quot;/&gt;&lt;property id=&quot;20307&quot; value=&quot;441&quot;/&gt;&lt;/object&gt;&lt;object type=&quot;3&quot; unique_id=&quot;81298&quot;&gt;&lt;property id=&quot;20148&quot; value=&quot;5&quot;/&gt;&lt;property id=&quot;20300&quot; value=&quot;Slide 119 - &amp;quot;Two Types of Suffix Morphemes&amp;quot;&quot;/&gt;&lt;property id=&quot;20307&quot; value=&quot;442&quot;/&gt;&lt;/object&gt;&lt;object type=&quot;3&quot; unique_id=&quot;81299&quot;&gt;&lt;property id=&quot;20148&quot; value=&quot;5&quot;/&gt;&lt;property id=&quot;20300&quot; value=&quot;Slide 120 - &amp;quot; Past Tense Inflections&amp;quot;&quot;/&gt;&lt;property id=&quot;20307&quot; value=&quot;443&quot;/&gt;&lt;/object&gt;&lt;object type=&quot;3&quot; unique_id=&quot;81300&quot;&gt;&lt;property id=&quot;20148&quot; value=&quot;5&quot;/&gt;&lt;property id=&quot;20300&quot; value=&quot;Slide 121 - &amp;quot; Past Tense Inflections&amp;quot;&quot;/&gt;&lt;property id=&quot;20307&quot; value=&quot;444&quot;/&gt;&lt;/object&gt;&lt;object type=&quot;3&quot; unique_id=&quot;81301&quot;&gt;&lt;property id=&quot;20148&quot; value=&quot;5&quot;/&gt;&lt;property id=&quot;20300&quot; value=&quot;Slide 122 - &amp;quot;Identify the Ending Sound(s) of Plurals&amp;quot;&quot;/&gt;&lt;property id=&quot;20307&quot; value=&quot;445&quot;/&gt;&lt;/object&gt;&lt;object type=&quot;3&quot; unique_id=&quot;81302&quot;&gt;&lt;property id=&quot;20148&quot; value=&quot;5&quot;/&gt;&lt;property id=&quot;20300&quot; value=&quot;Slide 123 - &amp;quot;Identify the Ending Sound(s) of Plurals&amp;quot;&quot;/&gt;&lt;property id=&quot;20307&quot; value=&quot;446&quot;/&gt;&lt;/object&gt;&lt;object type=&quot;3&quot; unique_id=&quot;81303&quot;&gt;&lt;property id=&quot;20148&quot; value=&quot;5&quot;/&gt;&lt;property id=&quot;20300&quot; value=&quot;Slide 124 - &amp;quot;Derivational Suffix Morphemes&amp;quot;&quot;/&gt;&lt;property id=&quot;20307&quot; value=&quot;447&quot;/&gt;&lt;/object&gt;&lt;object type=&quot;3&quot; unique_id=&quot;81304&quot;&gt;&lt;property id=&quot;20148&quot; value=&quot;5&quot;/&gt;&lt;property id=&quot;20300&quot; value=&quot;Slide 125 - &amp;quot;Distinguishing Syllables From Morphemes&amp;quot;&quot;/&gt;&lt;property id=&quot;20307&quot; value=&quot;448&quot;/&gt;&lt;/object&gt;&lt;object type=&quot;3&quot; unique_id=&quot;81305&quot;&gt;&lt;property id=&quot;20148&quot; value=&quot;5&quot;/&gt;&lt;property id=&quot;20300&quot; value=&quot;Slide 126 - &amp;quot;Distinguishing Syllables From Morphemes&amp;quot;&quot;/&gt;&lt;property id=&quot;20307&quot; value=&quot;449&quot;/&gt;&lt;/object&gt;&lt;object type=&quot;3&quot; unique_id=&quot;81306&quot;&gt;&lt;property id=&quot;20148&quot; value=&quot;5&quot;/&gt;&lt;property id=&quot;20300&quot; value=&quot;Slide 144 - &amp;quot;Resources for teaching this class&amp;quot;&quot;/&gt;&lt;property id=&quot;20307&quot; value=&quot;460&quot;/&gt;&lt;/object&gt;&lt;object type=&quot;3&quot; unique_id=&quot;81307&quot;&gt;&lt;property id=&quot;20148&quot; value=&quot;5&quot;/&gt;&lt;property id=&quot;20300&quot; value=&quot;Slide 140 - &amp;quot;/s/ word sort- sort the words by how the /s/ sound is spelled (c, s). What is the pattern you see?&amp;quot;&quot;/&gt;&lt;property id=&quot;20307&quot; value=&quot;461&quot;/&gt;&lt;/object&gt;&lt;object type=&quot;3&quot; unique_id=&quot;81308&quot;&gt;&lt;property id=&quot;20148&quot; value=&quot;5&quot;/&gt;&lt;property id=&quot;20300&quot; value=&quot;Slide 146 - &amp;quot;/k/ word sort- sort the words by how the /k/ sound is spelled (c, k, ck). What is the pattern you see?&amp;quot;&quot;/&gt;&lt;property id=&quot;20307&quot; value=&quot;462&quot;/&gt;&lt;/object&gt;&lt;object type=&quot;3&quot; unique_id=&quot;81309&quot;&gt;&lt;property id=&quot;20148&quot; value=&quot;5&quot;/&gt;&lt;property id=&quot;20300&quot; value=&quot;Slide 147 - &amp;quot;/s/ word sort- sort the words by how the /s/ sound is spelled (c, s). What is the pattern you see?&amp;quot;&quot;/&gt;&lt;property id=&quot;20307&quot; value=&quot;463&quot;/&gt;&lt;/object&gt;&lt;object type=&quot;3&quot; unique_id=&quot;81310&quot;&gt;&lt;property id=&quot;20148&quot; value=&quot;5&quot;/&gt;&lt;property id=&quot;20300&quot; value=&quot;Slide 148 - &amp;quot;/j/ word sort- sort the words by how the /j/ sound is spelled (j, g). What is the pattern you see?&amp;quot;&quot;/&gt;&lt;property id=&quot;20307&quot; value=&quot;464&quot;/&gt;&lt;/object&gt;&lt;object type=&quot;3&quot; unique_id=&quot;81311&quot;&gt;&lt;property id=&quot;20148&quot; value=&quot;5&quot;/&gt;&lt;property id=&quot;20300&quot; value=&quot;Slide 149 - &amp;quot;/ng/ word sort- sort the words by how the /ng/ sound is spelled (n, ng). What is the pattern you see?&amp;quot;&quot;/&gt;&lt;property id=&quot;20307&quot; value=&quot;465&quot;/&gt;&lt;/object&gt;&lt;object type=&quot;3&quot; unique_id=&quot;81312&quot;&gt;&lt;property id=&quot;20148&quot; value=&quot;5&quot;/&gt;&lt;property id=&quot;20300&quot; value=&quot;Slide 150 - &amp;quot;/ch/ word sort- sort the words by how the /ch/ sound is spelled (ch, tch). What is the pattern you see?&amp;quot;&quot;/&gt;&lt;property id=&quot;20307&quot; value=&quot;466&quot;/&gt;&lt;/object&gt;&lt;object type=&quot;3&quot; unique_id=&quot;81313&quot;&gt;&lt;property id=&quot;20148&quot; value=&quot;5&quot;/&gt;&lt;property id=&quot;20300&quot; value=&quot;Slide 151 - &amp;quot;/n/ word sort- sort the words by how the /ch/ sound is spelled (n, kn, gn). What is the pattern you see?&amp;quot;&quot;/&gt;&lt;property id=&quot;20307&quot; value=&quot;467&quot;/&gt;&lt;/object&gt;&lt;object type=&quot;3&quot; unique_id=&quot;81314&quot;&gt;&lt;property id=&quot;20148&quot; value=&quot;5&quot;/&gt;&lt;property id=&quot;20300&quot; value=&quot;Slide 152 - &amp;quot;/g/ word sort- sort the words by how the /g/ sound is spelled (g, gh, gue). What is the pattern you see?&amp;quot;&quot;/&gt;&lt;property id=&quot;20307&quot; value=&quot;468&quot;/&gt;&lt;/object&gt;&lt;object type=&quot;3&quot; unique_id=&quot;81315&quot;&gt;&lt;property id=&quot;20148&quot; value=&quot;5&quot;/&gt;&lt;property id=&quot;20300&quot; value=&quot;Slide 153 - &amp;quot;/j/ word sort- sort the words by how the /j/ sound is spelled (j, dge, ge). What is the pattern you see?&amp;quot;&quot;/&gt;&lt;property id=&quot;20307&quot; value=&quot;469&quot;/&gt;&lt;/object&gt;&lt;object type=&quot;3&quot; unique_id=&quot;81316&quot;&gt;&lt;property id=&quot;20148&quot; value=&quot;5&quot;/&gt;&lt;property id=&quot;20300&quot; value=&quot;Slide 154 - &amp;quot;/ē/ word sort- sort the words by how the / ē / sound is spelled (e, ee, ea,y). What is the pattern you see?&amp;quot;&quot;/&gt;&lt;property id=&quot;20307&quot; value=&quot;471&quot;/&gt;&lt;/object&gt;&lt;object type=&quot;3&quot; unique_id=&quot;81317&quot;&gt;&lt;property id=&quot;20148&quot; value=&quot;5&quot;/&gt;&lt;property id=&quot;20300&quot; value=&quot;Slide 155 - &amp;quot;/ā/ word sort- sort the words by how the / ā / sound is spelled (a, a_e, ai, ay). What is the pattern you see?&amp;quot;&quot;/&gt;&lt;property id=&quot;20307&quot; value=&quot;474&quot;/&gt;&lt;/object&gt;&lt;object type=&quot;3&quot; unique_id=&quot;81318&quot;&gt;&lt;property id=&quot;20148&quot; value=&quot;5&quot;/&gt;&lt;property id=&quot;20300&quot; value=&quot;Slide 156 - &amp;quot;/ī/ word sort- sort the words by how the / ī/ sound is spelled (i, i_e, igh, y). What is the pattern you see?&amp;quot;&quot;/&gt;&lt;property id=&quot;20307&quot; value=&quot;477&quot;/&gt;&lt;/object&gt;&lt;object type=&quot;3&quot; unique_id=&quot;81319&quot;&gt;&lt;property id=&quot;20148&quot; value=&quot;5&quot;/&gt;&lt;property id=&quot;20300&quot; value=&quot;Slide 157 - &amp;quot;/ō/ word sort- sort the words by how the / ō/ sound is spelled (o, o_e, oa, ow). What is the pattern you see?&amp;quot;&quot;/&gt;&lt;property id=&quot;20307&quot; value=&quot;480&quot;/&gt;&lt;/object&gt;&lt;object type=&quot;3&quot; unique_id=&quot;81320&quot;&gt;&lt;property id=&quot;20148&quot; value=&quot;5&quot;/&gt;&lt;property id=&quot;20300&quot; value=&quot;Slide 158 - &amp;quot;/ū/ word sort- sort the words by how the / ū/ sound is spelled (u, u_e, ew, ue). What is the pattern you see?&amp;quot;&quot;/&gt;&lt;property id=&quot;20307&quot; value=&quot;485&quot;/&gt;&lt;/object&gt;&lt;object type=&quot;3&quot; unique_id=&quot;81321&quot;&gt;&lt;property id=&quot;20148&quot; value=&quot;5&quot;/&gt;&lt;property id=&quot;20300&quot; value=&quot;Slide 159 - &amp;quot;/aw/ word sort- sort the words by how the / aw/ sound is spelled (au, aw, a, augh). What is the pattern you see?&amp;quot;&quot;/&gt;&lt;property id=&quot;20307&quot; value=&quot;488&quot;/&gt;&lt;/object&gt;&lt;object type=&quot;3&quot; unique_id=&quot;81322&quot;&gt;&lt;property id=&quot;20148&quot; value=&quot;5&quot;/&gt;&lt;property id=&quot;20300&quot; value=&quot;Slide 160 - &amp;quot;/oi/ word sort- sort the words by how the / oi/ sound is spelled (oi, oy). What is the pattern you see?&amp;quot;&quot;/&gt;&lt;property id=&quot;20307&quot; value=&quot;490&quot;/&gt;&lt;/object&gt;&lt;object type=&quot;3&quot; unique_id=&quot;81917&quot;&gt;&lt;property id=&quot;20148&quot; value=&quot;5&quot;/&gt;&lt;property id=&quot;20300&quot; value=&quot;Slide 11 - &amp;quot;Spelling Words- how do I pick the words?&amp;quot;&quot;/&gt;&lt;property id=&quot;20307&quot; value=&quot;492&quot;/&gt;&lt;/object&gt;&lt;object type=&quot;3&quot; unique_id=&quot;84238&quot;&gt;&lt;property id=&quot;20148&quot; value=&quot;5&quot;/&gt;&lt;property id=&quot;20300&quot; value=&quot;Slide 127 - &amp;quot;Sample Spelling Lessons&amp;quot;&quot;/&gt;&lt;property id=&quot;20307&quot; value=&quot;493&quot;/&gt;&lt;/object&gt;&lt;object type=&quot;3&quot; unique_id=&quot;84239&quot;&gt;&lt;property id=&quot;20148&quot; value=&quot;5&quot;/&gt;&lt;property id=&quot;20300&quot; value=&quot;Slide 128 - &amp;quot;Principals for a Research Based Spelling Lesson &amp;quot;&quot;/&gt;&lt;property id=&quot;20307&quot; value=&quot;494&quot;/&gt;&lt;/object&gt;&lt;object type=&quot;3&quot; unique_id=&quot;84240&quot;&gt;&lt;property id=&quot;20148&quot; value=&quot;5&quot;/&gt;&lt;property id=&quot;20300&quot; value=&quot;Slide 129 - &amp;quot;10, 15, or 30 &amp;quot;&quot;/&gt;&lt;property id=&quot;20307&quot; value=&quot;495&quot;/&gt;&lt;/object&gt;&lt;object type=&quot;3&quot; unique_id=&quot;84241&quot;&gt;&lt;property id=&quot;20148&quot; value=&quot;5&quot;/&gt;&lt;property id=&quot;20300&quot; value=&quot;Slide 130 - &amp;quot;Model a lesson &amp;quot;&quot;/&gt;&lt;property id=&quot;20307&quot; value=&quot;496&quot;/&gt;&lt;/object&gt;&lt;object type=&quot;3&quot; unique_id=&quot;84242&quot;&gt;&lt;property id=&quot;20148&quot; value=&quot;5&quot;/&gt;&lt;property id=&quot;20300&quot; value=&quot;Slide 132 - &amp;quot;Spelling Words &amp;quot;&quot;/&gt;&lt;property id=&quot;20307&quot; value=&quot;497&quot;/&gt;&lt;/object&gt;&lt;object type=&quot;3&quot; unique_id=&quot;84243&quot;&gt;&lt;property id=&quot;20148&quot; value=&quot;5&quot;/&gt;&lt;property id=&quot;20300&quot; value=&quot;Slide 133 - &amp;quot;Listen and Look for the pattern &amp;quot;&quot;/&gt;&lt;property id=&quot;20307&quot; value=&quot;498&quot;/&gt;&lt;/object&gt;&lt;object type=&quot;3&quot; unique_id=&quot;84244&quot;&gt;&lt;property id=&quot;20148&quot; value=&quot;5&quot;/&gt;&lt;property id=&quot;20300&quot; value=&quot;Slide 134 - &amp;quot;Phoneme and Grapheme Mapping &amp;quot;&quot;/&gt;&lt;property id=&quot;20307&quot; value=&quot;499&quot;/&gt;&lt;/object&gt;&lt;object type=&quot;3&quot; unique_id=&quot;84245&quot;&gt;&lt;property id=&quot;20148&quot; value=&quot;5&quot;/&gt;&lt;property id=&quot;20300&quot; value=&quot;Slide 135 - &amp;quot;Phoneme and Grapheme Mapping &amp;quot;&quot;/&gt;&lt;property id=&quot;20307&quot; value=&quot;500&quot;/&gt;&lt;/object&gt;&lt;object type=&quot;3&quot; unique_id=&quot;84246&quot;&gt;&lt;property id=&quot;20148&quot; value=&quot;5&quot;/&gt;&lt;property id=&quot;20300&quot; value=&quot;Slide 136 - &amp;quot;Phoneme and Grapheme Mapping &amp;quot;&quot;/&gt;&lt;property id=&quot;20307&quot; value=&quot;501&quot;/&gt;&lt;/object&gt;&lt;object type=&quot;3&quot; unique_id=&quot;84247&quot;&gt;&lt;property id=&quot;20148&quot; value=&quot;5&quot;/&gt;&lt;property id=&quot;20300&quot; value=&quot;Slide 137 - &amp;quot;Line Spelling&amp;quot;&quot;/&gt;&lt;property id=&quot;20307&quot; value=&quot;502&quot;/&gt;&lt;/object&gt;&lt;object type=&quot;3&quot; unique_id=&quot;84248&quot;&gt;&lt;property id=&quot;20148&quot; value=&quot;5&quot;/&gt;&lt;property id=&quot;20300&quot; value=&quot;Slide 141 - &amp;quot;Homework &amp;quot;&quot;/&gt;&lt;property id=&quot;20307&quot; value=&quot;503&quot;/&gt;&lt;/object&gt;&lt;object type=&quot;3&quot; unique_id=&quot;84249&quot;&gt;&lt;property id=&quot;20148&quot; value=&quot;5&quot;/&gt;&lt;property id=&quot;20300&quot; value=&quot;Slide 142 - &amp;quot;Spelling is pre – 12 grade skill&amp;quot;&quot;/&gt;&lt;property id=&quot;20307&quot; value=&quot;504&quot;/&gt;&lt;/object&gt;&lt;object type=&quot;3&quot; unique_id=&quot;84250&quot;&gt;&lt;property id=&quot;20148&quot; value=&quot;5&quot;/&gt;&lt;property id=&quot;20300&quot; value=&quot;Slide 143&quot;/&gt;&lt;property id=&quot;20307&quot; value=&quot;505&quot;/&gt;&lt;/object&gt;&lt;object type=&quot;3&quot; unique_id=&quot;85515&quot;&gt;&lt;property id=&quot;20148&quot; value=&quot;5&quot;/&gt;&lt;property id=&quot;20300&quot; value=&quot;Slide 131 - &amp;quot;Sample Lesson- focus on three principles&amp;quot;&quot;/&gt;&lt;property id=&quot;20307&quot; value=&quot;506&quot;/&gt;&lt;/object&gt;&lt;object type=&quot;3&quot; unique_id=&quot;85516&quot;&gt;&lt;property id=&quot;20148&quot; value=&quot;5&quot;/&gt;&lt;property id=&quot;20300&quot; value=&quot;Slide 138 - &amp;quot;Sample Lesson- focus on 3  principles&amp;quot;&quot;/&gt;&lt;property id=&quot;20307&quot; value=&quot;507&quot;/&gt;&lt;/object&gt;&lt;object type=&quot;3&quot; unique_id=&quot;85517&quot;&gt;&lt;property id=&quot;20148&quot; value=&quot;5&quot;/&gt;&lt;property id=&quot;20300&quot; value=&quot;Slide 139 - &amp;quot;Spelling Words &amp;quot;&quot;/&gt;&lt;property id=&quot;20307&quot; value=&quot;508&quot;/&gt;&lt;/object&gt;&lt;object type=&quot;3&quot; unique_id=&quot;85518&quot;&gt;&lt;property id=&quot;20148&quot; value=&quot;5&quot;/&gt;&lt;property id=&quot;20300&quot; value=&quot;Slide 145 - &amp;quot;/f/ word sort- sort the words by how the /f/ sound is spelled (f, ff, gh and ph). What is the pattern you see?&amp;quot;&quot;/&gt;&lt;property id=&quot;20307&quot; value=&quot;509&quot;/&gt;&lt;/object&gt;&lt;/object&gt;&lt;/object&gt;&lt;/database&gt;"/>
  <p:tag name="SECTOMILLISECCONVERTED" val="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cademicPresentation1">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7B6A5FA-AEDC-493D-A38F-607DB1F3875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7944</Words>
  <Application>Microsoft Office PowerPoint</Application>
  <PresentationFormat>On-screen Show (4:3)</PresentationFormat>
  <Paragraphs>1651</Paragraphs>
  <Slides>160</Slides>
  <Notes>59</Notes>
  <HiddenSlides>0</HiddenSlides>
  <MMClips>0</MMClips>
  <ScaleCrop>false</ScaleCrop>
  <HeadingPairs>
    <vt:vector size="4" baseType="variant">
      <vt:variant>
        <vt:lpstr>Theme</vt:lpstr>
      </vt:variant>
      <vt:variant>
        <vt:i4>1</vt:i4>
      </vt:variant>
      <vt:variant>
        <vt:lpstr>Slide Titles</vt:lpstr>
      </vt:variant>
      <vt:variant>
        <vt:i4>160</vt:i4>
      </vt:variant>
    </vt:vector>
  </HeadingPairs>
  <TitlesOfParts>
    <vt:vector size="161" baseType="lpstr">
      <vt:lpstr>AcademicPresentation1</vt:lpstr>
      <vt:lpstr>Specialized instruction in Written Expression: Spelling </vt:lpstr>
      <vt:lpstr>Objectives</vt:lpstr>
      <vt:lpstr>Spelling </vt:lpstr>
      <vt:lpstr>George Bernard Shaw </vt:lpstr>
      <vt:lpstr>Continuum of Predictability </vt:lpstr>
      <vt:lpstr>3 Approaches to Teaching Spelling</vt:lpstr>
      <vt:lpstr>How we teach spelling </vt:lpstr>
      <vt:lpstr>Analytical vs Synthetic  </vt:lpstr>
      <vt:lpstr>Whole Word, Phonemic  and Morphemic Spelling Instruction </vt:lpstr>
      <vt:lpstr>Meaningful Homework? </vt:lpstr>
      <vt:lpstr>Spelling Words- how do I pick the words?</vt:lpstr>
      <vt:lpstr>5 principles for understanding English orthography </vt:lpstr>
      <vt:lpstr>We spell by language of origin.</vt:lpstr>
      <vt:lpstr>Spelling Bee Facts </vt:lpstr>
      <vt:lpstr>Layers of English </vt:lpstr>
      <vt:lpstr>Eastern Europe </vt:lpstr>
      <vt:lpstr>Angelo Saxon influence in  English</vt:lpstr>
      <vt:lpstr>Angelo Saxon influence in  English</vt:lpstr>
      <vt:lpstr>Norman French </vt:lpstr>
      <vt:lpstr>Norman (French) influence in  English</vt:lpstr>
      <vt:lpstr>Latin influence around the world</vt:lpstr>
      <vt:lpstr>Latin based languages </vt:lpstr>
      <vt:lpstr>Latin influence in English</vt:lpstr>
      <vt:lpstr>Latin influence in English</vt:lpstr>
      <vt:lpstr>Greece </vt:lpstr>
      <vt:lpstr>Greek influence in English</vt:lpstr>
      <vt:lpstr>Greek influence in English</vt:lpstr>
      <vt:lpstr>Identify the language of origin </vt:lpstr>
      <vt:lpstr>CH- sort these ch spellings;  what is their language or origin  </vt:lpstr>
      <vt:lpstr>Evolution of Spelling </vt:lpstr>
      <vt:lpstr>English is heavily influenced…</vt:lpstr>
      <vt:lpstr>Where do these words come  from?</vt:lpstr>
      <vt:lpstr>Instruction… </vt:lpstr>
      <vt:lpstr>We spell by phoneme/grapheme correspondence </vt:lpstr>
      <vt:lpstr>Phoneme/Grapheme</vt:lpstr>
      <vt:lpstr>Phoneme/Grapheme Mapping </vt:lpstr>
      <vt:lpstr>Phoneme/Grapheme Cards </vt:lpstr>
      <vt:lpstr>Phoneme Grapheme Assessment </vt:lpstr>
      <vt:lpstr>Lessons to Teach Phoneme/Grapheme Correspondence </vt:lpstr>
      <vt:lpstr>Lessons to Teach Phoneme/Grapheme Correspondence </vt:lpstr>
      <vt:lpstr>Lessons to Teach Phoneme/Grapheme Correspondence </vt:lpstr>
      <vt:lpstr>Example of Word Analysis </vt:lpstr>
      <vt:lpstr>Word Analysis </vt:lpstr>
      <vt:lpstr>Lessons to Teach Phoneme/Grapheme Correspondence </vt:lpstr>
      <vt:lpstr>Lessons to Teach Phoneme/Grapheme Correspondence </vt:lpstr>
      <vt:lpstr>Lessons to Teach Phoneme/Grapheme Correspondence </vt:lpstr>
      <vt:lpstr>We spell by position of a phoneme- Consonants </vt:lpstr>
      <vt:lpstr>Most phonemes are regular but some … </vt:lpstr>
      <vt:lpstr>FOSS Rule </vt:lpstr>
      <vt:lpstr>FOSS Rule </vt:lpstr>
      <vt:lpstr>The word sorts- analytical spelling </vt:lpstr>
      <vt:lpstr>/f/- f, ff, ph, gh  </vt:lpstr>
      <vt:lpstr>/k/- c, k, ck   </vt:lpstr>
      <vt:lpstr>/k/- c, k, ck, tch </vt:lpstr>
      <vt:lpstr>/s/ S or C </vt:lpstr>
      <vt:lpstr>/s/ S or C </vt:lpstr>
      <vt:lpstr>/j/ J or G </vt:lpstr>
      <vt:lpstr>/s/ S or C </vt:lpstr>
      <vt:lpstr>/ng/ N or NG </vt:lpstr>
      <vt:lpstr>/ch/ CH or TCH </vt:lpstr>
      <vt:lpstr>/ch/ CH or TCH </vt:lpstr>
      <vt:lpstr>/n/ N, KN,  or GN </vt:lpstr>
      <vt:lpstr>/g/ G, GH, GUE</vt:lpstr>
      <vt:lpstr>/j/ J, DGE, GE</vt:lpstr>
      <vt:lpstr>We spell by position of a phoneme- Vowels </vt:lpstr>
      <vt:lpstr>The word sorts- analytical spelling </vt:lpstr>
      <vt:lpstr>Common /ē/ Spellings </vt:lpstr>
      <vt:lpstr>Other /ē/ Spellings </vt:lpstr>
      <vt:lpstr>Common /ā/ Spellings </vt:lpstr>
      <vt:lpstr>Other /ā/ Spellings </vt:lpstr>
      <vt:lpstr>Common /ī/ Spellings </vt:lpstr>
      <vt:lpstr>Other /ō/ Spellings </vt:lpstr>
      <vt:lpstr>Common /ō/ Spellings </vt:lpstr>
      <vt:lpstr>Other /ī/ Spellings </vt:lpstr>
      <vt:lpstr>Common /ū/ Spellings </vt:lpstr>
      <vt:lpstr>Other /ū/ Spellings </vt:lpstr>
      <vt:lpstr>Common /aw/ Spellings </vt:lpstr>
      <vt:lpstr>Other /aw/ Spellings </vt:lpstr>
      <vt:lpstr>Common /oi/ Spellings </vt:lpstr>
      <vt:lpstr>Common /ou/ Spellings </vt:lpstr>
      <vt:lpstr>English words cannot end with … </vt:lpstr>
      <vt:lpstr>Long Vowels: ALL Open syllables are spelling with …</vt:lpstr>
      <vt:lpstr>Long Vowels: ALL R- Controlled vowels are spelling with …</vt:lpstr>
      <vt:lpstr>Vowels: Optional Medial Position Long Vowel Spelling</vt:lpstr>
      <vt:lpstr>Very uncommon spellings </vt:lpstr>
      <vt:lpstr>We spell by letter pattern</vt:lpstr>
      <vt:lpstr>Generalizations About Spelling Patterns</vt:lpstr>
      <vt:lpstr>Exercise 5.1: Explain the Spellings</vt:lpstr>
      <vt:lpstr>Exercise 5.1: Explain the Spellings</vt:lpstr>
      <vt:lpstr>Exercise 5.1: Explain the Spellings</vt:lpstr>
      <vt:lpstr>Silent E- six reasons  in English</vt:lpstr>
      <vt:lpstr>Slide 92</vt:lpstr>
      <vt:lpstr>Why Teach Syllables?</vt:lpstr>
      <vt:lpstr>Spoken and Written Syllables Are Different</vt:lpstr>
      <vt:lpstr>Six Syllable Types</vt:lpstr>
      <vt:lpstr>Discovery of Syllables </vt:lpstr>
      <vt:lpstr>Closed Syllable </vt:lpstr>
      <vt:lpstr>Discovery of Syllables </vt:lpstr>
      <vt:lpstr>Open Syllable </vt:lpstr>
      <vt:lpstr>Discovery of Syllables </vt:lpstr>
      <vt:lpstr>Vowel Team Syllable </vt:lpstr>
      <vt:lpstr>Discovery of Syllables </vt:lpstr>
      <vt:lpstr>Bossy R Syllable </vt:lpstr>
      <vt:lpstr>Discovery of Syllables </vt:lpstr>
      <vt:lpstr>Final Stable Syllable </vt:lpstr>
      <vt:lpstr>Discovery of Syllables </vt:lpstr>
      <vt:lpstr>Magic E Syllable </vt:lpstr>
      <vt:lpstr>Leftovers: Odd and Schwa Syllables</vt:lpstr>
      <vt:lpstr>Some Accent Guidelines</vt:lpstr>
      <vt:lpstr>Spelling Rules for Adding Endings: Consonant Doubling</vt:lpstr>
      <vt:lpstr>Spelling Rules for Adding Endings: Drop Silent e</vt:lpstr>
      <vt:lpstr>Spelling Rules for Adding Endings: Change  Y to I</vt:lpstr>
      <vt:lpstr>How do we teach these concepts</vt:lpstr>
      <vt:lpstr>We spell by meaning </vt:lpstr>
      <vt:lpstr>Slide 115</vt:lpstr>
      <vt:lpstr>Free and Bound Morphemes</vt:lpstr>
      <vt:lpstr>What to Teach?</vt:lpstr>
      <vt:lpstr>Historical Layers of English</vt:lpstr>
      <vt:lpstr>Two Types of Suffix Morphemes</vt:lpstr>
      <vt:lpstr> Past Tense Inflections</vt:lpstr>
      <vt:lpstr> Past Tense Inflections</vt:lpstr>
      <vt:lpstr>Identify the Ending Sound(s) of Plurals</vt:lpstr>
      <vt:lpstr>Identify the Ending Sound(s) of Plurals</vt:lpstr>
      <vt:lpstr>Derivational Suffix Morphemes</vt:lpstr>
      <vt:lpstr>Distinguishing Syllables From Morphemes</vt:lpstr>
      <vt:lpstr>Distinguishing Syllables From Morphemes</vt:lpstr>
      <vt:lpstr>Sample Spelling Lessons</vt:lpstr>
      <vt:lpstr>Principals for a Research Based Spelling Lesson </vt:lpstr>
      <vt:lpstr>10, 15, or 30 </vt:lpstr>
      <vt:lpstr>Model a lesson </vt:lpstr>
      <vt:lpstr>Sample Lesson- focus on three principles</vt:lpstr>
      <vt:lpstr>Spelling Words </vt:lpstr>
      <vt:lpstr>Listen and Look for the pattern </vt:lpstr>
      <vt:lpstr>Phoneme and Grapheme Mapping </vt:lpstr>
      <vt:lpstr>Phoneme and Grapheme Mapping </vt:lpstr>
      <vt:lpstr>Phoneme and Grapheme Mapping </vt:lpstr>
      <vt:lpstr>Line Spelling</vt:lpstr>
      <vt:lpstr>Sample Lesson- focus on 3  principles</vt:lpstr>
      <vt:lpstr>Spelling Words </vt:lpstr>
      <vt:lpstr>/s/ word sort- sort the words by how the /s/ sound is spelled (c, s). What is the pattern you see?</vt:lpstr>
      <vt:lpstr>Homework </vt:lpstr>
      <vt:lpstr>Spelling is pre – 12 grade skill</vt:lpstr>
      <vt:lpstr>Slide 143</vt:lpstr>
      <vt:lpstr>Resources for teaching this class</vt:lpstr>
      <vt:lpstr>/f/ word sort- sort the words by how the /f/ sound is spelled (f, ff, gh and ph). What is the pattern you see?</vt:lpstr>
      <vt:lpstr>/k/ word sort- sort the words by how the /k/ sound is spelled (c, k, ck). What is the pattern you see?</vt:lpstr>
      <vt:lpstr>/s/ word sort- sort the words by how the /s/ sound is spelled (c, s). What is the pattern you see?</vt:lpstr>
      <vt:lpstr>/j/ word sort- sort the words by how the /j/ sound is spelled (j, g). What is the pattern you see?</vt:lpstr>
      <vt:lpstr>/ng/ word sort- sort the words by how the /ng/ sound is spelled (n, ng). What is the pattern you see?</vt:lpstr>
      <vt:lpstr>/ch/ word sort- sort the words by how the /ch/ sound is spelled (ch, tch). What is the pattern you see?</vt:lpstr>
      <vt:lpstr>/n/ word sort- sort the words by how the /ch/ sound is spelled (n, kn, gn). What is the pattern you see?</vt:lpstr>
      <vt:lpstr>/g/ word sort- sort the words by how the /g/ sound is spelled (g, gh, gue). What is the pattern you see?</vt:lpstr>
      <vt:lpstr>/j/ word sort- sort the words by how the /j/ sound is spelled (j, dge, ge). What is the pattern you see?</vt:lpstr>
      <vt:lpstr>/ē/ word sort- sort the words by how the / ē / sound is spelled (e, ee, ea,y). What is the pattern you see?</vt:lpstr>
      <vt:lpstr>/ā/ word sort- sort the words by how the / ā / sound is spelled (a, a_e, ai, ay). What is the pattern you see?</vt:lpstr>
      <vt:lpstr>/ī/ word sort- sort the words by how the / ī/ sound is spelled (i, i_e, igh, y). What is the pattern you see?</vt:lpstr>
      <vt:lpstr>/ō/ word sort- sort the words by how the / ō/ sound is spelled (o, o_e, oa, ow). What is the pattern you see?</vt:lpstr>
      <vt:lpstr>/ū/ word sort- sort the words by how the / ū/ sound is spelled (u, u_e, ew, ue). What is the pattern you see?</vt:lpstr>
      <vt:lpstr>/aw/ word sort- sort the words by how the / aw/ sound is spelled (au, aw, a, augh). What is the pattern you see?</vt:lpstr>
      <vt:lpstr>/oi/ word sort- sort the words by how the / oi/ sound is spelled (oi, oy). What is the pattern you see?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2011-12-28T16:04:36Z</dcterms:created>
  <dcterms:modified xsi:type="dcterms:W3CDTF">2013-06-16T22:35:55Z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TC101671251033</vt:lpwstr>
  </property>
</Properties>
</file>